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83" r:id="rId6"/>
    <p:sldId id="260" r:id="rId7"/>
    <p:sldId id="261" r:id="rId8"/>
    <p:sldId id="264" r:id="rId9"/>
    <p:sldId id="265" r:id="rId10"/>
    <p:sldId id="266" r:id="rId11"/>
    <p:sldId id="267" r:id="rId12"/>
    <p:sldId id="281" r:id="rId13"/>
    <p:sldId id="268" r:id="rId14"/>
    <p:sldId id="269" r:id="rId15"/>
    <p:sldId id="270" r:id="rId16"/>
    <p:sldId id="271" r:id="rId17"/>
    <p:sldId id="272" r:id="rId18"/>
    <p:sldId id="284" r:id="rId19"/>
    <p:sldId id="273" r:id="rId20"/>
    <p:sldId id="274" r:id="rId21"/>
    <p:sldId id="275" r:id="rId22"/>
    <p:sldId id="276" r:id="rId23"/>
    <p:sldId id="280" r:id="rId24"/>
    <p:sldId id="282" r:id="rId25"/>
    <p:sldId id="277" r:id="rId26"/>
    <p:sldId id="278" r:id="rId27"/>
    <p:sldId id="279" r:id="rId28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9915" autoAdjust="0"/>
  </p:normalViewPr>
  <p:slideViewPr>
    <p:cSldViewPr>
      <p:cViewPr varScale="1">
        <p:scale>
          <a:sx n="101" d="100"/>
          <a:sy n="101" d="100"/>
        </p:scale>
        <p:origin x="-192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3"/>
  <c:chart>
    <c:plotArea>
      <c:layout>
        <c:manualLayout>
          <c:layoutTarget val="inner"/>
          <c:xMode val="edge"/>
          <c:yMode val="edge"/>
          <c:x val="7.0970737550900234E-2"/>
          <c:y val="3.5268869068827785E-2"/>
          <c:w val="0.74384526586954702"/>
          <c:h val="0.76082946400643459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3E-2"/>
                  <c:y val="7.8119357903986594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457443146916373E-2"/>
                  <c:y val="7.8119357903986594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583360302961514E-2"/>
                  <c:y val="0.17648340901682247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7850871429766022E-2"/>
                  <c:y val="4.4159431067251641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239.9</c:v>
                </c:pt>
                <c:pt idx="1">
                  <c:v>253</c:v>
                </c:pt>
                <c:pt idx="2">
                  <c:v>234.4</c:v>
                </c:pt>
                <c:pt idx="3">
                  <c:v>246.8</c:v>
                </c:pt>
                <c:pt idx="4">
                  <c:v>277</c:v>
                </c:pt>
                <c:pt idx="5">
                  <c:v>306.5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5.9756817982379645E-3"/>
                  <c:y val="0.11862569163198004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4538336320119054E-2"/>
                  <c:y val="0.16547866332092598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240880674339225E-2"/>
                  <c:y val="0.14466547759997525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3902727192951705E-2"/>
                  <c:y val="9.837252476798318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236.3</c:v>
                </c:pt>
                <c:pt idx="1">
                  <c:v>250.2</c:v>
                </c:pt>
                <c:pt idx="2">
                  <c:v>230</c:v>
                </c:pt>
                <c:pt idx="3">
                  <c:v>238.8</c:v>
                </c:pt>
                <c:pt idx="4">
                  <c:v>279.7</c:v>
                </c:pt>
                <c:pt idx="5">
                  <c:v>300.3</c:v>
                </c:pt>
              </c:numCache>
            </c:numRef>
          </c:val>
        </c:ser>
        <c:axId val="209579392"/>
        <c:axId val="209581184"/>
      </c:barChart>
      <c:catAx>
        <c:axId val="209579392"/>
        <c:scaling>
          <c:orientation val="minMax"/>
        </c:scaling>
        <c:axPos val="b"/>
        <c:numFmt formatCode="General" sourceLinked="1"/>
        <c:tickLblPos val="nextTo"/>
        <c:crossAx val="209581184"/>
        <c:crosses val="autoZero"/>
        <c:auto val="1"/>
        <c:lblAlgn val="ctr"/>
        <c:lblOffset val="100"/>
      </c:catAx>
      <c:valAx>
        <c:axId val="209581184"/>
        <c:scaling>
          <c:orientation val="minMax"/>
          <c:max val="310"/>
          <c:min val="10"/>
        </c:scaling>
        <c:axPos val="l"/>
        <c:majorGridlines/>
        <c:numFmt formatCode="General" sourceLinked="1"/>
        <c:tickLblPos val="nextTo"/>
        <c:crossAx val="209579392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7.5387338127565512E-2"/>
          <c:y val="4.2042996595065926E-2"/>
          <c:w val="0.58895663788908792"/>
          <c:h val="0.77849037377745811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32.200000000000003</c:v>
                </c:pt>
                <c:pt idx="1">
                  <c:v>33.9</c:v>
                </c:pt>
                <c:pt idx="2">
                  <c:v>35.9</c:v>
                </c:pt>
                <c:pt idx="3">
                  <c:v>40.6</c:v>
                </c:pt>
                <c:pt idx="4">
                  <c:v>53.4</c:v>
                </c:pt>
                <c:pt idx="5">
                  <c:v>59.6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207.7</c:v>
                </c:pt>
                <c:pt idx="1">
                  <c:v>219.1</c:v>
                </c:pt>
                <c:pt idx="2">
                  <c:v>198.5</c:v>
                </c:pt>
                <c:pt idx="3">
                  <c:v>206.2</c:v>
                </c:pt>
                <c:pt idx="4">
                  <c:v>223.6</c:v>
                </c:pt>
                <c:pt idx="5">
                  <c:v>246.9</c:v>
                </c:pt>
              </c:numCache>
            </c:numRef>
          </c:val>
        </c:ser>
        <c:shape val="cone"/>
        <c:axId val="209681792"/>
        <c:axId val="210007168"/>
        <c:axId val="210025088"/>
      </c:bar3DChart>
      <c:catAx>
        <c:axId val="209681792"/>
        <c:scaling>
          <c:orientation val="minMax"/>
        </c:scaling>
        <c:axPos val="b"/>
        <c:numFmt formatCode="General" sourceLinked="1"/>
        <c:tickLblPos val="nextTo"/>
        <c:crossAx val="210007168"/>
        <c:crosses val="autoZero"/>
        <c:auto val="1"/>
        <c:lblAlgn val="ctr"/>
        <c:lblOffset val="100"/>
      </c:catAx>
      <c:valAx>
        <c:axId val="210007168"/>
        <c:scaling>
          <c:orientation val="minMax"/>
        </c:scaling>
        <c:axPos val="l"/>
        <c:majorGridlines/>
        <c:numFmt formatCode="General" sourceLinked="1"/>
        <c:tickLblPos val="nextTo"/>
        <c:crossAx val="209681792"/>
        <c:crosses val="autoZero"/>
        <c:crossBetween val="between"/>
      </c:valAx>
      <c:serAx>
        <c:axId val="210025088"/>
        <c:scaling>
          <c:orientation val="minMax"/>
        </c:scaling>
        <c:delete val="1"/>
        <c:axPos val="b"/>
        <c:tickLblPos val="none"/>
        <c:crossAx val="210007168"/>
        <c:crosses val="autoZero"/>
      </c:serAx>
    </c:plotArea>
    <c:legend>
      <c:legendPos val="r"/>
      <c:legendEntry>
        <c:idx val="0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txPr>
        <a:bodyPr/>
        <a:lstStyle/>
        <a:p>
          <a:pPr>
            <a:defRPr baseline="0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8128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39880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07842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663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2300" b="1" i="1" dirty="0" smtClean="0"/>
              <a:t>К </a:t>
            </a:r>
            <a:r>
              <a:rPr lang="ru-RU" sz="2300" b="1" i="1" dirty="0" smtClean="0"/>
              <a:t>проекту решению </a:t>
            </a:r>
            <a:r>
              <a:rPr lang="ru-RU" sz="2300" b="1" i="1" dirty="0" smtClean="0"/>
              <a:t>Совета депутатов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</a:t>
            </a:r>
            <a:r>
              <a:rPr lang="ru-RU" sz="2300" b="1" i="1" dirty="0"/>
              <a:t>м</a:t>
            </a:r>
            <a:r>
              <a:rPr lang="ru-RU" sz="2300" b="1" i="1" dirty="0" smtClean="0"/>
              <a:t>униципального </a:t>
            </a:r>
            <a:r>
              <a:rPr lang="ru-RU" sz="2300" b="1" i="1" smtClean="0"/>
              <a:t>района </a:t>
            </a:r>
            <a:r>
              <a:rPr lang="ru-RU" sz="2300" b="1" i="1" smtClean="0"/>
              <a:t>«</a:t>
            </a:r>
            <a:r>
              <a:rPr lang="ru-RU" sz="2300" b="1" i="1" dirty="0" smtClean="0"/>
              <a:t>Об утверждении отчета об исполнение  бюджета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Республики Мордовия 3а 20</a:t>
            </a:r>
            <a:r>
              <a:rPr lang="en-US" sz="2300" b="1" i="1" dirty="0" smtClean="0"/>
              <a:t>22</a:t>
            </a:r>
            <a:r>
              <a:rPr lang="ru-RU" sz="2300" b="1" i="1" dirty="0" smtClean="0"/>
              <a:t> 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8659" y="1612345"/>
            <a:ext cx="3312368" cy="2462447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8799" y="2564904"/>
            <a:ext cx="2571768" cy="15098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4286256"/>
            <a:ext cx="3071834" cy="135732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286256"/>
            <a:ext cx="2571768" cy="1349386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286256"/>
            <a:ext cx="2714644" cy="1357322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2558552"/>
            <a:ext cx="2786081" cy="151624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Якуббаева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Хариса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Шамильевича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38492" y="1844824"/>
            <a:ext cx="5925996" cy="4680520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r>
              <a:rPr lang="ru-RU" sz="5500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55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5500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ctr">
              <a:buNone/>
            </a:pPr>
            <a:endParaRPr lang="ru-RU" sz="55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4900" b="1" i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Представленная брошюра подготовлена с целью обеспечения открытости и прозрачности управления муниципальными финансами </a:t>
            </a:r>
            <a:r>
              <a:rPr lang="ru-RU" sz="49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района, а также повышения уровня финансовой грамотности населения. </a:t>
            </a:r>
          </a:p>
          <a:p>
            <a:pPr algn="just">
              <a:buNone/>
            </a:pP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          «Бюджет для граждан» обеспечивает возможность ознакомления граждан с информацией о бюджете в понятной и доступной форме и призван сформировать всестороннее представление о бюджете с целью повышения степени участия граждан в бюджетном процессе. При исполнении районного бюджета мы обеспечивали сдержанность в расходах, и усиление собственной доходной части. Настоящий </a:t>
            </a:r>
            <a:r>
              <a:rPr lang="ru-RU" sz="4900" b="1" i="1" dirty="0">
                <a:latin typeface="Times New Roman" pitchFamily="18" charset="0"/>
                <a:cs typeface="Times New Roman" pitchFamily="18" charset="0"/>
              </a:rPr>
              <a:t>«Бюджет для 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граждан» иллюстрирует отдельные показатели отчета </a:t>
            </a:r>
            <a:r>
              <a:rPr lang="ru-RU" sz="4900" b="1" i="1" dirty="0">
                <a:latin typeface="Times New Roman" pitchFamily="18" charset="0"/>
                <a:cs typeface="Times New Roman" pitchFamily="18" charset="0"/>
              </a:rPr>
              <a:t>об исполнении бюджета </a:t>
            </a:r>
            <a:r>
              <a:rPr lang="ru-RU" sz="49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2022 год и </a:t>
            </a:r>
            <a:r>
              <a:rPr lang="ru-RU" sz="4900" b="1" i="1" dirty="0">
                <a:latin typeface="Times New Roman" pitchFamily="18" charset="0"/>
                <a:cs typeface="Times New Roman" pitchFamily="18" charset="0"/>
              </a:rPr>
              <a:t>отчетов 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о реализации </a:t>
            </a:r>
            <a:r>
              <a:rPr lang="ru-RU" sz="4900" b="1" i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4900" b="1" i="1" dirty="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4900" b="1" i="1" dirty="0" smtClean="0">
                <a:latin typeface="Times New Roman" pitchFamily="18" charset="0"/>
                <a:cs typeface="Times New Roman" pitchFamily="18" charset="0"/>
              </a:rPr>
              <a:t>муниципальных программ.</a:t>
            </a:r>
          </a:p>
          <a:p>
            <a:pPr marL="0" indent="0" algn="r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93" y="2418592"/>
            <a:ext cx="2819400" cy="30575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1484784"/>
            <a:ext cx="8229600" cy="504055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640960" cy="5616624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Что такое исполнение бюджета?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27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i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это этап бюджетного процесса, который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начинается с момента утверждения решения о бюджете и продолжается в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течение финансового года.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700" i="1" u="sng" dirty="0" smtClean="0">
                <a:latin typeface="Times New Roman" pitchFamily="18" charset="0"/>
                <a:cs typeface="Times New Roman" pitchFamily="18" charset="0"/>
              </a:rPr>
              <a:t>Основные этапы исполнения бюджета: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исполнению бюджета по доходам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- обеспечение полного и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своевременного поступления в бюджет налогов, сборов, доходов от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использования имущества и других обязательных платежей, в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соответствии с утвержденными бюджетными назначениями.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  <a:r>
              <a:rPr lang="en-US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- обеспечение последовательного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финансирования мероприятий, предусмотренным решением о бюджете,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в пределах утвержденных сумм с целью исполнения принятых</a:t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муниципальным образованием расходных обязательств.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 smtClean="0">
                <a:latin typeface="Times New Roman" pitchFamily="18" charset="0"/>
                <a:cs typeface="Times New Roman" pitchFamily="18" charset="0"/>
              </a:rPr>
            </a:b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25522"/>
          </a:xfrm>
        </p:spPr>
        <p:txBody>
          <a:bodyPr>
            <a:normAutofit fontScale="90000"/>
          </a:bodyPr>
          <a:lstStyle/>
          <a:p>
            <a:pPr algn="ctr"/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6" name="Picture 2" descr="http://chernigovka.org/sites/default/files/11%281%29.jpg"/>
          <p:cNvPicPr>
            <a:picLocks noGrp="1"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188640"/>
            <a:ext cx="9118600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71678"/>
            <a:ext cx="4566139" cy="45256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TextBox 9"/>
          <p:cNvSpPr txBox="1"/>
          <p:nvPr/>
        </p:nvSpPr>
        <p:spPr>
          <a:xfrm>
            <a:off x="4283968" y="2071678"/>
            <a:ext cx="464575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профицита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46" y="620688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9623fbd79ebe1d78530f94d1354617ed-320x22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46" y="1620820"/>
            <a:ext cx="8893652" cy="514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14511052"/>
              </p:ext>
            </p:extLst>
          </p:nvPr>
        </p:nvGraphicFramePr>
        <p:xfrm>
          <a:off x="755576" y="2060848"/>
          <a:ext cx="8371300" cy="5013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858280" cy="120190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доходной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за 201</a:t>
            </a:r>
            <a:r>
              <a:rPr lang="en-US" sz="2700" b="1" i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sz="27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годы</a:t>
            </a:r>
            <a:endParaRPr lang="ru-RU" sz="27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578529632"/>
              </p:ext>
            </p:extLst>
          </p:nvPr>
        </p:nvGraphicFramePr>
        <p:xfrm>
          <a:off x="179512" y="1988840"/>
          <a:ext cx="8643998" cy="3319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 descr="https://gorbatka.ru/wp-content/uploads/2019/02/budge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869160"/>
            <a:ext cx="3672408" cy="19888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30468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доходов бюджета </a:t>
            </a:r>
            <a:r>
              <a:rPr lang="ru-RU" sz="24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987580324"/>
              </p:ext>
            </p:extLst>
          </p:nvPr>
        </p:nvGraphicFramePr>
        <p:xfrm>
          <a:off x="251520" y="1484784"/>
          <a:ext cx="8786874" cy="502168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28592"/>
                <a:gridCol w="1261374"/>
                <a:gridCol w="1053900"/>
                <a:gridCol w="114300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4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316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296850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306530,0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17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Налог </a:t>
                      </a: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26078,0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29803,2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114,3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022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4588,0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5261,3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114,7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1494,2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1728,8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115,7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944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6840,8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7893,8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115,4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6227,7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13607,4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218,5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383,6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1191,9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173,1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371,8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351,6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15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104,2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15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доходы от компенсации затрат государства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387,2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129,1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249296,3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246927,5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48648"/>
          </a:xfrm>
        </p:spPr>
        <p:txBody>
          <a:bodyPr>
            <a:noAutofit/>
          </a:bodyPr>
          <a:lstStyle/>
          <a:p>
            <a:pPr algn="ctr"/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 основным направлениям</a:t>
            </a:r>
            <a:endParaRPr lang="ru-RU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s://www.irishtimes.com/polopoly_fs/1.2390756.1444768811!/image/ima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8712967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619672" y="1511309"/>
            <a:ext cx="3384376" cy="390384"/>
          </a:xfrm>
          <a:prstGeom prst="roundRect">
            <a:avLst/>
          </a:prstGeom>
          <a:solidFill>
            <a:srgbClr val="CC99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6350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Общегосударственные вопросы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98966" y="2119694"/>
            <a:ext cx="3384376" cy="432048"/>
          </a:xfrm>
          <a:prstGeom prst="roundRect">
            <a:avLst/>
          </a:prstGeom>
          <a:solidFill>
            <a:srgbClr val="99FF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безопасность и правоохранительная деятельность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01881" y="2560065"/>
            <a:ext cx="3384376" cy="379791"/>
          </a:xfrm>
          <a:prstGeom prst="roundRect">
            <a:avLst/>
          </a:prstGeom>
          <a:solidFill>
            <a:srgbClr val="99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экономика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1380" y="3013313"/>
            <a:ext cx="3384376" cy="346221"/>
          </a:xfrm>
          <a:prstGeom prst="roundRect">
            <a:avLst/>
          </a:prstGeom>
          <a:solidFill>
            <a:srgbClr val="FF99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Жилищно-коммунальное хозяйство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42782" y="3481471"/>
            <a:ext cx="3312368" cy="363943"/>
          </a:xfrm>
          <a:prstGeom prst="roundRect">
            <a:avLst/>
          </a:prstGeom>
          <a:solidFill>
            <a:srgbClr val="CCCC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Образование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4256" y="3998050"/>
            <a:ext cx="3312368" cy="336148"/>
          </a:xfrm>
          <a:prstGeom prst="roundRect">
            <a:avLst/>
          </a:prstGeom>
          <a:solidFill>
            <a:srgbClr val="FF3399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Культура и кинематография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99592" y="4478214"/>
            <a:ext cx="3312368" cy="378848"/>
          </a:xfrm>
          <a:prstGeom prst="roundRect">
            <a:avLst/>
          </a:prstGeom>
          <a:solidFill>
            <a:srgbClr val="00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Социальная политика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99792" y="4994952"/>
            <a:ext cx="3312368" cy="362286"/>
          </a:xfrm>
          <a:prstGeom prst="roundRect">
            <a:avLst/>
          </a:prstGeom>
          <a:solidFill>
            <a:srgbClr val="FF505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Физическая культура и спорт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75656" y="5522316"/>
            <a:ext cx="3312368" cy="288032"/>
          </a:xfrm>
          <a:prstGeom prst="roundRect">
            <a:avLst/>
          </a:prstGeom>
          <a:solidFill>
            <a:srgbClr val="FFFF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solidFill>
                  <a:sysClr val="windowText" lastClr="000000"/>
                </a:solidFill>
                <a:latin typeface="Georgia"/>
              </a:rPr>
              <a:t>Средства массовой информации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eorgia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52516" y="5939799"/>
            <a:ext cx="3312368" cy="612923"/>
          </a:xfrm>
          <a:prstGeom prst="roundRect">
            <a:avLst/>
          </a:prstGeom>
          <a:solidFill>
            <a:schemeClr val="bg2">
              <a:lumMod val="9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Межбюджетные трансферты общего характера бюджетам бюджетной системы Российской Федерации</a:t>
            </a:r>
            <a:endParaRPr lang="ru-RU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71037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71480"/>
            <a:ext cx="9286908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772357510"/>
              </p:ext>
            </p:extLst>
          </p:nvPr>
        </p:nvGraphicFramePr>
        <p:xfrm>
          <a:off x="142844" y="1357298"/>
          <a:ext cx="8858313" cy="4694743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285140"/>
                <a:gridCol w="720080"/>
                <a:gridCol w="1352763"/>
                <a:gridCol w="1214445"/>
                <a:gridCol w="1285885"/>
              </a:tblGrid>
              <a:tr h="672498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8755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311358,4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300322,7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41908,1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39953,7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27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2892,0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2874,0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595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35714,8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32733,9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10094,8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7092,3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60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окружающей среды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017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172748,2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170466,3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кинематография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30995,0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30924,0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13419,9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12763,9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96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2008,9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2008,9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61832203"/>
              </p:ext>
            </p:extLst>
          </p:nvPr>
        </p:nvGraphicFramePr>
        <p:xfrm>
          <a:off x="142844" y="1494314"/>
          <a:ext cx="8858312" cy="4916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4122"/>
                <a:gridCol w="1440160"/>
                <a:gridCol w="1199056"/>
                <a:gridCol w="1285884"/>
              </a:tblGrid>
              <a:tr h="64155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41908,1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39953,7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357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1451,5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1451,4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0412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22008,4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21550,8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179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Судебная система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01 05</a:t>
                      </a:r>
                      <a:endParaRPr lang="ru-RU" sz="14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790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6076,5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6053,9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выборов и референдумов 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01 07</a:t>
                      </a:r>
                      <a:endParaRPr lang="ru-RU" sz="14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75,7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75,7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11280,7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10806,6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AutoShape 2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52736"/>
            <a:ext cx="8229600" cy="4320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безопасность и правоохранительная деятельность»</a:t>
            </a:r>
            <a:endParaRPr lang="ru-RU" sz="2400" b="1" i="1" dirty="0"/>
          </a:p>
        </p:txBody>
      </p:sp>
      <p:pic>
        <p:nvPicPr>
          <p:cNvPr id="9218" name="Picture 2" descr="https://usmadm.ru/uploads/posts/2021-03/1615555266_image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53136"/>
            <a:ext cx="3264297" cy="20882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618017662"/>
              </p:ext>
            </p:extLst>
          </p:nvPr>
        </p:nvGraphicFramePr>
        <p:xfrm>
          <a:off x="357095" y="1628800"/>
          <a:ext cx="8607393" cy="29809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4427"/>
                <a:gridCol w="1128591"/>
                <a:gridCol w="1340201"/>
                <a:gridCol w="1199128"/>
                <a:gridCol w="1235046"/>
              </a:tblGrid>
              <a:tr h="56523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Утверждено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2892,0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2874,0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1181,7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1181,7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587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пожарная безопасность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1590,3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1586,2</a:t>
                      </a: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106,1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88,4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экономика»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01647665"/>
              </p:ext>
            </p:extLst>
          </p:nvPr>
        </p:nvGraphicFramePr>
        <p:xfrm>
          <a:off x="214283" y="1772819"/>
          <a:ext cx="8786872" cy="2682347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781653"/>
                <a:gridCol w="1152128"/>
                <a:gridCol w="1368152"/>
                <a:gridCol w="1199056"/>
                <a:gridCol w="1285883"/>
              </a:tblGrid>
              <a:tr h="576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35714,8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32733,9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</a:t>
                      </a: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1079,0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976,1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90,5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Транспорт</a:t>
                      </a: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04 08 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2502,1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2493,2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30954,1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28095,0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90,8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70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1179,6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1169,6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196" name="Picture 4" descr="https://avatars.mds.yandex.net/get-zen_doc/1852523/pub_5e1ce75efc69ab00aec54d8d_5e1ce798dddaf400b1f7094c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8534752" cy="2232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4190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351353636"/>
              </p:ext>
            </p:extLst>
          </p:nvPr>
        </p:nvGraphicFramePr>
        <p:xfrm>
          <a:off x="285720" y="1556792"/>
          <a:ext cx="8643998" cy="2080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3582"/>
                <a:gridCol w="1296144"/>
                <a:gridCol w="1512168"/>
                <a:gridCol w="1296144"/>
                <a:gridCol w="1405960"/>
              </a:tblGrid>
              <a:tr h="66068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57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10094,8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7092,3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10070,1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7069,9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 descr="https://proprikol.ru/wp-content/uploads/2020/07/kartinki-zhkh-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17032"/>
            <a:ext cx="7092280" cy="2880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«Охрана окружающей среды»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935163"/>
          <a:ext cx="8856984" cy="159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6"/>
                <a:gridCol w="1296144"/>
                <a:gridCol w="1656184"/>
                <a:gridCol w="1368152"/>
                <a:gridCol w="15121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66,0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охраны окружающей среды 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06 05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66,0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 descr="ekolog-1024x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573016"/>
            <a:ext cx="6768752" cy="315362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4156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527693415"/>
              </p:ext>
            </p:extLst>
          </p:nvPr>
        </p:nvGraphicFramePr>
        <p:xfrm>
          <a:off x="285720" y="3132199"/>
          <a:ext cx="8715469" cy="3673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9037"/>
                <a:gridCol w="1152128"/>
                <a:gridCol w="1512168"/>
                <a:gridCol w="1296144"/>
                <a:gridCol w="1405992"/>
              </a:tblGrid>
              <a:tr h="487526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697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172748,2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170466,3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38992,1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38991,8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106375,8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106327,2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19876,5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19876,5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 и оздоровление детей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5300,4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3119,4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58,9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66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 в области образования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2193,4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2151,4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152" name="Picture 8" descr="https://sun9-82.userapi.com/impf/c850628/v850628682/616a1/ud2hjD1m-7E.jpg?size=1080x980&amp;quality=96&amp;sign=119ddac1aaa95a56ce33ee0f59ce0a87&amp;c_uniq_tag=N-deU841mqgbXKmdh-Fc5amufYEJ2q3jBGMIPM93_MU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064991"/>
            <a:ext cx="4176464" cy="20608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.mycdn.me/i?r=AzEPZsRbOZEKgBhR0XGMT1RkwUF6QqeHExm_ppJwKpdllaaKTM5SRkZCeTgDn6uOy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246" y="4293096"/>
            <a:ext cx="4248472" cy="24482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34729955"/>
              </p:ext>
            </p:extLst>
          </p:nvPr>
        </p:nvGraphicFramePr>
        <p:xfrm>
          <a:off x="214282" y="2143116"/>
          <a:ext cx="8786872" cy="2005964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7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30995,0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30924,0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27929,0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27918,1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3066,0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3005,9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083164680"/>
              </p:ext>
            </p:extLst>
          </p:nvPr>
        </p:nvGraphicFramePr>
        <p:xfrm>
          <a:off x="142845" y="2082525"/>
          <a:ext cx="8858311" cy="2440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75943"/>
                <a:gridCol w="1476828"/>
              </a:tblGrid>
              <a:tr h="56580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63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13419,9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12763,9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3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2240,2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1781,9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79,5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24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 населения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4246,4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4204,5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66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семьи и детства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6933,3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6777,5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 descr="https://ds04.infourok.ru/uploads/ex/0c45/0012f804-6016c9e5/img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2387"/>
          <a:stretch/>
        </p:blipFill>
        <p:spPr bwMode="auto">
          <a:xfrm>
            <a:off x="142844" y="4509120"/>
            <a:ext cx="8893652" cy="2232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online.mospolytech.ru/pluginfile.php/6724/course/overviewfiles/img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77072"/>
            <a:ext cx="3888432" cy="24367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«Физическая культура и спорт»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06309755"/>
              </p:ext>
            </p:extLst>
          </p:nvPr>
        </p:nvGraphicFramePr>
        <p:xfrm>
          <a:off x="285720" y="1988840"/>
          <a:ext cx="8572561" cy="201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519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105,7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105,7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zen_doc/1878668/pub_5e34ef5cb368e1065ae673a9_5e34efb8d5678042d888b67f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4687350" cy="22654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699560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674363772"/>
              </p:ext>
            </p:extLst>
          </p:nvPr>
        </p:nvGraphicFramePr>
        <p:xfrm>
          <a:off x="179512" y="4338573"/>
          <a:ext cx="8786876" cy="1954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1296144"/>
                <a:gridCol w="1512168"/>
                <a:gridCol w="1296144"/>
                <a:gridCol w="1370052"/>
              </a:tblGrid>
              <a:tr h="674603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68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государственного (муниципального) долга Межбюджетные трансферты общего характера бюджетам бюджетной системы Российской Федерации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919899283"/>
              </p:ext>
            </p:extLst>
          </p:nvPr>
        </p:nvGraphicFramePr>
        <p:xfrm>
          <a:off x="107504" y="1772816"/>
          <a:ext cx="8856985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  <a:gridCol w="1152128"/>
                <a:gridCol w="1368152"/>
                <a:gridCol w="1224136"/>
                <a:gridCol w="1296145"/>
              </a:tblGrid>
              <a:tr h="5577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64589">
                <a:tc>
                  <a:txBody>
                    <a:bodyPr/>
                    <a:lstStyle/>
                    <a:p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2008,9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2008,9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021749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13,5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13,5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5104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межбюджетные трансферты общего характера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1995,4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1995,4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64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74484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64158053"/>
              </p:ext>
            </p:extLst>
          </p:nvPr>
        </p:nvGraphicFramePr>
        <p:xfrm>
          <a:off x="107504" y="1428736"/>
          <a:ext cx="8928992" cy="5270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6624"/>
                <a:gridCol w="1152128"/>
                <a:gridCol w="1080120"/>
                <a:gridCol w="1080120"/>
              </a:tblGrid>
              <a:tr h="4880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76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285686,6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278969,8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140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"Развитие муниципальной службы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     </a:t>
                      </a:r>
                    </a:p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районе Республики Мордовия на 2017-2024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"Развитие образования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2016-2025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168646,2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168414,9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программа "Обеспечение жильем молодых семей 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 на 2016-2025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1301,0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1300,2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5633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культуры и туризма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 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33209,7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33209,7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133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программа "Развитие физической культуры, спорта и молодежной политики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134,7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84,9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16397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"Профилактика терроризма и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экстримизма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территории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на 2017-2024годы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1194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"Развитие сельского хозяйства и регулирования рынков сельскохозяйственной продукции, сырья и продовольствия на 2016-2025 годы по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Инсарскому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району"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867,9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812,6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652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Муниципальная программа "Энергосбережение и повышение энергетической эффективности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7070,1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7069,9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195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"Развитие дорожного хозяйства, автомобильных дорог и транспортного  обслуживания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10882,1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8014,1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73,6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650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повышения эффективности управления муниципальными финансами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8090,4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8062,8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09205720"/>
              </p:ext>
            </p:extLst>
          </p:nvPr>
        </p:nvGraphicFramePr>
        <p:xfrm>
          <a:off x="142844" y="928670"/>
          <a:ext cx="8786876" cy="5374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9276"/>
                <a:gridCol w="1134458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2019-2024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86,2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86,2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150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злоупотреблению наркотиками и их незаконному обороту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"Комплексное развитие сельских  территорий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2020-2025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22607,3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22574,1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"Противодействие коррупции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"Гармонизация межнациональных и межконфессиональных отношений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2019-2024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28,0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поддержка малого и среднего предпринимательства 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самозанятых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граждан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2018-2024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9611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«Управление муниципальным имуществом и земельными ресурсами»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2016-2025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1902,7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1556,3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81,8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"Организация отдыха детей в каникулярное время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5271,4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3110,7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"Повышение безопасности дорожного движения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обеспечение эффективности  деятельности администрации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2018-2025годы"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25488,1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24602,0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20" y="2132856"/>
            <a:ext cx="8640960" cy="458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068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1473994"/>
            <a:ext cx="871715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администрации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lang="en-US" sz="20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12ins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@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4629</TotalTime>
  <Words>1713</Words>
  <Application>Microsoft Office PowerPoint</Application>
  <PresentationFormat>Экран (4:3)</PresentationFormat>
  <Paragraphs>596</Paragraphs>
  <Slides>27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Поток</vt:lpstr>
      <vt:lpstr>Бюджет для граждан</vt:lpstr>
      <vt:lpstr>Обращение  главы Инсарского муниципального района Республики Мордовия Якуббаева Хариса Шамильевича к жителям Инсарского района Республики Мордовия </vt:lpstr>
      <vt:lpstr>Инсарский муниципальный район</vt:lpstr>
      <vt:lpstr>Словарь</vt:lpstr>
      <vt:lpstr>Что такое исполнение бюджета?                   Исполнение бюджета — это этап бюджетного процесса, который начинается с момента утверждения решения о бюджете и продолжается в течение финансового года.               Основные этапы исполнения бюджета:      исполнению бюджета по доходам - обеспечение полного и своевременного поступления в бюджет налогов, сборов, доходов от использования имущества и других обязательных платежей, в соответствии с утвержденными бюджетными назначениями.      исполнение бюджета по расходам - обеспечение последовательного финансирования мероприятий, предусмотренным решением о бюджете, в пределах утвержденных сумм с целью исполнения принятых муниципальным образованием расходных обязательств. </vt:lpstr>
      <vt:lpstr>Слайд 6</vt:lpstr>
      <vt:lpstr>Отчет об исполнении бюджета включает:  </vt:lpstr>
      <vt:lpstr>Исполнение бюджета Инсарского муниципального района за 2017-2022 годы</vt:lpstr>
      <vt:lpstr>                    Исполнение доходной части бюджета Инсарского муниципального района  за 2017-2022 годы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Расходы бюджета по основным направлениям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</vt:lpstr>
      <vt:lpstr>Исполнение расходов по разделу «Национальная экономика» </vt:lpstr>
      <vt:lpstr>Исполнение расходов по разделу «Жилищно-коммунальное хозяйство» </vt:lpstr>
      <vt:lpstr>Исполнение расходов по разделу «Охрана окружающей среды»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Обслуживание государственного (муниципального) долга Межбюджетные трансферты общего характера бюджетам бюджетной системы Российской Федерации</vt:lpstr>
      <vt:lpstr>Муниципальные программы Инсарского муниципального района </vt:lpstr>
      <vt:lpstr>Слайд 26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Загороднова</cp:lastModifiedBy>
  <cp:revision>328</cp:revision>
  <cp:lastPrinted>2022-04-14T06:12:18Z</cp:lastPrinted>
  <dcterms:created xsi:type="dcterms:W3CDTF">2016-12-13T05:19:54Z</dcterms:created>
  <dcterms:modified xsi:type="dcterms:W3CDTF">2023-05-05T10:58:58Z</dcterms:modified>
</cp:coreProperties>
</file>