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6" r:id="rId9"/>
    <p:sldId id="267" r:id="rId10"/>
    <p:sldId id="281" r:id="rId11"/>
    <p:sldId id="268" r:id="rId12"/>
    <p:sldId id="269" r:id="rId13"/>
    <p:sldId id="270" r:id="rId14"/>
    <p:sldId id="271" r:id="rId15"/>
    <p:sldId id="272" r:id="rId16"/>
    <p:sldId id="283" r:id="rId17"/>
    <p:sldId id="273" r:id="rId18"/>
    <p:sldId id="274" r:id="rId19"/>
    <p:sldId id="275" r:id="rId20"/>
    <p:sldId id="276" r:id="rId21"/>
    <p:sldId id="280" r:id="rId22"/>
    <p:sldId id="282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915" autoAdjust="0"/>
  </p:normalViewPr>
  <p:slideViewPr>
    <p:cSldViewPr>
      <p:cViewPr varScale="1">
        <p:scale>
          <a:sx n="101" d="100"/>
          <a:sy n="101" d="100"/>
        </p:scale>
        <p:origin x="-19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3"/>
  <c:chart>
    <c:plotArea>
      <c:layout>
        <c:manualLayout>
          <c:layoutTarget val="inner"/>
          <c:xMode val="edge"/>
          <c:yMode val="edge"/>
          <c:x val="7.0970737550900234E-2"/>
          <c:y val="3.5268869068827785E-2"/>
          <c:w val="0.74384526586954702"/>
          <c:h val="0.76082946400643459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0003172282969491E-2"/>
                  <c:y val="7.547311693194638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7.2312013640996606E-3"/>
                  <c:y val="0.1505590501785322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5336460200074387E-2"/>
                  <c:y val="0.16246996035145464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trendlineType val="linear"/>
          </c:trendline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234.4</c:v>
                </c:pt>
                <c:pt idx="1">
                  <c:v>246.8</c:v>
                </c:pt>
                <c:pt idx="2">
                  <c:v>277</c:v>
                </c:pt>
                <c:pt idx="3">
                  <c:v>304.89999999999998</c:v>
                </c:pt>
                <c:pt idx="4">
                  <c:v>298.89999999999998</c:v>
                </c:pt>
                <c:pt idx="5">
                  <c:v>234</c:v>
                </c:pt>
                <c:pt idx="6">
                  <c:v>229.2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5.9756817982379645E-3"/>
                  <c:y val="0.1186256916319800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4538336320119054E-2"/>
                  <c:y val="0.16547866332092598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240880674339225E-2"/>
                  <c:y val="0.14466547759997525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3902727192951705E-2"/>
                  <c:y val="9.83725247679831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3.2206566420156249E-2"/>
                  <c:y val="0.1113220098704410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</c:trendline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230</c:v>
                </c:pt>
                <c:pt idx="1">
                  <c:v>238.8</c:v>
                </c:pt>
                <c:pt idx="2">
                  <c:v>279.7</c:v>
                </c:pt>
                <c:pt idx="3">
                  <c:v>311.39999999999998</c:v>
                </c:pt>
                <c:pt idx="4">
                  <c:v>298.89999999999998</c:v>
                </c:pt>
                <c:pt idx="5">
                  <c:v>234</c:v>
                </c:pt>
                <c:pt idx="6">
                  <c:v>229.2</c:v>
                </c:pt>
              </c:numCache>
            </c:numRef>
          </c:val>
        </c:ser>
        <c:axId val="169657088"/>
        <c:axId val="169658624"/>
      </c:barChart>
      <c:catAx>
        <c:axId val="169657088"/>
        <c:scaling>
          <c:orientation val="minMax"/>
        </c:scaling>
        <c:axPos val="b"/>
        <c:numFmt formatCode="General" sourceLinked="1"/>
        <c:tickLblPos val="nextTo"/>
        <c:crossAx val="169658624"/>
        <c:crosses val="autoZero"/>
        <c:auto val="1"/>
        <c:lblAlgn val="ctr"/>
        <c:lblOffset val="100"/>
      </c:catAx>
      <c:valAx>
        <c:axId val="169658624"/>
        <c:scaling>
          <c:orientation val="minMax"/>
          <c:max val="350"/>
          <c:min val="10"/>
        </c:scaling>
        <c:axPos val="l"/>
        <c:majorGridlines>
          <c:spPr>
            <a:ln>
              <a:solidFill>
                <a:schemeClr val="accent1"/>
              </a:solidFill>
            </a:ln>
          </c:spPr>
        </c:majorGridlines>
        <c:minorGridlines/>
        <c:numFmt formatCode="General" sourceLinked="1"/>
        <c:tickLblPos val="nextTo"/>
        <c:crossAx val="169657088"/>
        <c:crosses val="autoZero"/>
        <c:crossBetween val="between"/>
      </c:valAx>
      <c:spPr>
        <a:noFill/>
      </c:spPr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82482593761391143"/>
          <c:y val="0.74781833498851524"/>
          <c:w val="0.17517406238608935"/>
          <c:h val="0.2505214295461262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7.1467264508603121E-2"/>
          <c:y val="3.1790181747681993E-2"/>
          <c:w val="0.59441625352386507"/>
          <c:h val="0.6386570760669311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-2.9641897865690025E-3"/>
                  <c:y val="3.7613024175993395E-2"/>
                </c:manualLayout>
              </c:layout>
              <c:showVal val="1"/>
            </c:dLbl>
            <c:dLbl>
              <c:idx val="1"/>
              <c:layout>
                <c:manualLayout>
                  <c:x val="-1.4820948932844989E-3"/>
                  <c:y val="4.3399643279992399E-2"/>
                </c:manualLayout>
              </c:layout>
              <c:showVal val="1"/>
            </c:dLbl>
            <c:dLbl>
              <c:idx val="2"/>
              <c:layout>
                <c:manualLayout>
                  <c:x val="-7.4104744664224712E-3"/>
                  <c:y val="5.7866191039989925E-2"/>
                </c:manualLayout>
              </c:layout>
              <c:showVal val="1"/>
            </c:dLbl>
            <c:dLbl>
              <c:idx val="3"/>
              <c:layout>
                <c:manualLayout>
                  <c:x val="-5.928379573137999E-3"/>
                  <c:y val="4.0506333727992873E-2"/>
                </c:manualLayout>
              </c:layout>
              <c:showVal val="1"/>
            </c:dLbl>
            <c:dLbl>
              <c:idx val="4"/>
              <c:layout>
                <c:manualLayout>
                  <c:x val="-1.4820948932844986E-2"/>
                  <c:y val="3.4719714623993946E-2"/>
                </c:manualLayout>
              </c:layout>
              <c:showVal val="1"/>
            </c:dLbl>
            <c:dLbl>
              <c:idx val="5"/>
              <c:layout>
                <c:manualLayout>
                  <c:x val="-1.9267233612698564E-2"/>
                  <c:y val="5.207957193599097E-2"/>
                </c:manualLayout>
              </c:layout>
              <c:showVal val="1"/>
            </c:dLbl>
            <c:dLbl>
              <c:idx val="6"/>
              <c:layout>
                <c:manualLayout>
                  <c:x val="-2.2231423399267494E-2"/>
                  <c:y val="7.2332738799987334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35.9</c:v>
                </c:pt>
                <c:pt idx="1">
                  <c:v>40.6</c:v>
                </c:pt>
                <c:pt idx="2">
                  <c:v>53.4</c:v>
                </c:pt>
                <c:pt idx="3">
                  <c:v>59.6</c:v>
                </c:pt>
                <c:pt idx="4">
                  <c:v>43.9</c:v>
                </c:pt>
                <c:pt idx="5">
                  <c:v>47.6</c:v>
                </c:pt>
                <c:pt idx="6">
                  <c:v>51.4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-7.4104744664224981E-3"/>
                  <c:y val="7.5226048351986832E-2"/>
                </c:manualLayout>
              </c:layout>
              <c:showVal val="1"/>
            </c:dLbl>
            <c:dLbl>
              <c:idx val="1"/>
              <c:layout>
                <c:manualLayout>
                  <c:x val="-2.9641897865690025E-3"/>
                  <c:y val="7.2332738799987334E-2"/>
                </c:manualLayout>
              </c:layout>
              <c:showVal val="1"/>
            </c:dLbl>
            <c:dLbl>
              <c:idx val="2"/>
              <c:layout>
                <c:manualLayout>
                  <c:x val="8.8925693597070206E-3"/>
                  <c:y val="5.2079571935990894E-2"/>
                </c:manualLayout>
              </c:layout>
              <c:showVal val="1"/>
            </c:dLbl>
            <c:dLbl>
              <c:idx val="3"/>
              <c:layout>
                <c:manualLayout>
                  <c:x val="7.4104744664224981E-3"/>
                  <c:y val="8.6799286559984812E-2"/>
                </c:manualLayout>
              </c:layout>
              <c:showVal val="1"/>
            </c:dLbl>
            <c:dLbl>
              <c:idx val="4"/>
              <c:layout>
                <c:manualLayout>
                  <c:x val="-2.9641897865690025E-3"/>
                  <c:y val="7.8119357903986331E-2"/>
                </c:manualLayout>
              </c:layout>
              <c:showVal val="1"/>
            </c:dLbl>
            <c:dLbl>
              <c:idx val="5"/>
              <c:layout>
                <c:manualLayout>
                  <c:x val="5.928379573137999E-3"/>
                  <c:y val="7.2332738799987334E-2"/>
                </c:manualLayout>
              </c:layout>
              <c:showVal val="1"/>
            </c:dLbl>
            <c:dLbl>
              <c:idx val="6"/>
              <c:layout>
                <c:manualLayout>
                  <c:x val="1.6303043826129498E-2"/>
                  <c:y val="9.8372524767982777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198.5</c:v>
                </c:pt>
                <c:pt idx="1">
                  <c:v>206.2</c:v>
                </c:pt>
                <c:pt idx="2">
                  <c:v>223.6</c:v>
                </c:pt>
                <c:pt idx="3">
                  <c:v>245.3</c:v>
                </c:pt>
                <c:pt idx="4">
                  <c:v>255.1</c:v>
                </c:pt>
                <c:pt idx="5">
                  <c:v>186.4</c:v>
                </c:pt>
                <c:pt idx="6">
                  <c:v>177.8</c:v>
                </c:pt>
              </c:numCache>
            </c:numRef>
          </c:val>
        </c:ser>
        <c:shape val="cone"/>
        <c:axId val="191038976"/>
        <c:axId val="191040512"/>
        <c:axId val="169561600"/>
      </c:bar3DChart>
      <c:catAx>
        <c:axId val="191038976"/>
        <c:scaling>
          <c:orientation val="minMax"/>
        </c:scaling>
        <c:axPos val="b"/>
        <c:numFmt formatCode="General" sourceLinked="1"/>
        <c:tickLblPos val="nextTo"/>
        <c:crossAx val="191040512"/>
        <c:crosses val="autoZero"/>
        <c:auto val="1"/>
        <c:lblAlgn val="ctr"/>
        <c:lblOffset val="100"/>
      </c:catAx>
      <c:valAx>
        <c:axId val="191040512"/>
        <c:scaling>
          <c:orientation val="minMax"/>
        </c:scaling>
        <c:axPos val="l"/>
        <c:majorGridlines/>
        <c:numFmt formatCode="General" sourceLinked="1"/>
        <c:tickLblPos val="nextTo"/>
        <c:crossAx val="191038976"/>
        <c:crosses val="autoZero"/>
        <c:crossBetween val="between"/>
      </c:valAx>
      <c:serAx>
        <c:axId val="169561600"/>
        <c:scaling>
          <c:orientation val="minMax"/>
        </c:scaling>
        <c:delete val="1"/>
        <c:axPos val="b"/>
        <c:tickLblPos val="none"/>
        <c:crossAx val="191040512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7842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300" b="1" i="1" dirty="0" smtClean="0"/>
              <a:t>Решение Совета депутатов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</a:t>
            </a:r>
            <a:r>
              <a:rPr lang="ru-RU" sz="2300" b="1" i="1" dirty="0"/>
              <a:t>м</a:t>
            </a:r>
            <a:r>
              <a:rPr lang="ru-RU" sz="2300" b="1" i="1" dirty="0" smtClean="0"/>
              <a:t>униципального района от </a:t>
            </a:r>
            <a:r>
              <a:rPr lang="ru-RU" sz="2300" b="1" i="1" dirty="0" smtClean="0"/>
              <a:t>27.12.202</a:t>
            </a:r>
            <a:r>
              <a:rPr lang="en-US" sz="2300" b="1" i="1" dirty="0" smtClean="0"/>
              <a:t>2</a:t>
            </a:r>
            <a:r>
              <a:rPr lang="ru-RU" sz="2300" b="1" i="1" dirty="0" smtClean="0"/>
              <a:t> </a:t>
            </a:r>
            <a:r>
              <a:rPr lang="ru-RU" sz="2300" b="1" i="1" dirty="0" smtClean="0"/>
              <a:t>года «О бюджете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Республики Мордовия на 2023 год и на плановый период 2024 и 2025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659" y="1612345"/>
            <a:ext cx="3312368" cy="2462447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8799" y="2564904"/>
            <a:ext cx="2571768" cy="15098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4286256"/>
            <a:ext cx="3071834" cy="135732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286256"/>
            <a:ext cx="2571768" cy="1349386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286256"/>
            <a:ext cx="2714644" cy="1357322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2558552"/>
            <a:ext cx="2786081" cy="15162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56792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Якуббаева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Хариса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Шамильевича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1800" y="1772816"/>
            <a:ext cx="6264696" cy="5085184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64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6400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ctr">
              <a:buNone/>
            </a:pPr>
            <a:endParaRPr lang="ru-RU" sz="5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                  В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целях реализации основных направлений бюджетной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политики </a:t>
            </a:r>
            <a:r>
              <a:rPr lang="ru-RU" sz="5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района обеспечения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прозрачности и открытости бюджетного планирования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а также повышения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уровня финансовой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грамотности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населения является </a:t>
            </a:r>
            <a:r>
              <a:rPr lang="ru-RU" sz="5600" b="1" i="1" dirty="0">
                <a:latin typeface="Times New Roman" pitchFamily="18" charset="0"/>
                <a:cs typeface="Times New Roman" pitchFamily="18" charset="0"/>
              </a:rPr>
              <a:t>информирование жителей о расходовании средств районного 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бюджета. Представляем вашему вниманию очередной «Бюджет для граждан».</a:t>
            </a:r>
          </a:p>
          <a:p>
            <a:pPr algn="just"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               «Бюджет для граждан» нацелен на широкий круг пользователей, интересы которых в той или иной мере затронуты бюджетом. В нашем «Бюджете для граждан» все данные изложены так, чтобы не только специалисты в области финансов, но и все жители </a:t>
            </a:r>
            <a:r>
              <a:rPr lang="ru-RU" sz="5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могли найти ответы на такие вопросы как: сколько в нашем районе тратится бюджетных средств на образование, социальную политику, культуру и спорт, растут эти расходы или сокращаются.</a:t>
            </a:r>
          </a:p>
          <a:p>
            <a:pPr algn="just"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               И мы надеемся, что данный «Бюджет для граждан» послужит увеличению роста интереса граждан к вопросам формирования бюджета. Ведь только при наличии у граждан чувства собственной причастности к бюджетному процессу и возможности высказать свое мнение можно рассчитывать на то, что население будет активно участвовать как в составлении бюджета, так и его исполнении. Граждане – и как налогоплательщики, и как потребители общественных благ – должны быть уверены в том, что передаваемые ими в распоряжение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</a:p>
          <a:p>
            <a:pPr algn="just">
              <a:lnSpc>
                <a:spcPct val="110000"/>
              </a:lnSpc>
              <a:buNone/>
            </a:pPr>
            <a:endParaRPr lang="ru-RU" sz="25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ru-RU" sz="25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93" y="2418592"/>
            <a:ext cx="2819400" cy="30575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484784"/>
            <a:ext cx="8229600" cy="504055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25522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6" name="Picture 2" descr="http://chernigovka.org/sites/default/files/11%281%29.jpg"/>
          <p:cNvPicPr>
            <a:picLocks noGrp="1"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188640"/>
            <a:ext cx="9118600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6" y="620688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5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623fbd79ebe1d78530f94d1354617ed-320x2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46" y="1620820"/>
            <a:ext cx="8893652" cy="514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14511052"/>
              </p:ext>
            </p:extLst>
          </p:nvPr>
        </p:nvGraphicFramePr>
        <p:xfrm>
          <a:off x="323528" y="2276872"/>
          <a:ext cx="8712968" cy="4149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7992888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оходная часть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dirty="0"/>
          </a:p>
        </p:txBody>
      </p:sp>
      <p:pic>
        <p:nvPicPr>
          <p:cNvPr id="1026" name="Picture 2" descr="https://gorbatka.ru/wp-content/uploads/2019/02/budge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69160"/>
            <a:ext cx="3672408" cy="19888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51520" y="1844824"/>
          <a:ext cx="856895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3046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24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87580324"/>
              </p:ext>
            </p:extLst>
          </p:nvPr>
        </p:nvGraphicFramePr>
        <p:xfrm>
          <a:off x="251520" y="1556793"/>
          <a:ext cx="8786874" cy="4752526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28592"/>
                <a:gridCol w="1261374"/>
                <a:gridCol w="1053900"/>
                <a:gridCol w="1143008"/>
              </a:tblGrid>
              <a:tr h="54480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4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82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298 947,0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234 048,3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229 238,4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62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Налог 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27 804,3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30 751,6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33 827,1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178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3 361,4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3 496,7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3 698,6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064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1 668,1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1 743,2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1 812,9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63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7 005,7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7 430,0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7 727,2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2 173,9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2 271,7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2 362,6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1 053,5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1 100,9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1 144,9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333,5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348,5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362,4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273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255 068,4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186 426,2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177 822,0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48648"/>
          </a:xfrm>
        </p:spPr>
        <p:txBody>
          <a:bodyPr>
            <a:noAutofit/>
          </a:bodyPr>
          <a:lstStyle/>
          <a:p>
            <a:pPr algn="ctr"/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 основным направлениям</a:t>
            </a:r>
            <a:endParaRPr lang="ru-RU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s://www.irishtimes.com/polopoly_fs/1.2390756.1444768811!/image/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8712967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19672" y="1511309"/>
            <a:ext cx="3384376" cy="390384"/>
          </a:xfrm>
          <a:prstGeom prst="roundRect">
            <a:avLst/>
          </a:prstGeom>
          <a:solidFill>
            <a:srgbClr val="CC99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6350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Общегосударственные вопросы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98966" y="2119694"/>
            <a:ext cx="3384376" cy="432048"/>
          </a:xfrm>
          <a:prstGeom prst="roundRect">
            <a:avLst/>
          </a:prstGeom>
          <a:solidFill>
            <a:srgbClr val="99FF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безопасность и правоохранительная деятельность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01881" y="2560065"/>
            <a:ext cx="3384376" cy="379791"/>
          </a:xfrm>
          <a:prstGeom prst="roundRect">
            <a:avLst/>
          </a:prstGeom>
          <a:solidFill>
            <a:srgbClr val="99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Национальная экономика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380" y="3013313"/>
            <a:ext cx="3384376" cy="346221"/>
          </a:xfrm>
          <a:prstGeom prst="roundRect">
            <a:avLst/>
          </a:prstGeom>
          <a:solidFill>
            <a:srgbClr val="FF9966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Жилищно-коммунальное хозяйство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42782" y="3481471"/>
            <a:ext cx="3312368" cy="363943"/>
          </a:xfrm>
          <a:prstGeom prst="roundRect">
            <a:avLst/>
          </a:prstGeom>
          <a:solidFill>
            <a:srgbClr val="CCCC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Образование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4256" y="3998050"/>
            <a:ext cx="3312368" cy="336148"/>
          </a:xfrm>
          <a:prstGeom prst="roundRect">
            <a:avLst/>
          </a:prstGeom>
          <a:solidFill>
            <a:srgbClr val="FF3399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Культура и кинематография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4478214"/>
            <a:ext cx="3312368" cy="378848"/>
          </a:xfrm>
          <a:prstGeom prst="roundRect">
            <a:avLst/>
          </a:prstGeom>
          <a:solidFill>
            <a:srgbClr val="00CCFF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Социальная политика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99792" y="4994952"/>
            <a:ext cx="3312368" cy="362286"/>
          </a:xfrm>
          <a:prstGeom prst="roundRect">
            <a:avLst/>
          </a:prstGeom>
          <a:solidFill>
            <a:srgbClr val="FF505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eorgia"/>
              </a:rPr>
              <a:t>Физическая культура и спорт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75656" y="5522316"/>
            <a:ext cx="3312368" cy="288032"/>
          </a:xfrm>
          <a:prstGeom prst="roundRect">
            <a:avLst/>
          </a:prstGeom>
          <a:solidFill>
            <a:srgbClr val="FFFF00"/>
          </a:solidFill>
          <a:ln w="19050" cap="flat" cmpd="sng" algn="ctr">
            <a:solidFill>
              <a:srgbClr val="7FD13B">
                <a:shade val="50000"/>
              </a:srgbClr>
            </a:solidFill>
            <a:prstDash val="solid"/>
          </a:ln>
          <a:effectLst>
            <a:softEdge rad="31750"/>
          </a:effectLst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ysClr val="windowText" lastClr="000000"/>
                </a:solidFill>
                <a:latin typeface="Georgia"/>
              </a:rPr>
              <a:t>Средства массовой информации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52516" y="5939799"/>
            <a:ext cx="3312368" cy="612923"/>
          </a:xfrm>
          <a:prstGeom prst="roundRect">
            <a:avLst/>
          </a:prstGeom>
          <a:solidFill>
            <a:schemeClr val="bg2">
              <a:lumMod val="9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Межбюджетные трансферты общего характера бюджетам бюджетной системы Российской Федерации</a:t>
            </a:r>
            <a:endParaRPr lang="ru-RU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7103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48680"/>
            <a:ext cx="9286908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72357510"/>
              </p:ext>
            </p:extLst>
          </p:nvPr>
        </p:nvGraphicFramePr>
        <p:xfrm>
          <a:off x="142844" y="1412774"/>
          <a:ext cx="8858313" cy="504056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285140"/>
                <a:gridCol w="720080"/>
                <a:gridCol w="1352763"/>
                <a:gridCol w="1214445"/>
                <a:gridCol w="1285885"/>
              </a:tblGrid>
              <a:tr h="70539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748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298947,0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234048,3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229238,4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34 916,7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20 316,3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23 311,4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0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2 121,5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1 716,8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1 740,1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7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11 400,1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9 570,1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9 534,6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15 552,5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окружающей среды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185 631,5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151 782,7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141 159,7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кинематография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26 793,4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14 714,2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16 114,2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18 364,3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19 800,3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18 835,5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</a:t>
                      </a: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58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6110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2 212,0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61832203"/>
              </p:ext>
            </p:extLst>
          </p:nvPr>
        </p:nvGraphicFramePr>
        <p:xfrm>
          <a:off x="142844" y="1494314"/>
          <a:ext cx="8858312" cy="4670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4122"/>
                <a:gridCol w="1440160"/>
                <a:gridCol w="1199056"/>
                <a:gridCol w="1285884"/>
              </a:tblGrid>
              <a:tr h="705329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5162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34 916,7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20 316,3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23 311,4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08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1 460,5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44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18 273,1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10 504,5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13 013,3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65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4 856,2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3 299,6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3 385,9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51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51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9 826,9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5 507,8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5 907,8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0.slide-share.ru/s_slide/36cdfe2390e9a5a1e44e5e607f266f00/fd018ea8-9918-443e-b228-2839be07fe9e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52736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endParaRPr lang="ru-RU" sz="2400" b="1" i="1" dirty="0"/>
          </a:p>
        </p:txBody>
      </p:sp>
      <p:pic>
        <p:nvPicPr>
          <p:cNvPr id="9218" name="Picture 2" descr="https://usmadm.ru/uploads/posts/2021-03/1615555266_image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3264297" cy="2088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18017662"/>
              </p:ext>
            </p:extLst>
          </p:nvPr>
        </p:nvGraphicFramePr>
        <p:xfrm>
          <a:off x="357095" y="1628800"/>
          <a:ext cx="8607393" cy="2967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27"/>
                <a:gridCol w="1128591"/>
                <a:gridCol w="1340201"/>
                <a:gridCol w="1210038"/>
                <a:gridCol w="1224136"/>
              </a:tblGrid>
              <a:tr h="56523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1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2 121,5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1 716,8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1 740,1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612,0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644,4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667,7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58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пожарная безопасность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1 389,5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952,4</a:t>
                      </a: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952,4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13160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01647665"/>
              </p:ext>
            </p:extLst>
          </p:nvPr>
        </p:nvGraphicFramePr>
        <p:xfrm>
          <a:off x="214283" y="1772819"/>
          <a:ext cx="8786872" cy="2682347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781653"/>
                <a:gridCol w="1152128"/>
                <a:gridCol w="1368152"/>
                <a:gridCol w="1199056"/>
                <a:gridCol w="1285883"/>
              </a:tblGrid>
              <a:tr h="576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1" i="1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</a:t>
                      </a: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экономика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11 400,1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9 570,1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9 534,6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</a:t>
                      </a: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1 143,2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1 648,8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1 797,4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Транспорт</a:t>
                      </a: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04 08 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3 231,2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80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7 005,7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7 430,0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7 727,2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70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6" name="Picture 4" descr="https://avatars.mds.yandex.net/get-zen_doc/1852523/pub_5e1ce75efc69ab00aec54d8d_5e1ce798dddaf400b1f7094c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8534752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4190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51353636"/>
              </p:ext>
            </p:extLst>
          </p:nvPr>
        </p:nvGraphicFramePr>
        <p:xfrm>
          <a:off x="285720" y="1556792"/>
          <a:ext cx="8643998" cy="20805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82"/>
                <a:gridCol w="1296144"/>
                <a:gridCol w="1512168"/>
                <a:gridCol w="1296144"/>
                <a:gridCol w="1405960"/>
              </a:tblGrid>
              <a:tr h="66068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57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15 552,5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11 880,9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3 592,9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11 959,6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proprikol.ru/wp-content/uploads/2020/07/kartinki-zhkh-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7092280" cy="28803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168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«Охрана окружающей среды»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02" y="1772817"/>
          <a:ext cx="8320470" cy="2089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6298"/>
                <a:gridCol w="1415740"/>
                <a:gridCol w="1287463"/>
                <a:gridCol w="1247632"/>
                <a:gridCol w="1353337"/>
              </a:tblGrid>
              <a:tr h="57465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403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окружающей среды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46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охраны окружающей среды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Рисунок 6" descr="сред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933056"/>
            <a:ext cx="5112568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32656"/>
            <a:ext cx="8858280" cy="1584176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527693415"/>
              </p:ext>
            </p:extLst>
          </p:nvPr>
        </p:nvGraphicFramePr>
        <p:xfrm>
          <a:off x="285720" y="3132199"/>
          <a:ext cx="8715469" cy="3581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9037"/>
                <a:gridCol w="1152128"/>
                <a:gridCol w="1512168"/>
                <a:gridCol w="1296144"/>
                <a:gridCol w="1405992"/>
              </a:tblGrid>
              <a:tr h="487526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697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185 631,5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151 782,7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141 159,7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44 346,1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37 001,2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34 470,7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116 200,0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97 517,7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89 446,5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18 193,7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11 314,1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11 396,0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 и оздоровление детей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46,0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66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вопросы в области образования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</a:t>
                      </a: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6 843,7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5 895,0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5 791,8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52" name="Picture 8" descr="https://sun9-82.userapi.com/impf/c850628/v850628682/616a1/ud2hjD1m-7E.jpg?size=1080x980&amp;quality=96&amp;sign=119ddac1aaa95a56ce33ee0f59ce0a87&amp;c_uniq_tag=N-deU841mqgbXKmdh-Fc5amufYEJ2q3jBGMIPM93_MU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96752"/>
            <a:ext cx="4176464" cy="19290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.mycdn.me/i?r=AzEPZsRbOZEKgBhR0XGMT1RkwUF6QqeHExm_ppJwKpdllaaKTM5SRkZCeTgDn6uOy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246" y="4293096"/>
            <a:ext cx="4248472" cy="24482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34729955"/>
              </p:ext>
            </p:extLst>
          </p:nvPr>
        </p:nvGraphicFramePr>
        <p:xfrm>
          <a:off x="214282" y="2143116"/>
          <a:ext cx="8786872" cy="1917448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2023 год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907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26 793,4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14 714,2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16 114,2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24 093,4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12 629,2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14 029,2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2 700,0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2 085,0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83164680"/>
              </p:ext>
            </p:extLst>
          </p:nvPr>
        </p:nvGraphicFramePr>
        <p:xfrm>
          <a:off x="142845" y="2082525"/>
          <a:ext cx="8858311" cy="2366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56580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2023 год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63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18 364,3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19 800,3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18 835,5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2 529,0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2 523,0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2 329,8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24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обеспечение населения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7 542,5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4 242,7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3 746,0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66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семьи и детства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8 292,8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13 034,6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12 759,7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https://ds04.infourok.ru/uploads/ex/0c45/0012f804-6016c9e5/img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2387"/>
          <a:stretch/>
        </p:blipFill>
        <p:spPr bwMode="auto">
          <a:xfrm>
            <a:off x="142844" y="4509120"/>
            <a:ext cx="8893652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online.mospolytech.ru/pluginfile.php/6724/course/overviewfiles/img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3888432" cy="24367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«Физическая культура и спорт»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6309755"/>
              </p:ext>
            </p:extLst>
          </p:nvPr>
        </p:nvGraphicFramePr>
        <p:xfrm>
          <a:off x="285720" y="1988840"/>
          <a:ext cx="8572561" cy="1873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51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zen_doc/1878668/pub_5e34ef5cb368e1065ae673a9_5e34efb8d5678042d888b6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687350" cy="2265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699560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74363772"/>
              </p:ext>
            </p:extLst>
          </p:nvPr>
        </p:nvGraphicFramePr>
        <p:xfrm>
          <a:off x="179512" y="4338573"/>
          <a:ext cx="8786876" cy="195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1296144"/>
                <a:gridCol w="1512168"/>
                <a:gridCol w="1296144"/>
                <a:gridCol w="1370052"/>
              </a:tblGrid>
              <a:tr h="674603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1 400,0</a:t>
                      </a:r>
                      <a:endParaRPr lang="ru-RU" sz="18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6872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Межбюджетные трансферты общего характера бюджетам бюджетной системы Российской Федерации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19899283"/>
              </p:ext>
            </p:extLst>
          </p:nvPr>
        </p:nvGraphicFramePr>
        <p:xfrm>
          <a:off x="107504" y="1844825"/>
          <a:ext cx="8856985" cy="32403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1152128"/>
                <a:gridCol w="1368152"/>
                <a:gridCol w="1224136"/>
                <a:gridCol w="1296145"/>
              </a:tblGrid>
              <a:tr h="615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74897">
                <a:tc>
                  <a:txBody>
                    <a:bodyPr/>
                    <a:lstStyle/>
                    <a:p>
                      <a:r>
                        <a:rPr kumimoji="0" lang="ru-RU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34126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14 01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5668">
                <a:tc>
                  <a:txBody>
                    <a:bodyPr/>
                    <a:lstStyle/>
                    <a:p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межбюджетные трансферты общего характера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14 03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2 200,0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664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74484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64158053"/>
              </p:ext>
            </p:extLst>
          </p:nvPr>
        </p:nvGraphicFramePr>
        <p:xfrm>
          <a:off x="179511" y="1428736"/>
          <a:ext cx="8856985" cy="4928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1756"/>
                <a:gridCol w="1147378"/>
                <a:gridCol w="1075667"/>
                <a:gridCol w="1112184"/>
              </a:tblGrid>
              <a:tr h="560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876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277 769,8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211 830,7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204 205,2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914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Муниципальная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рограмма «Развитие муниципальной службы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Республики Мордовия 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Республики Мордовия на 2016-2025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184 252,9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151 864,0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140 578,5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0688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«Обеспечение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жильем молодых семей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2016-2025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2 091,1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 и туризма  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2016-2025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28 887,1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15 509,9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16 909,9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физической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культуры, спорта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молодежной политики в 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2016-2025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149,7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133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 на территории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1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на 2017-2024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119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2016-2025 годы по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Инсарскому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муниципальному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району»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2 023,7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2 636,3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2 792,0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0730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«Энергосбережение и повышение энергетической эффективности в </a:t>
                      </a:r>
                      <a:r>
                        <a:rPr lang="ru-RU" sz="12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11 959,6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11 859,6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5195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Муниципальная программа «Развитие 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дорожного хозяйства, автомобильных дорог и транспортного обслуживания в </a:t>
                      </a:r>
                      <a:r>
                        <a:rPr lang="ru-RU" sz="12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2016-2025 годы»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10 020,9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7 880,0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7 727,2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09205720"/>
              </p:ext>
            </p:extLst>
          </p:nvPr>
        </p:nvGraphicFramePr>
        <p:xfrm>
          <a:off x="142844" y="928670"/>
          <a:ext cx="8786876" cy="5650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9276"/>
                <a:gridCol w="1134458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2023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2024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</a:rPr>
                        <a:t>2025 год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7 070,2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3 316,6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3 402,9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007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«Противодействие злоупотреблению наркотиками и их незаконному обороту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2020-2025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3 848,9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«Противодействие коррупции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 на 2016-2025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«Гармонизация межнациональных и межконфессиональных отношений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 на 2019-2024 годы 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предпринимательства 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самозанятых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граждан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410,0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121,3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001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«Организация отдыха детей в каникулярное время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 на 2016-2025 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4 831,1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4 427,4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4 327,4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«Повышение безопасности дорожного движения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21 849,3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13 686,9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16 015,0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20" y="2132856"/>
            <a:ext cx="8640960" cy="458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1473994"/>
            <a:ext cx="871715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администрации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4331</TotalTime>
  <Words>1939</Words>
  <Application>Microsoft Office PowerPoint</Application>
  <PresentationFormat>Экран (4:3)</PresentationFormat>
  <Paragraphs>584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              Обращение  главы Инсарского муниципального района Республики Мордовия Якуббаева Хариса Шамильевича к жителям Инсарского района Республики Мордовия </vt:lpstr>
      <vt:lpstr>Инсарский муниципальный район</vt:lpstr>
      <vt:lpstr>Словарь</vt:lpstr>
      <vt:lpstr>Слайд 5</vt:lpstr>
      <vt:lpstr>Основные характеристики бюджета Инсарского муниципального района за 2019-2025 годы</vt:lpstr>
      <vt:lpstr>                    Доходная часть бюджета Инсарского муниципального района  </vt:lpstr>
      <vt:lpstr>Структура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Расходы бюджета по основным направлениям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</vt:lpstr>
      <vt:lpstr>Расходы по разделу «Национальная экономика» </vt:lpstr>
      <vt:lpstr>Расходы по разделу «Жилищно-коммунальное хозяйство» </vt:lpstr>
      <vt:lpstr>                               Расходы по разделу «Охрана окружающей среды»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 Межбюджетные трансферты общего характера бюджетам бюджетной системы Российской Федерации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334</cp:revision>
  <cp:lastPrinted>2022-04-14T06:12:18Z</cp:lastPrinted>
  <dcterms:created xsi:type="dcterms:W3CDTF">2016-12-13T05:19:54Z</dcterms:created>
  <dcterms:modified xsi:type="dcterms:W3CDTF">2023-01-09T10:36:18Z</dcterms:modified>
</cp:coreProperties>
</file>