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6" r:id="rId9"/>
    <p:sldId id="267" r:id="rId10"/>
    <p:sldId id="281" r:id="rId11"/>
    <p:sldId id="268" r:id="rId12"/>
    <p:sldId id="269" r:id="rId13"/>
    <p:sldId id="270" r:id="rId14"/>
    <p:sldId id="271" r:id="rId15"/>
    <p:sldId id="272" r:id="rId16"/>
    <p:sldId id="283" r:id="rId17"/>
    <p:sldId id="273" r:id="rId18"/>
    <p:sldId id="274" r:id="rId19"/>
    <p:sldId id="275" r:id="rId20"/>
    <p:sldId id="276" r:id="rId21"/>
    <p:sldId id="280" r:id="rId22"/>
    <p:sldId id="282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915" autoAdjust="0"/>
  </p:normalViewPr>
  <p:slideViewPr>
    <p:cSldViewPr>
      <p:cViewPr varScale="1">
        <p:scale>
          <a:sx n="101" d="100"/>
          <a:sy n="101" d="100"/>
        </p:scale>
        <p:origin x="-192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3"/>
  <c:chart>
    <c:plotArea>
      <c:layout>
        <c:manualLayout>
          <c:layoutTarget val="inner"/>
          <c:xMode val="edge"/>
          <c:yMode val="edge"/>
          <c:x val="7.0970737550900248E-2"/>
          <c:y val="3.5268869068827792E-2"/>
          <c:w val="0.74384526586954713"/>
          <c:h val="0.7608294640064348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3E-2"/>
                  <c:y val="7.811935790398659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457443146916373E-2"/>
                  <c:y val="7.811935790398659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0003172282969502E-2"/>
                  <c:y val="7.547311693194641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7.2312013640996649E-3"/>
                  <c:y val="0.1505590501785322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5336460200074387E-2"/>
                  <c:y val="0.1624699603514547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trendline>
            <c:trendlineType val="linear"/>
          </c:trendline>
          <c:cat>
            <c:numRef>
              <c:f>Лист1!$A$2:$A$8</c:f>
              <c:numCache>
                <c:formatCode>General</c:formatCod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234.4</c:v>
                </c:pt>
                <c:pt idx="1">
                  <c:v>246.8</c:v>
                </c:pt>
                <c:pt idx="2">
                  <c:v>277</c:v>
                </c:pt>
                <c:pt idx="3">
                  <c:v>304.89999999999992</c:v>
                </c:pt>
                <c:pt idx="4">
                  <c:v>298.89999999999992</c:v>
                </c:pt>
                <c:pt idx="5">
                  <c:v>234</c:v>
                </c:pt>
                <c:pt idx="6">
                  <c:v>229.2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68E-3"/>
                  <c:y val="0.11862569163198008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4538336320119057E-2"/>
                  <c:y val="0.1654786633209260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240880674339225E-2"/>
                  <c:y val="0.14466547759997528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3902727192951705E-2"/>
                  <c:y val="9.837252476798320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3.2206566420156256E-2"/>
                  <c:y val="0.1113220098704410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</c:trendline>
          <c:cat>
            <c:numRef>
              <c:f>Лист1!$A$2:$A$8</c:f>
              <c:numCache>
                <c:formatCode>General</c:formatCod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230</c:v>
                </c:pt>
                <c:pt idx="1">
                  <c:v>238.8</c:v>
                </c:pt>
                <c:pt idx="2">
                  <c:v>279.7</c:v>
                </c:pt>
                <c:pt idx="3">
                  <c:v>311.39999999999992</c:v>
                </c:pt>
                <c:pt idx="4">
                  <c:v>298.89999999999992</c:v>
                </c:pt>
                <c:pt idx="5">
                  <c:v>234</c:v>
                </c:pt>
                <c:pt idx="6">
                  <c:v>229.2</c:v>
                </c:pt>
              </c:numCache>
            </c:numRef>
          </c:val>
        </c:ser>
        <c:axId val="61699200"/>
        <c:axId val="61700736"/>
      </c:barChart>
      <c:catAx>
        <c:axId val="61699200"/>
        <c:scaling>
          <c:orientation val="minMax"/>
        </c:scaling>
        <c:axPos val="b"/>
        <c:numFmt formatCode="General" sourceLinked="1"/>
        <c:tickLblPos val="nextTo"/>
        <c:crossAx val="61700736"/>
        <c:crosses val="autoZero"/>
        <c:auto val="1"/>
        <c:lblAlgn val="ctr"/>
        <c:lblOffset val="100"/>
      </c:catAx>
      <c:valAx>
        <c:axId val="61700736"/>
        <c:scaling>
          <c:orientation val="minMax"/>
          <c:max val="350"/>
          <c:min val="10"/>
        </c:scaling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General" sourceLinked="1"/>
        <c:tickLblPos val="nextTo"/>
        <c:crossAx val="61699200"/>
        <c:crosses val="autoZero"/>
        <c:crossBetween val="between"/>
      </c:valAx>
      <c:spPr>
        <a:noFill/>
      </c:spPr>
    </c:plotArea>
    <c:legend>
      <c:legendPos val="r"/>
      <c:legendEntry>
        <c:idx val="2"/>
        <c:delete val="1"/>
      </c:legendEntry>
      <c:layout>
        <c:manualLayout>
          <c:xMode val="edge"/>
          <c:yMode val="edge"/>
          <c:x val="0.82482593761391165"/>
          <c:y val="0.74781833498851535"/>
          <c:w val="0.17517406238608935"/>
          <c:h val="0.25052142954612616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7.1467264508603121E-2"/>
          <c:y val="3.1790181747681993E-2"/>
          <c:w val="0.59441625352386507"/>
          <c:h val="0.63865707606693123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-2.9641897865690034E-3"/>
                  <c:y val="3.7613024175993402E-2"/>
                </c:manualLayout>
              </c:layout>
              <c:showVal val="1"/>
            </c:dLbl>
            <c:dLbl>
              <c:idx val="1"/>
              <c:layout>
                <c:manualLayout>
                  <c:x val="-1.4820948932844987E-3"/>
                  <c:y val="4.3399643279992399E-2"/>
                </c:manualLayout>
              </c:layout>
              <c:showVal val="1"/>
            </c:dLbl>
            <c:dLbl>
              <c:idx val="2"/>
              <c:layout>
                <c:manualLayout>
                  <c:x val="-7.4104744664224712E-3"/>
                  <c:y val="5.7866191039989939E-2"/>
                </c:manualLayout>
              </c:layout>
              <c:showVal val="1"/>
            </c:dLbl>
            <c:dLbl>
              <c:idx val="3"/>
              <c:layout>
                <c:manualLayout>
                  <c:x val="-5.928379573137999E-3"/>
                  <c:y val="4.0506333727992873E-2"/>
                </c:manualLayout>
              </c:layout>
              <c:showVal val="1"/>
            </c:dLbl>
            <c:dLbl>
              <c:idx val="4"/>
              <c:layout>
                <c:manualLayout>
                  <c:x val="-1.4820948932844984E-2"/>
                  <c:y val="3.4719714623993952E-2"/>
                </c:manualLayout>
              </c:layout>
              <c:showVal val="1"/>
            </c:dLbl>
            <c:dLbl>
              <c:idx val="5"/>
              <c:layout>
                <c:manualLayout>
                  <c:x val="-1.9267233612698567E-2"/>
                  <c:y val="5.2079571935990977E-2"/>
                </c:manualLayout>
              </c:layout>
              <c:showVal val="1"/>
            </c:dLbl>
            <c:dLbl>
              <c:idx val="6"/>
              <c:layout>
                <c:manualLayout>
                  <c:x val="-2.2231423399267494E-2"/>
                  <c:y val="7.2332738799987334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35.9</c:v>
                </c:pt>
                <c:pt idx="1">
                  <c:v>40.6</c:v>
                </c:pt>
                <c:pt idx="2">
                  <c:v>53.4</c:v>
                </c:pt>
                <c:pt idx="3">
                  <c:v>59.6</c:v>
                </c:pt>
                <c:pt idx="4">
                  <c:v>43.9</c:v>
                </c:pt>
                <c:pt idx="5">
                  <c:v>47.6</c:v>
                </c:pt>
                <c:pt idx="6">
                  <c:v>51.4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-7.4104744664224981E-3"/>
                  <c:y val="7.5226048351986832E-2"/>
                </c:manualLayout>
              </c:layout>
              <c:showVal val="1"/>
            </c:dLbl>
            <c:dLbl>
              <c:idx val="1"/>
              <c:layout>
                <c:manualLayout>
                  <c:x val="-2.9641897865690034E-3"/>
                  <c:y val="7.2332738799987334E-2"/>
                </c:manualLayout>
              </c:layout>
              <c:showVal val="1"/>
            </c:dLbl>
            <c:dLbl>
              <c:idx val="2"/>
              <c:layout>
                <c:manualLayout>
                  <c:x val="8.8925693597070241E-3"/>
                  <c:y val="5.2079571935990894E-2"/>
                </c:manualLayout>
              </c:layout>
              <c:showVal val="1"/>
            </c:dLbl>
            <c:dLbl>
              <c:idx val="3"/>
              <c:layout>
                <c:manualLayout>
                  <c:x val="7.4104744664224981E-3"/>
                  <c:y val="8.6799286559984812E-2"/>
                </c:manualLayout>
              </c:layout>
              <c:showVal val="1"/>
            </c:dLbl>
            <c:dLbl>
              <c:idx val="4"/>
              <c:layout>
                <c:manualLayout>
                  <c:x val="-2.9641897865690034E-3"/>
                  <c:y val="7.8119357903986331E-2"/>
                </c:manualLayout>
              </c:layout>
              <c:showVal val="1"/>
            </c:dLbl>
            <c:dLbl>
              <c:idx val="5"/>
              <c:layout>
                <c:manualLayout>
                  <c:x val="5.928379573137999E-3"/>
                  <c:y val="7.2332738799987334E-2"/>
                </c:manualLayout>
              </c:layout>
              <c:showVal val="1"/>
            </c:dLbl>
            <c:dLbl>
              <c:idx val="6"/>
              <c:layout>
                <c:manualLayout>
                  <c:x val="1.6303043826129498E-2"/>
                  <c:y val="9.8372524767982777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198.5</c:v>
                </c:pt>
                <c:pt idx="1">
                  <c:v>206.2</c:v>
                </c:pt>
                <c:pt idx="2">
                  <c:v>223.6</c:v>
                </c:pt>
                <c:pt idx="3">
                  <c:v>245.3</c:v>
                </c:pt>
                <c:pt idx="4">
                  <c:v>255.1</c:v>
                </c:pt>
                <c:pt idx="5">
                  <c:v>186.4</c:v>
                </c:pt>
                <c:pt idx="6">
                  <c:v>177.8</c:v>
                </c:pt>
              </c:numCache>
            </c:numRef>
          </c:val>
        </c:ser>
        <c:shape val="cone"/>
        <c:axId val="185780864"/>
        <c:axId val="185835904"/>
        <c:axId val="185791360"/>
      </c:bar3DChart>
      <c:catAx>
        <c:axId val="185780864"/>
        <c:scaling>
          <c:orientation val="minMax"/>
        </c:scaling>
        <c:axPos val="b"/>
        <c:numFmt formatCode="General" sourceLinked="1"/>
        <c:tickLblPos val="nextTo"/>
        <c:crossAx val="185835904"/>
        <c:crosses val="autoZero"/>
        <c:auto val="1"/>
        <c:lblAlgn val="ctr"/>
        <c:lblOffset val="100"/>
      </c:catAx>
      <c:valAx>
        <c:axId val="185835904"/>
        <c:scaling>
          <c:orientation val="minMax"/>
        </c:scaling>
        <c:axPos val="l"/>
        <c:majorGridlines/>
        <c:numFmt formatCode="General" sourceLinked="1"/>
        <c:tickLblPos val="nextTo"/>
        <c:crossAx val="185780864"/>
        <c:crosses val="autoZero"/>
        <c:crossBetween val="between"/>
      </c:valAx>
      <c:serAx>
        <c:axId val="185791360"/>
        <c:scaling>
          <c:orientation val="minMax"/>
        </c:scaling>
        <c:delete val="1"/>
        <c:axPos val="b"/>
        <c:tickLblPos val="none"/>
        <c:crossAx val="185835904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7842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300" b="1" i="1" dirty="0" smtClean="0"/>
              <a:t>Проект к решению </a:t>
            </a:r>
            <a:r>
              <a:rPr lang="ru-RU" sz="2300" b="1" i="1" dirty="0" smtClean="0"/>
              <a:t>Совета депутатов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</a:t>
            </a:r>
            <a:r>
              <a:rPr lang="ru-RU" sz="2300" b="1" i="1" dirty="0"/>
              <a:t>м</a:t>
            </a:r>
            <a:r>
              <a:rPr lang="ru-RU" sz="2300" b="1" i="1" dirty="0" smtClean="0"/>
              <a:t>униципального </a:t>
            </a:r>
            <a:r>
              <a:rPr lang="ru-RU" sz="2300" b="1" i="1" smtClean="0"/>
              <a:t>района </a:t>
            </a:r>
            <a:r>
              <a:rPr lang="ru-RU" sz="2300" b="1" i="1" smtClean="0"/>
              <a:t>«</a:t>
            </a:r>
            <a:r>
              <a:rPr lang="ru-RU" sz="2300" b="1" i="1" dirty="0" smtClean="0"/>
              <a:t>О бюджете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Республики Мордовия на 2023 год и на плановый период 2024 и 2025 годов»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659" y="1612345"/>
            <a:ext cx="3312368" cy="2462447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8799" y="2564904"/>
            <a:ext cx="2571768" cy="15098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4286256"/>
            <a:ext cx="3071834" cy="135732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286256"/>
            <a:ext cx="2571768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286256"/>
            <a:ext cx="2714644" cy="1357322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2558552"/>
            <a:ext cx="2786081" cy="15162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56792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Якуббаева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Хариса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Шамильевича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71800" y="1772816"/>
            <a:ext cx="6264696" cy="5085184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64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ctr">
              <a:buNone/>
            </a:pPr>
            <a:endParaRPr lang="ru-RU" sz="5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                  В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целях реализации основных направлений бюджетной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политики </a:t>
            </a:r>
            <a:r>
              <a:rPr lang="ru-RU" sz="5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муниципального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района обеспечения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прозрачности и открытости бюджетного планирования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а также повышения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уровня финансовой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грамотности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населения является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информирование жителей о расходовании средств районного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бюджета. Представляем вашему вниманию очередной «Бюджет для граждан».</a:t>
            </a:r>
          </a:p>
          <a:p>
            <a:pPr algn="just">
              <a:buNone/>
            </a:pP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               «Бюджет для граждан» нацелен на широкий круг пользователей, интересы которых в той или иной мере затронуты бюджетом. В нашем «Бюджете для граждан» все данные изложены так, чтобы не только специалисты в области финансов, но и все жители </a:t>
            </a:r>
            <a:r>
              <a:rPr lang="ru-RU" sz="5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могли найти ответы на такие вопросы как: сколько в нашем районе тратится бюджетных средств на образование, социальную политику, культуру и спорт, растут эти расходы или сокращаются.</a:t>
            </a:r>
          </a:p>
          <a:p>
            <a:pPr algn="just">
              <a:buNone/>
            </a:pP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              И мы надеемся, что данный «Бюджет для граждан» послужит увеличению роста интереса граждан к вопросам формирования бюджета. Ведь только при наличии у граждан чувства собственной причастности к бюджетному процессу и возможности высказать свое мнение можно рассчитывать на то, что население будет активно участвовать как в составлении бюджета, так и его исполнении. Граждане – и как налогоплательщики, и как потребители общественных благ – должны быть уверены в том, что передаваемые ими в распоряжение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</a:p>
          <a:p>
            <a:pPr algn="just">
              <a:lnSpc>
                <a:spcPct val="110000"/>
              </a:lnSpc>
              <a:buNone/>
            </a:pPr>
            <a:endParaRPr lang="ru-RU" sz="25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093" y="2418592"/>
            <a:ext cx="2819400" cy="30575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1484784"/>
            <a:ext cx="8229600" cy="504055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25522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6" name="Picture 2" descr="http://chernigovka.org/sites/default/files/11%281%29.jpg"/>
          <p:cNvPicPr>
            <a:picLocks noGrp="1"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00" y="188640"/>
            <a:ext cx="9118600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46" y="620688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5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9623fbd79ebe1d78530f94d1354617ed-320x2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846" y="1620820"/>
            <a:ext cx="8893652" cy="514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14511052"/>
              </p:ext>
            </p:extLst>
          </p:nvPr>
        </p:nvGraphicFramePr>
        <p:xfrm>
          <a:off x="323528" y="2276872"/>
          <a:ext cx="8712968" cy="4149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992888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оходная часть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700" dirty="0"/>
          </a:p>
        </p:txBody>
      </p:sp>
      <p:pic>
        <p:nvPicPr>
          <p:cNvPr id="1026" name="Picture 2" descr="https://gorbatka.ru/wp-content/uploads/2019/02/budge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69160"/>
            <a:ext cx="3672408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51520" y="1844824"/>
          <a:ext cx="856895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3046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24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87580324"/>
              </p:ext>
            </p:extLst>
          </p:nvPr>
        </p:nvGraphicFramePr>
        <p:xfrm>
          <a:off x="251520" y="1556793"/>
          <a:ext cx="8786874" cy="4752526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28592"/>
                <a:gridCol w="1261374"/>
                <a:gridCol w="1053900"/>
                <a:gridCol w="1143008"/>
              </a:tblGrid>
              <a:tr h="544800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4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0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298 947,0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234 048,3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229 238,4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62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Налог </a:t>
                      </a: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27 804,3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30 751,6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33 827,1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178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3 361,4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3 496,7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3 698,6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064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1 668,1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1 743,2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1 812,9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63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7 005,7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7 430,0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7 727,2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2 173,9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2 271,7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2 362,6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1 053,5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1 100,9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1 144,9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333,5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348,5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362,4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273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255 068,4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186 426,2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177 822,0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48648"/>
          </a:xfrm>
        </p:spPr>
        <p:txBody>
          <a:bodyPr>
            <a:noAutofit/>
          </a:bodyPr>
          <a:lstStyle/>
          <a:p>
            <a:pPr algn="ctr"/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 основным направлениям</a:t>
            </a: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s://www.irishtimes.com/polopoly_fs/1.2390756.1444768811!/image/im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8712967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19672" y="1511309"/>
            <a:ext cx="3384376" cy="390384"/>
          </a:xfrm>
          <a:prstGeom prst="roundRect">
            <a:avLst/>
          </a:prstGeom>
          <a:solidFill>
            <a:srgbClr val="CC99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6350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Общегосударственные вопросы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98966" y="2119694"/>
            <a:ext cx="3384376" cy="432048"/>
          </a:xfrm>
          <a:prstGeom prst="roundRect">
            <a:avLst/>
          </a:prstGeom>
          <a:solidFill>
            <a:srgbClr val="99FF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01881" y="2560065"/>
            <a:ext cx="3384376" cy="379791"/>
          </a:xfrm>
          <a:prstGeom prst="roundRect">
            <a:avLst/>
          </a:prstGeom>
          <a:solidFill>
            <a:srgbClr val="99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экономика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1380" y="3013313"/>
            <a:ext cx="3384376" cy="346221"/>
          </a:xfrm>
          <a:prstGeom prst="roundRect">
            <a:avLst/>
          </a:prstGeom>
          <a:solidFill>
            <a:srgbClr val="FF99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Жилищно-коммунальное хозяйство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42782" y="3481471"/>
            <a:ext cx="3312368" cy="363943"/>
          </a:xfrm>
          <a:prstGeom prst="roundRect">
            <a:avLst/>
          </a:prstGeom>
          <a:solidFill>
            <a:srgbClr val="CCCC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Образование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4256" y="3998050"/>
            <a:ext cx="3312368" cy="336148"/>
          </a:xfrm>
          <a:prstGeom prst="roundRect">
            <a:avLst/>
          </a:prstGeom>
          <a:solidFill>
            <a:srgbClr val="FF3399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Культура и кинематография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9592" y="4478214"/>
            <a:ext cx="3312368" cy="378848"/>
          </a:xfrm>
          <a:prstGeom prst="roundRect">
            <a:avLst/>
          </a:prstGeom>
          <a:solidFill>
            <a:srgbClr val="00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Социальная политика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99792" y="4994952"/>
            <a:ext cx="3312368" cy="362286"/>
          </a:xfrm>
          <a:prstGeom prst="roundRect">
            <a:avLst/>
          </a:prstGeom>
          <a:solidFill>
            <a:srgbClr val="FF505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Физическая культура и спорт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75656" y="5522316"/>
            <a:ext cx="3312368" cy="288032"/>
          </a:xfrm>
          <a:prstGeom prst="roundRect">
            <a:avLst/>
          </a:prstGeom>
          <a:solidFill>
            <a:srgbClr val="FFFF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solidFill>
                  <a:sysClr val="windowText" lastClr="000000"/>
                </a:solidFill>
                <a:latin typeface="Georgia"/>
              </a:rPr>
              <a:t>Средства массовой информации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eorgia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2516" y="5939799"/>
            <a:ext cx="3312368" cy="612923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Межбюджетные трансферты общего характера бюджетам бюджетной системы Российской Федерации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103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48680"/>
            <a:ext cx="9286908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72357510"/>
              </p:ext>
            </p:extLst>
          </p:nvPr>
        </p:nvGraphicFramePr>
        <p:xfrm>
          <a:off x="142844" y="1412774"/>
          <a:ext cx="8858313" cy="5040561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285140"/>
                <a:gridCol w="720080"/>
                <a:gridCol w="1352763"/>
                <a:gridCol w="1214445"/>
                <a:gridCol w="1285885"/>
              </a:tblGrid>
              <a:tr h="70539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748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298947,0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234048,3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229238,4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34 916,7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20 316,3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23 311,4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0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2 121,5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1 716,8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1 740,1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77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11 400,1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9 570,1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9 534,6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15 552,5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11 880,9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11 880,9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окружающей среды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185 631,5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151 782,7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141 159,7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кинематография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26 793,4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14 714,2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16 114,2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18 364,3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19 800,3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18 835,5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6110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2 212,0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1832203"/>
              </p:ext>
            </p:extLst>
          </p:nvPr>
        </p:nvGraphicFramePr>
        <p:xfrm>
          <a:off x="142844" y="1494314"/>
          <a:ext cx="8858312" cy="4670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4122"/>
                <a:gridCol w="1440160"/>
                <a:gridCol w="1199056"/>
                <a:gridCol w="1285884"/>
              </a:tblGrid>
              <a:tr h="705329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5162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34 916,7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20 316,3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23 311,4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08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1 460,5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144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18 273,1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10 504,5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13 013,3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565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4 856,2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3 299,6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3 385,9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51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51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9 826,9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5 507,8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5 907,8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AutoShape 2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52736"/>
            <a:ext cx="8229600" cy="4320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endParaRPr lang="ru-RU" sz="2400" b="1" i="1" dirty="0"/>
          </a:p>
        </p:txBody>
      </p:sp>
      <p:pic>
        <p:nvPicPr>
          <p:cNvPr id="9218" name="Picture 2" descr="https://usmadm.ru/uploads/posts/2021-03/1615555266_image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53136"/>
            <a:ext cx="326429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18017662"/>
              </p:ext>
            </p:extLst>
          </p:nvPr>
        </p:nvGraphicFramePr>
        <p:xfrm>
          <a:off x="357095" y="1628800"/>
          <a:ext cx="8607393" cy="2967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4427"/>
                <a:gridCol w="1128591"/>
                <a:gridCol w="1340201"/>
                <a:gridCol w="1210038"/>
                <a:gridCol w="1224136"/>
              </a:tblGrid>
              <a:tr h="56523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2 121,5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1 716,8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1 740,1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612,0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644,4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667,7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587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пожарная безопасность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1 389,5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952,4</a:t>
                      </a: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952,4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13160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01647665"/>
              </p:ext>
            </p:extLst>
          </p:nvPr>
        </p:nvGraphicFramePr>
        <p:xfrm>
          <a:off x="214283" y="1772819"/>
          <a:ext cx="8786872" cy="2682347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781653"/>
                <a:gridCol w="1152128"/>
                <a:gridCol w="1368152"/>
                <a:gridCol w="1199056"/>
                <a:gridCol w="1285883"/>
              </a:tblGrid>
              <a:tr h="576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1" i="1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11 400,1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9 570,1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9 534,6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</a:t>
                      </a: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1 143,2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1 648,8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1 797,4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04 08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3 231,2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7 005,7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7 430,0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7 727,2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70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196" name="Picture 4" descr="https://avatars.mds.yandex.net/get-zen_doc/1852523/pub_5e1ce75efc69ab00aec54d8d_5e1ce798dddaf400b1f7094c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85347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4190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51353636"/>
              </p:ext>
            </p:extLst>
          </p:nvPr>
        </p:nvGraphicFramePr>
        <p:xfrm>
          <a:off x="285720" y="1556792"/>
          <a:ext cx="8643998" cy="2080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582"/>
                <a:gridCol w="1296144"/>
                <a:gridCol w="1512168"/>
                <a:gridCol w="1296144"/>
                <a:gridCol w="1405960"/>
              </a:tblGrid>
              <a:tr h="66068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57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15 552,5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11 880,9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11 880,9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3 592,9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11 959,6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11 859,6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11 859,6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 descr="https://proprikol.ru/wp-content/uploads/2020/07/kartinki-zhkh-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17032"/>
            <a:ext cx="709228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9168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«Охрана окружающей среды»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02" y="1772817"/>
          <a:ext cx="8320470" cy="2089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6298"/>
                <a:gridCol w="1415740"/>
                <a:gridCol w="1287463"/>
                <a:gridCol w="1247632"/>
                <a:gridCol w="1353337"/>
              </a:tblGrid>
              <a:tr h="57465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403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окружающей среды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06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46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охраны окружающей среды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06 05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 descr="сред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3933056"/>
            <a:ext cx="5112568" cy="266429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32656"/>
            <a:ext cx="8858280" cy="1584176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27693415"/>
              </p:ext>
            </p:extLst>
          </p:nvPr>
        </p:nvGraphicFramePr>
        <p:xfrm>
          <a:off x="285720" y="3132199"/>
          <a:ext cx="8715469" cy="3581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9037"/>
                <a:gridCol w="1152128"/>
                <a:gridCol w="1512168"/>
                <a:gridCol w="1296144"/>
                <a:gridCol w="1405992"/>
              </a:tblGrid>
              <a:tr h="487526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697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185 631,5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151 782,7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141 159,7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44 346,1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37 001,2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34 470,7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116 200,0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97 517,7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89 446,5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18 193,7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11 314,1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11 396,0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 и оздоровление детей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46,0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66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 в области образования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6 843,7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5 895,0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5 791,8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52" name="Picture 8" descr="https://sun9-82.userapi.com/impf/c850628/v850628682/616a1/ud2hjD1m-7E.jpg?size=1080x980&amp;quality=96&amp;sign=119ddac1aaa95a56ce33ee0f59ce0a87&amp;c_uniq_tag=N-deU841mqgbXKmdh-Fc5amufYEJ2q3jBGMIPM93_MU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96752"/>
            <a:ext cx="4176464" cy="192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.mycdn.me/i?r=AzEPZsRbOZEKgBhR0XGMT1RkwUF6QqeHExm_ppJwKpdllaaKTM5SRkZCeTgDn6uOy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1246" y="4293096"/>
            <a:ext cx="42484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34729955"/>
              </p:ext>
            </p:extLst>
          </p:nvPr>
        </p:nvGraphicFramePr>
        <p:xfrm>
          <a:off x="214282" y="2143116"/>
          <a:ext cx="8786872" cy="1917448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2023 год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2024 год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2025 год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7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26 793,4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14 714,2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16 114,2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24 093,4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12 629,2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14 029,2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2 700,0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2 085,0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2 085,0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83164680"/>
              </p:ext>
            </p:extLst>
          </p:nvPr>
        </p:nvGraphicFramePr>
        <p:xfrm>
          <a:off x="142845" y="2082525"/>
          <a:ext cx="8858311" cy="2366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56580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2023 год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2024 год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2025 год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63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18 364,3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19 800,3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18 835,5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3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2 529,0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2 523,0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2 329,8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24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населения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7 542,5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4 242,7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3 746,0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66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семьи и детства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8 292,8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13 034,6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12 759,7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https://ds04.infourok.ru/uploads/ex/0c45/0012f804-6016c9e5/img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387"/>
          <a:stretch/>
        </p:blipFill>
        <p:spPr bwMode="auto">
          <a:xfrm>
            <a:off x="142844" y="4509120"/>
            <a:ext cx="88936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online.mospolytech.ru/pluginfile.php/6724/course/overviewfiles/img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2"/>
            <a:ext cx="3888432" cy="243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«Физическая культура и спорт»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6309755"/>
              </p:ext>
            </p:extLst>
          </p:nvPr>
        </p:nvGraphicFramePr>
        <p:xfrm>
          <a:off x="285720" y="1988840"/>
          <a:ext cx="8572561" cy="1873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519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zen_doc/1878668/pub_5e34ef5cb368e1065ae673a9_5e34efb8d5678042d888b67f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687350" cy="226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69956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74363772"/>
              </p:ext>
            </p:extLst>
          </p:nvPr>
        </p:nvGraphicFramePr>
        <p:xfrm>
          <a:off x="179512" y="4338573"/>
          <a:ext cx="8786876" cy="1954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1296144"/>
                <a:gridCol w="1512168"/>
                <a:gridCol w="1296144"/>
                <a:gridCol w="1370052"/>
              </a:tblGrid>
              <a:tr h="674603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6872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Межбюджетные трансферты общего характера бюджетам бюджетной системы Российской Федерации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19899283"/>
              </p:ext>
            </p:extLst>
          </p:nvPr>
        </p:nvGraphicFramePr>
        <p:xfrm>
          <a:off x="107504" y="1844825"/>
          <a:ext cx="8856985" cy="3240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1152128"/>
                <a:gridCol w="1368152"/>
                <a:gridCol w="1224136"/>
                <a:gridCol w="1296145"/>
              </a:tblGrid>
              <a:tr h="615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74897"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134126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15668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2 200,0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3664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74484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4158053"/>
              </p:ext>
            </p:extLst>
          </p:nvPr>
        </p:nvGraphicFramePr>
        <p:xfrm>
          <a:off x="179511" y="1428736"/>
          <a:ext cx="8856985" cy="4928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1756"/>
                <a:gridCol w="1147378"/>
                <a:gridCol w="1075667"/>
                <a:gridCol w="1112184"/>
              </a:tblGrid>
              <a:tr h="560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2023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</a:rPr>
                        <a:t>2024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</a:rPr>
                        <a:t>2025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76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277 769,8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211 830,7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204 205,2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40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Муниципальная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рограмма «Развитие муниципальной службы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Республики Мордовия 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2016-2025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184 252,9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151 864,0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140 578,5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«Обеспечение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жильем молодых семей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2 091,1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5633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 и туризма  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2016-2025 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28 887,1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15 509,9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16 909,9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133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физической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культуры, спорта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молодежной политики в 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2016-2025 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133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«Профилактика терроризма и экстремизма на территории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1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на 2017-2024 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1194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2016-2025 годы по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Инсарскому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району»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2 023,7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2 636,3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2 792,0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730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«Энергосбережение и повышение энергетической эффективности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11 959,6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11 859,6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11 859,6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195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дорожного хозяйства, автомобильных дорог и транспортного обслуживания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2016-2025 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10 020,9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7 880,0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7 727,2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09205720"/>
              </p:ext>
            </p:extLst>
          </p:nvPr>
        </p:nvGraphicFramePr>
        <p:xfrm>
          <a:off x="142844" y="928670"/>
          <a:ext cx="8786876" cy="56507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9276"/>
                <a:gridCol w="1134458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2023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</a:rPr>
                        <a:t>2024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</a:rPr>
                        <a:t>2025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</a:t>
                      </a: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7 070,2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3 316,6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3 402,9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007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2019-2025 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«Противодействие злоупотреблению наркотиками и их незаконному обороту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«Комплексное развитие сельских территорий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на 2020-2025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3 848,9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«Противодействие коррупции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 на 2016-2025 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«Гармонизация межнациональных и межконфессиональных отношений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 на 2019-2024 годы 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предпринимательства 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самозанятых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граждан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2018-2025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2016-2025 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121,3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001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«Организация отдыха детей в каникулярное время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 на 2016-2025 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4 831,1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4 427,4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4 327,4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«Повышение безопасности дорожного движения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2018-2025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21 849,3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13 686,9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16 015,0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620" y="2132856"/>
            <a:ext cx="8640960" cy="458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1473994"/>
            <a:ext cx="871715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администрации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4331</TotalTime>
  <Words>1937</Words>
  <Application>Microsoft Office PowerPoint</Application>
  <PresentationFormat>Экран (4:3)</PresentationFormat>
  <Paragraphs>584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Бюджет для граждан</vt:lpstr>
      <vt:lpstr>                    Обращение  главы Инсарского муниципального района Республики Мордовия Якуббаева Хариса Шамильевича к жителям Инсарского района Республики Мордовия </vt:lpstr>
      <vt:lpstr>Инсарский муниципальный район</vt:lpstr>
      <vt:lpstr>Словарь</vt:lpstr>
      <vt:lpstr>Слайд 5</vt:lpstr>
      <vt:lpstr>Основные характеристики бюджета Инсарского муниципального района за 2019-2025 годы</vt:lpstr>
      <vt:lpstr>                    Доходная часть бюджета Инсарского муниципального района  </vt:lpstr>
      <vt:lpstr>Структура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Расходы бюджета по основным направлениям</vt:lpstr>
      <vt:lpstr>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</vt:lpstr>
      <vt:lpstr>Расходы по разделу «Национальная экономика» </vt:lpstr>
      <vt:lpstr>Расходы по разделу «Жилищно-коммунальное хозяйство» </vt:lpstr>
      <vt:lpstr>                               Расходы по разделу «Охрана окружающей среды»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Расходы по разделу «Физическая культура и спорт»    </vt:lpstr>
      <vt:lpstr>Расходы по разделу «Средства массовой информации»</vt:lpstr>
      <vt:lpstr> Межбюджетные трансферты общего характера бюджетам бюджетной системы Российской Федерации</vt:lpstr>
      <vt:lpstr>Муниципальные программы Инсарского муниципального района </vt:lpstr>
      <vt:lpstr>Слайд 24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335</cp:revision>
  <cp:lastPrinted>2022-04-14T06:12:18Z</cp:lastPrinted>
  <dcterms:created xsi:type="dcterms:W3CDTF">2016-12-13T05:19:54Z</dcterms:created>
  <dcterms:modified xsi:type="dcterms:W3CDTF">2023-01-11T12:32:12Z</dcterms:modified>
</cp:coreProperties>
</file>