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9291" autoAdjust="0"/>
    <p:restoredTop sz="86404" autoAdjust="0"/>
  </p:normalViewPr>
  <p:slideViewPr>
    <p:cSldViewPr snapToGrid="0">
      <p:cViewPr>
        <p:scale>
          <a:sx n="66" d="100"/>
          <a:sy n="66" d="100"/>
        </p:scale>
        <p:origin x="-234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sp>
          <p:nvSpPr>
            <p:cNvPr id="5" name="Freeform 14"/>
            <p:cNvSpPr/>
            <p:nvPr/>
          </p:nvSpPr>
          <p:spPr>
            <a:xfrm>
              <a:off x="0" y="-8467"/>
              <a:ext cx="863600" cy="569797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6" name="Straight Connector 18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9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Isosceles Triangle 22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26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AB860-79AE-4BF3-80B9-282553B36A5D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C0FFC-75EC-4878-9E3A-0D7E458A5C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3BDCD-6B82-4267-860D-8C07F6E7CACF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3B018-73F2-4938-9A2A-1A32DC2A02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D9D62-CD72-4549-9465-AFA72EAB61A1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F90A3-5951-4236-89B7-47BD913E4C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8351B-61C7-499F-B069-783E69EB934C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22A42-EAD5-489E-9B13-E1C4E89FAF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81DE9-0FA4-4058-9B57-1ACDA9796E40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2DDE2-4EFC-4970-AD54-C6F7EF26FD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0A8F3-08A3-48B8-803F-AC153C2635EB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33633-01C2-4725-BAA4-8885B2246E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D8F95-D5F0-4FA9-B861-B2CBBC7D7041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5467A-B86E-4CBA-A64F-71D5BC8A50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8E1D1-C925-46FF-B039-D6DC66131DC5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75D44-28EA-4024-BFFA-A2ABC2A103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F894E-4C95-4F08-9D38-E0B190FDF53B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3649E-3B54-40BA-9D53-742A24A2B6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D29FF-3418-43B2-A601-90CE2176EA26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72468-762C-4968-A7C2-3B0BEAE269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9FF14-B390-4C72-BB98-071993A5391B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71532-3289-413D-BD85-A9CA625820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611F9-B39A-4B5B-88BF-B5E1D5E0351D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ECAA4-3240-41F7-A559-333F11C776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478D8-8074-4DFD-9486-4FB2A5988049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6230D-49C9-4AAD-BEC4-336DDF8B72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109DB-DCAE-4BC2-A077-CFE320E034C5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92C92-88AD-43A2-B397-6F915AD90B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844B2-14A2-4130-A4EF-C8E02005695C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6E226-EE34-4552-9144-3793496994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30EA1-88DE-45F7-9EDF-43A125B802E3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B6129-9F8D-4255-8916-EE68E21D62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3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EC38BE-321E-424C-9AA2-D2680FF05CE3}" type="datetimeFigureOut">
              <a:rPr lang="ru-RU"/>
              <a:pPr>
                <a:defRPr/>
              </a:pPr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163C15-F142-4FDE-BDEF-74F742D8B2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4" r:id="rId2"/>
    <p:sldLayoutId id="2147483743" r:id="rId3"/>
    <p:sldLayoutId id="2147483742" r:id="rId4"/>
    <p:sldLayoutId id="2147483741" r:id="rId5"/>
    <p:sldLayoutId id="2147483740" r:id="rId6"/>
    <p:sldLayoutId id="2147483739" r:id="rId7"/>
    <p:sldLayoutId id="2147483738" r:id="rId8"/>
    <p:sldLayoutId id="2147483737" r:id="rId9"/>
    <p:sldLayoutId id="2147483736" r:id="rId10"/>
    <p:sldLayoutId id="2147483746" r:id="rId11"/>
    <p:sldLayoutId id="2147483735" r:id="rId12"/>
    <p:sldLayoutId id="2147483747" r:id="rId13"/>
    <p:sldLayoutId id="2147483734" r:id="rId14"/>
    <p:sldLayoutId id="2147483733" r:id="rId15"/>
    <p:sldLayoutId id="2147483732" r:id="rId16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17500" y="215900"/>
            <a:ext cx="11631613" cy="793750"/>
          </a:xfrm>
        </p:spPr>
        <p:txBody>
          <a:bodyPr>
            <a:normAutofit/>
          </a:bodyPr>
          <a:lstStyle/>
          <a:p>
            <a:pPr algn="ctr"/>
            <a:r>
              <a:rPr lang="ru-RU" sz="2000" smtClean="0">
                <a:solidFill>
                  <a:srgbClr val="236292"/>
                </a:solidFill>
                <a:latin typeface="Bahnschrift Condensed"/>
              </a:rPr>
              <a:t>«Профилактика преступлений, совершаемых с использованием информационно-коммуникационных</a:t>
            </a:r>
            <a:r>
              <a:rPr lang="ru-RU" sz="2900" smtClean="0">
                <a:solidFill>
                  <a:srgbClr val="236292"/>
                </a:solidFill>
                <a:latin typeface="Bahnschrift Condensed"/>
              </a:rPr>
              <a:t> </a:t>
            </a:r>
            <a:r>
              <a:rPr lang="ru-RU" sz="2000" smtClean="0">
                <a:solidFill>
                  <a:srgbClr val="236292"/>
                </a:solidFill>
                <a:latin typeface="Bahnschrift Condensed"/>
              </a:rPr>
              <a:t>технологий»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657225" y="1008063"/>
            <a:ext cx="5492750" cy="561022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70000"/>
              </a:lnSpc>
              <a:buFont typeface="Wingdings 3" pitchFamily="18" charset="2"/>
              <a:buNone/>
            </a:pPr>
            <a:r>
              <a:rPr lang="ru-RU" sz="1300" smtClean="0">
                <a:solidFill>
                  <a:srgbClr val="17B0E4"/>
                </a:solidFill>
                <a:latin typeface="Bahnschrift Condensed"/>
              </a:rPr>
              <a:t>НАИБОЛЕЕ ТИПИЧНЫЕ СПОСОБЫ СОВЕРШЕНИЯ ПРЕСТУПЛЕНИЙ С ИСПОЛЬЗОВАНИЕМ СОВРЕМЕННЫХ  ТЕХНОЛОГИЙ:</a:t>
            </a:r>
          </a:p>
          <a:p>
            <a:pPr marL="0" indent="0" algn="just">
              <a:lnSpc>
                <a:spcPct val="70000"/>
              </a:lnSpc>
            </a:pPr>
            <a:r>
              <a:rPr lang="ru-RU" sz="1300" smtClean="0">
                <a:latin typeface="Bahnschrift Condensed"/>
              </a:rPr>
              <a:t> </a:t>
            </a:r>
            <a:r>
              <a:rPr lang="ru-RU" sz="1200" smtClean="0">
                <a:latin typeface="Bahnschrift Condensed"/>
              </a:rPr>
              <a:t>Звонки гражданам от псевдо-сотрудников банков с просьбой сообщить данные банковских карт (три цифры на оборотной стороне банковской карты, пин-код карты и т.д.) для предотвращения несанкционированного списания денежных средств и иных целей, которые должны уберечь гражданина от мошенничества. В то время как после сообщения гражданином необходимых мошеннику сведений, с банковской карты ничего не подозревающего человека списываются денежные средства, либо граждане сами по просьбе мошенников переводят под различными предлогами денежные средства на указанные мошенниками счета;</a:t>
            </a:r>
          </a:p>
          <a:p>
            <a:pPr marL="0" indent="0" algn="just">
              <a:lnSpc>
                <a:spcPct val="80000"/>
              </a:lnSpc>
            </a:pPr>
            <a:r>
              <a:rPr lang="ru-RU" sz="1200" smtClean="0">
                <a:latin typeface="Bahnschrift Condensed"/>
              </a:rPr>
              <a:t>Хищения денежных средств с использованием приложений «Авито», «Юла» и прочих приложений, с помощью которых возможно приобрести товар, бывший в употреблении, либо продать такой товар различного рода. Злоумышленники по телефону вводят граждан в заблуждение относительно своего намерения продать товар, в то же время узнают реквизиты банковской карты и списывают денежные средства, либо просят внести залог под предлогом того, что имеется покупатель, готовый приобрести указанный в объявлении товар прямо сейчас;</a:t>
            </a:r>
          </a:p>
          <a:p>
            <a:pPr marL="0" indent="0" algn="just">
              <a:lnSpc>
                <a:spcPct val="80000"/>
              </a:lnSpc>
            </a:pPr>
            <a:r>
              <a:rPr lang="ru-RU" sz="1200" smtClean="0">
                <a:latin typeface="Bahnschrift Condensed"/>
              </a:rPr>
              <a:t>Рассылка СМС-сообщений с содержанием: «Ваша карта заблокирована. Для разблокировки необходимо сообщить по номеру»;</a:t>
            </a:r>
          </a:p>
          <a:p>
            <a:pPr marL="0" indent="0" algn="just">
              <a:lnSpc>
                <a:spcPct val="80000"/>
              </a:lnSpc>
            </a:pPr>
            <a:r>
              <a:rPr lang="ru-RU" sz="1200" smtClean="0">
                <a:latin typeface="Bahnschrift Condensed"/>
              </a:rPr>
              <a:t>Интернет-магазины, где предлагается товар с предоплатой, однако в дальнейшем гражданину почтой приходит иной товар либо не приходит вовсе;</a:t>
            </a:r>
          </a:p>
          <a:p>
            <a:pPr marL="0" indent="0" algn="just">
              <a:lnSpc>
                <a:spcPct val="80000"/>
              </a:lnSpc>
            </a:pPr>
            <a:r>
              <a:rPr lang="ru-RU" sz="1200" smtClean="0">
                <a:latin typeface="Bahnschrift Condensed"/>
              </a:rPr>
              <a:t>Способ, при котором взламываются аккаунты в социальных сетях или электронная почта, откуда мошенниками рассылаются лицам, имеющимся в списке контактов, сообщения с просьбой о займе на различную сумму, после которых лица направляют на указанный мошенником счет деньги;</a:t>
            </a:r>
          </a:p>
          <a:p>
            <a:pPr marL="0" indent="0" algn="just">
              <a:lnSpc>
                <a:spcPct val="80000"/>
              </a:lnSpc>
            </a:pPr>
            <a:r>
              <a:rPr lang="ru-RU" sz="1200" smtClean="0">
                <a:latin typeface="Bahnschrift Condensed"/>
              </a:rPr>
              <a:t>Рассылка СМС-сообщений о выигрыше, для получения которого необходимо пройти по указанной мошенником ссылке, либо позвонить по номеру телефона, где укажут, что для получения выигрыша нужно внести денежные средства.  </a:t>
            </a:r>
          </a:p>
          <a:p>
            <a:pPr marL="0" indent="0">
              <a:lnSpc>
                <a:spcPct val="80000"/>
              </a:lnSpc>
            </a:pPr>
            <a:endParaRPr lang="ru-RU" sz="1200" smtClean="0">
              <a:latin typeface="Bahnschrift Condensed"/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6172200" y="1020763"/>
            <a:ext cx="5845175" cy="583723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Font typeface="Wingdings 3" pitchFamily="18" charset="2"/>
              <a:buNone/>
            </a:pPr>
            <a:r>
              <a:rPr lang="ru-RU" sz="1300" smtClean="0">
                <a:solidFill>
                  <a:srgbClr val="00B050"/>
                </a:solidFill>
                <a:latin typeface="Bahnschrift Condensed"/>
              </a:rPr>
              <a:t>СПОСОБЫ УБЕРЕЧЬ СЕБЯ И БЛИЗКИХ ОТ МОШЕННИЧЕСКИХ ДЕЙСТВИЙ С ИСПОЛЬЗОВАНИЕМ ИНФОРМАЦИОННО-КОММУНИКАЦИОННЫХ ТЕХНОЛОГИЙ:</a:t>
            </a:r>
          </a:p>
          <a:p>
            <a:pPr marL="0" indent="0" algn="just">
              <a:lnSpc>
                <a:spcPct val="75000"/>
              </a:lnSpc>
            </a:pPr>
            <a:r>
              <a:rPr lang="ru-RU" sz="1200" smtClean="0">
                <a:latin typeface="Bahnschrift Condensed"/>
              </a:rPr>
              <a:t>НИКОМУ НЕ СООБЩАЙТЕ РЕКВИЗИТЫ СВОИХ БАНКОВСКИХ КАРТ, у сотрудников банка они имеются. Тот, кто их спрашивает – мошенник!</a:t>
            </a:r>
          </a:p>
          <a:p>
            <a:pPr marL="0" indent="0" algn="just">
              <a:lnSpc>
                <a:spcPct val="75000"/>
              </a:lnSpc>
            </a:pPr>
            <a:r>
              <a:rPr lang="ru-RU" sz="1200" smtClean="0">
                <a:latin typeface="Bahnschrift Condensed"/>
              </a:rPr>
              <a:t>Никогда не общайтесь по телефону с лицами, которые предлагают различные бонусы, выигрыши, скидки, бесплатные услуги и т.д., не сообщайте им персональные данные, не переходите по незнакомым и подозрительным ссылкам в сети «Интернет»;</a:t>
            </a:r>
          </a:p>
          <a:p>
            <a:pPr marL="0" indent="0" algn="just">
              <a:lnSpc>
                <a:spcPct val="75000"/>
              </a:lnSpc>
            </a:pPr>
            <a:r>
              <a:rPr lang="ru-RU" sz="1200" smtClean="0">
                <a:latin typeface="Bahnschrift Condensed"/>
              </a:rPr>
              <a:t>Запрещайте доступ мобильных приложений к информации, хранящейся на Вашем телефоне;</a:t>
            </a:r>
          </a:p>
          <a:p>
            <a:pPr marL="0" indent="0" algn="just">
              <a:lnSpc>
                <a:spcPct val="75000"/>
              </a:lnSpc>
            </a:pPr>
            <a:r>
              <a:rPr lang="ru-RU" sz="1200" smtClean="0">
                <a:latin typeface="Bahnschrift Condensed"/>
              </a:rPr>
              <a:t>Устанавливайте надежные пароли на аккаунты в социальных сетях и электронную почту, с определенной периодичностью меняйте пароли. Не устанавливайте пароли, содержащие данные, которые легко подобрать. Если вас заблокировали, немедленно после обнаружения сообщите всем об этом, после чего сразу смените пароль;</a:t>
            </a:r>
          </a:p>
          <a:p>
            <a:pPr marL="0" indent="0" algn="just">
              <a:lnSpc>
                <a:spcPct val="75000"/>
              </a:lnSpc>
            </a:pPr>
            <a:r>
              <a:rPr lang="ru-RU" sz="1200" smtClean="0">
                <a:latin typeface="Bahnschrift Condensed"/>
              </a:rPr>
              <a:t>Установите настройки приватности для своего телефона и социальной сети;</a:t>
            </a:r>
          </a:p>
          <a:p>
            <a:pPr marL="0" indent="0" algn="just">
              <a:lnSpc>
                <a:spcPct val="75000"/>
              </a:lnSpc>
            </a:pPr>
            <a:r>
              <a:rPr lang="ru-RU" sz="1200" smtClean="0">
                <a:latin typeface="Bahnschrift Condensed"/>
              </a:rPr>
              <a:t>Не покупайте товары с использованием приложений и не вносите залог, пока не посмотрите лично вживую указанные товары и не убедитесь в их качестве;</a:t>
            </a:r>
          </a:p>
          <a:p>
            <a:pPr marL="0" indent="0" algn="just">
              <a:lnSpc>
                <a:spcPct val="75000"/>
              </a:lnSpc>
            </a:pPr>
            <a:r>
              <a:rPr lang="ru-RU" sz="1200" smtClean="0">
                <a:latin typeface="Bahnschrift Condensed"/>
              </a:rPr>
              <a:t>Внимательно читайте условия пользовательских соглашений приложений и онлайн-сервисов;</a:t>
            </a:r>
          </a:p>
          <a:p>
            <a:pPr marL="0" indent="0" algn="just">
              <a:lnSpc>
                <a:spcPct val="75000"/>
              </a:lnSpc>
            </a:pPr>
            <a:r>
              <a:rPr lang="ru-RU" sz="1200" smtClean="0">
                <a:latin typeface="Bahnschrift Condensed"/>
              </a:rPr>
              <a:t>Не участвуйте в деятельности онлайн-казино и иных сервисов, предлагающих «легкие деньги» с минимальными вложениями;</a:t>
            </a:r>
          </a:p>
          <a:p>
            <a:pPr marL="0" indent="0" algn="just">
              <a:lnSpc>
                <a:spcPct val="75000"/>
              </a:lnSpc>
            </a:pPr>
            <a:r>
              <a:rPr lang="ru-RU" sz="1200" smtClean="0">
                <a:latin typeface="Bahnschrift Condensed"/>
              </a:rPr>
              <a:t>Также возможно проверить Интернет-ресурс на официальном сайте Роскомнадзора в  Едином реестре доменных имен, указателей страниц сайтов в сети «Интернет» и сетевых адресов, позволяющих идентифицировать сайты в сети «Интернет», содержащие информацию, распространение которой в Российской Федерации запрещено;</a:t>
            </a:r>
          </a:p>
          <a:p>
            <a:pPr marL="0" indent="0" algn="just">
              <a:lnSpc>
                <a:spcPct val="75000"/>
              </a:lnSpc>
            </a:pPr>
            <a:r>
              <a:rPr lang="ru-RU" sz="1200" smtClean="0">
                <a:latin typeface="Bahnschrift Condensed"/>
              </a:rPr>
              <a:t>Отвечать на телефонные звонки только по официальным номерам телефона банка (Сбарбанк – 900 и т.д.).</a:t>
            </a:r>
          </a:p>
          <a:p>
            <a:pPr marL="0" indent="0">
              <a:lnSpc>
                <a:spcPct val="80000"/>
              </a:lnSpc>
            </a:pPr>
            <a:endParaRPr lang="ru-RU" sz="1200" smtClean="0">
              <a:latin typeface="Bahnschrift Condensed"/>
            </a:endParaRPr>
          </a:p>
          <a:p>
            <a:pPr marL="0" indent="0">
              <a:lnSpc>
                <a:spcPct val="80000"/>
              </a:lnSpc>
            </a:pPr>
            <a:endParaRPr lang="ru-RU" sz="1200" smtClean="0">
              <a:latin typeface="Bahnschrift Condensed"/>
            </a:endParaRPr>
          </a:p>
          <a:p>
            <a:pPr marL="0" indent="0">
              <a:lnSpc>
                <a:spcPct val="80000"/>
              </a:lnSpc>
            </a:pPr>
            <a:endParaRPr lang="ru-RU" sz="900" smtClean="0">
              <a:latin typeface="Bahnschrift Condense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903</TotalTime>
  <Words>466</Words>
  <Application>Microsoft Office PowerPoint</Application>
  <PresentationFormat>Произвольный</PresentationFormat>
  <Paragraphs>20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</vt:i4>
      </vt:variant>
    </vt:vector>
  </HeadingPairs>
  <TitlesOfParts>
    <vt:vector size="10" baseType="lpstr">
      <vt:lpstr>Trebuchet MS</vt:lpstr>
      <vt:lpstr>Arial</vt:lpstr>
      <vt:lpstr>Wingdings 3</vt:lpstr>
      <vt:lpstr>Calibri</vt:lpstr>
      <vt:lpstr>Bahnschrift Condensed</vt:lpstr>
      <vt:lpstr>Аспект</vt:lpstr>
      <vt:lpstr>Аспект</vt:lpstr>
      <vt:lpstr>Аспект</vt:lpstr>
      <vt:lpstr>Аспект</vt:lpstr>
      <vt:lpstr>«Профилактика преступлений, совершаемых с использованием информационно-коммуникационных технологий»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Фураева Анастасия Александровна</dc:creator>
  <cp:lastModifiedBy>1</cp:lastModifiedBy>
  <cp:revision>10</cp:revision>
  <dcterms:created xsi:type="dcterms:W3CDTF">2021-05-10T08:14:10Z</dcterms:created>
  <dcterms:modified xsi:type="dcterms:W3CDTF">2022-11-16T20:52:17Z</dcterms:modified>
</cp:coreProperties>
</file>