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577" r:id="rId5"/>
    <p:sldId id="579" r:id="rId6"/>
    <p:sldId id="580" r:id="rId7"/>
    <p:sldId id="581" r:id="rId8"/>
    <p:sldId id="582" r:id="rId9"/>
    <p:sldId id="583" r:id="rId10"/>
    <p:sldId id="584" r:id="rId11"/>
    <p:sldId id="578" r:id="rId12"/>
    <p:sldId id="571" r:id="rId13"/>
    <p:sldId id="261" r:id="rId14"/>
    <p:sldId id="576" r:id="rId15"/>
    <p:sldId id="266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5936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67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3F2AFA-AEDE-4900-8222-869174443349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48B7C-F7AF-400E-B067-1D6AA0C2412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28763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248B7C-F7AF-400E-B067-1D6AA0C2412A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710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30B316E-2B14-DB57-3659-D710CC758C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3272C21D-F47B-7061-8A69-F122FEE38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045225E-8064-2734-3575-DCD0B10DD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D090BB5-28CB-6CBF-44A2-AFDE87C8F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59E2FB9-39A4-206C-29CF-BBCBD05B4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6189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EEB8FE-1216-27F3-222C-4CFB2068F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E157FA3-781E-2361-758C-456E72A98E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45AEFF5-A1A7-99CD-E704-77307471C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4F02FCC-F339-31F5-9417-EE2EC6B5B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F54A107-EC26-D146-EDF0-AFBC39CE4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16722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64A586-25C6-9AD6-119D-1A6B9F140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71286C5-F9E4-09A4-AB00-C81B1445A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22A6817-8789-E0F0-C80D-F25C2BEBD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5788F4D-F9C6-677A-714B-84F82378C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4F0F4A3-7187-1FFB-CC32-AD8DDAFEE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481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F7B61A-E4A0-9A3B-38CB-8B436F269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78FD219-F301-99AC-832A-747B348238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7A6D2741-C4F7-26F5-BB1A-B52687AE3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5682BB1-3111-7E8E-FBF1-E35B0976A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3ECAB0D-907F-76B9-E930-0BF647833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09EA1BE-5A1B-E8C1-174A-9BA430767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9683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F867B48-76CA-E69C-AB7D-1A712E26D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684E20D-6E49-3C82-6FCE-3DF6A524B5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564ED43-BA94-C6E1-D5A6-4133185766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FED43AD3-4ECF-5368-CF97-65774E325E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0D853A70-743A-3CDC-410F-18B5C4750B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E4A14A3-20D5-F42C-D89E-49DDCD64B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942686A0-7F93-14CD-9082-7FEEF644B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2ACD3958-DE57-AD22-27F1-C93095A7A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2494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93A63E5-82CD-4630-4A63-204622475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20C4D7F-DCCB-8589-FD6B-54FAAA773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AA53D3-29CC-1498-2F4B-4AA49D8C3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9E5909A4-A7F6-AEFC-D004-93CC4D39F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2742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562F761A-554D-64D6-A70F-C9150531E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3DEC6880-3406-9D0F-39D2-374818DC7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8DF3D60-7932-A917-B16F-4F8155BB7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9152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E32278-3513-5F70-5BF1-D43EAE972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415EA1-839A-EAB8-9E75-83326FE991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D8D9B0A-A5FF-A662-0B45-301902582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3CB24D6-DB66-D6F4-5D31-A0443A316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1BF4D25-898E-16CA-118D-5D7FF7DD8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5E13A1A-640A-02DE-28E1-B432C759A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5456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A894BA-9F6F-78B1-BA5B-16A3FD4F8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6826B089-E33E-191D-530C-9BBF5A6BC7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7AF55B2-44A0-9D53-A699-2400061EDC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64296BC-1A06-9443-30FB-E073BA640B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B944001-F65B-2391-053F-1BFE77327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675B21E-E5AA-B85C-06DD-0242FBC68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3061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6EE72E8-F8F5-5A04-E642-AACD5B68E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B2CF0E0-8645-18BD-4FEB-92E90D0B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3BFE656-FE8A-537B-6FC8-39639F4E3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2EA254C-ED1F-51B8-C9D1-20E91A44E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97F2E5C-AB70-6F3E-9F12-0906C4E1A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84610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354FC8E-3E89-B548-E83D-6AA569D560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E8A7FD9-E6D7-3D64-502C-3CB549BBB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D153621-DF46-037D-7BE8-E31641355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0D4252C-81A8-6959-558E-4429C06F4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BC89E9C-1526-BB91-1A58-65704BE5D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96636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5EB3FA51-943B-4086-A25F-C0E65DD36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1000" y="279000"/>
            <a:ext cx="6570000" cy="9938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xmlns="" id="{B8B6AFF7-ABF1-4A29-84D5-00E32979F1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30825" y="1538288"/>
            <a:ext cx="6570663" cy="4321175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Рисунок 8">
            <a:extLst>
              <a:ext uri="{FF2B5EF4-FFF2-40B4-BE49-F238E27FC236}">
                <a16:creationId xmlns:a16="http://schemas.microsoft.com/office/drawing/2014/main" xmlns="" id="{06DB0F6D-303F-4E81-A3D0-5C56453C23A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246063" y="234000"/>
            <a:ext cx="2249487" cy="2609662"/>
          </a:xfrm>
        </p:spPr>
        <p:txBody>
          <a:bodyPr/>
          <a:lstStyle/>
          <a:p>
            <a:endParaRPr lang="ru-RU"/>
          </a:p>
        </p:txBody>
      </p:sp>
      <p:sp>
        <p:nvSpPr>
          <p:cNvPr id="11" name="Рисунок 8">
            <a:extLst>
              <a:ext uri="{FF2B5EF4-FFF2-40B4-BE49-F238E27FC236}">
                <a16:creationId xmlns:a16="http://schemas.microsoft.com/office/drawing/2014/main" xmlns="" id="{E19019EB-1908-499F-8DDD-57FCF302CF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52780" y="3113662"/>
            <a:ext cx="2249487" cy="32846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Рисунок 8">
            <a:extLst>
              <a:ext uri="{FF2B5EF4-FFF2-40B4-BE49-F238E27FC236}">
                <a16:creationId xmlns:a16="http://schemas.microsoft.com/office/drawing/2014/main" xmlns="" id="{42858865-2D1D-4E01-A5ED-8E9703C3F9F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791802" y="549000"/>
            <a:ext cx="2249487" cy="32846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Рисунок 8">
            <a:extLst>
              <a:ext uri="{FF2B5EF4-FFF2-40B4-BE49-F238E27FC236}">
                <a16:creationId xmlns:a16="http://schemas.microsoft.com/office/drawing/2014/main" xmlns="" id="{E2644163-594C-4D16-97AD-5643AA6E3E0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791802" y="4095550"/>
            <a:ext cx="2249487" cy="2609662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210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10/14/2022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802107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478B9D-B0B4-76C5-6084-C49F98082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60F6AE1-607C-87A2-B713-B2738FCE74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39109FB-9DFE-A4E2-149E-8EB95B4101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39E3A-379C-4782-9857-489D012419C1}" type="datetimeFigureOut">
              <a:rPr lang="ru-RU" smtClean="0"/>
              <a:pPr/>
              <a:t>14.10.2022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1C137FA-501E-8A03-497A-5D1D3A8D39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C94DF0E-6DE1-035B-FBCF-F5312353C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10698-BE00-424D-A65E-8FE95BACA91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2126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5748867" cy="6858000"/>
            <a:chOff x="0" y="0"/>
            <a:chExt cx="4311650" cy="5143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1395" cy="51434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3547" y="411480"/>
              <a:ext cx="1639824" cy="1216152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573181" y="2480964"/>
            <a:ext cx="4621105" cy="1670543"/>
          </a:xfrm>
          <a:prstGeom prst="rect">
            <a:avLst/>
          </a:prstGeom>
        </p:spPr>
        <p:txBody>
          <a:bodyPr vert="horz" wrap="square" lIns="0" tIns="16087" rIns="0" bIns="0" rtlCol="0" anchor="ctr">
            <a:spAutoFit/>
          </a:bodyPr>
          <a:lstStyle/>
          <a:p>
            <a:pPr marL="16933" algn="ctr">
              <a:lnSpc>
                <a:spcPts val="4260"/>
              </a:lnSpc>
              <a:spcBef>
                <a:spcPts val="127"/>
              </a:spcBef>
            </a:pPr>
            <a:r>
              <a:rPr lang="ru-RU" sz="2800" b="1" spc="-13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ЦЕНТР МОЙ БИЗНЕС:</a:t>
            </a:r>
            <a:r>
              <a:rPr lang="ru-RU" sz="2800" spc="-13" dirty="0">
                <a:latin typeface="+mn-lt"/>
              </a:rPr>
              <a:t/>
            </a:r>
            <a:br>
              <a:rPr lang="ru-RU" sz="2800" spc="-13" dirty="0">
                <a:latin typeface="+mn-lt"/>
              </a:rPr>
            </a:br>
            <a:r>
              <a:rPr lang="ru-RU" sz="2800" spc="-13" dirty="0">
                <a:latin typeface="+mn-lt"/>
              </a:rPr>
              <a:t>социальное предпринимательство</a:t>
            </a:r>
            <a:endParaRPr sz="2800" dirty="0">
              <a:latin typeface="+mn-l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0224519" y="5867400"/>
            <a:ext cx="1762759" cy="890051"/>
            <a:chOff x="7466076" y="399641"/>
            <a:chExt cx="941069" cy="438784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75898" y="399641"/>
              <a:ext cx="930772" cy="42331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466076" y="737615"/>
              <a:ext cx="719455" cy="100965"/>
            </a:xfrm>
            <a:custGeom>
              <a:avLst/>
              <a:gdLst/>
              <a:ahLst/>
              <a:cxnLst/>
              <a:rect l="l" t="t" r="r" b="b"/>
              <a:pathLst>
                <a:path w="719454" h="100965">
                  <a:moveTo>
                    <a:pt x="719327" y="0"/>
                  </a:moveTo>
                  <a:lnTo>
                    <a:pt x="0" y="0"/>
                  </a:lnTo>
                  <a:lnTo>
                    <a:pt x="0" y="100584"/>
                  </a:lnTo>
                  <a:lnTo>
                    <a:pt x="719327" y="100584"/>
                  </a:lnTo>
                  <a:lnTo>
                    <a:pt x="71932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2400"/>
            </a:p>
          </p:txBody>
        </p:sp>
      </p:grpSp>
      <p:sp>
        <p:nvSpPr>
          <p:cNvPr id="12" name="object 12"/>
          <p:cNvSpPr/>
          <p:nvPr/>
        </p:nvSpPr>
        <p:spPr>
          <a:xfrm>
            <a:off x="6539993" y="5926328"/>
            <a:ext cx="4655820" cy="0"/>
          </a:xfrm>
          <a:custGeom>
            <a:avLst/>
            <a:gdLst/>
            <a:ahLst/>
            <a:cxnLst/>
            <a:rect l="l" t="t" r="r" b="b"/>
            <a:pathLst>
              <a:path w="3491865">
                <a:moveTo>
                  <a:pt x="0" y="0"/>
                </a:moveTo>
                <a:lnTo>
                  <a:pt x="3491864" y="0"/>
                </a:lnTo>
              </a:path>
            </a:pathLst>
          </a:custGeom>
          <a:ln w="19812">
            <a:solidFill>
              <a:srgbClr val="7E7E7E"/>
            </a:solidFill>
            <a:prstDash val="sysDot"/>
          </a:ln>
        </p:spPr>
        <p:txBody>
          <a:bodyPr wrap="square" lIns="0" tIns="0" rIns="0" bIns="0" rtlCol="0"/>
          <a:lstStyle/>
          <a:p>
            <a:endParaRPr sz="240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6E20062F-29F1-4B0E-93A6-EC7A15C002D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07865" y="562958"/>
            <a:ext cx="3012696" cy="42051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A9A5DFC9-E9F0-45BD-8A06-0D7A73A84534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120562" y="202149"/>
            <a:ext cx="2763756" cy="119651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>
            <a:extLst>
              <a:ext uri="{FF2B5EF4-FFF2-40B4-BE49-F238E27FC236}">
                <a16:creationId xmlns:a16="http://schemas.microsoft.com/office/drawing/2014/main" xmlns="" id="{64951F19-209D-7D75-CB6F-B50354413DB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2" cy="6965920"/>
          </a:xfrm>
        </p:spPr>
      </p:pic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xmlns="" id="{6A6C8348-983B-F396-F27F-4F3C01A55728}"/>
              </a:ext>
            </a:extLst>
          </p:cNvPr>
          <p:cNvSpPr/>
          <p:nvPr/>
        </p:nvSpPr>
        <p:spPr>
          <a:xfrm rot="10800000">
            <a:off x="-2" y="-77734"/>
            <a:ext cx="7512001" cy="7043651"/>
          </a:xfrm>
          <a:custGeom>
            <a:avLst/>
            <a:gdLst>
              <a:gd name="connsiteX0" fmla="*/ 7512001 w 7512001"/>
              <a:gd name="connsiteY0" fmla="*/ 6976184 h 6976184"/>
              <a:gd name="connsiteX1" fmla="*/ 7471158 w 7512001"/>
              <a:gd name="connsiteY1" fmla="*/ 6914835 h 6976184"/>
              <a:gd name="connsiteX2" fmla="*/ 0 w 7512001"/>
              <a:gd name="connsiteY2" fmla="*/ 6914835 h 6976184"/>
              <a:gd name="connsiteX3" fmla="*/ 2882430 w 7512001"/>
              <a:gd name="connsiteY3" fmla="*/ 0 h 6976184"/>
              <a:gd name="connsiteX4" fmla="*/ 2920480 w 7512001"/>
              <a:gd name="connsiteY4" fmla="*/ 56832 h 6976184"/>
              <a:gd name="connsiteX5" fmla="*/ 7512001 w 7512001"/>
              <a:gd name="connsiteY5" fmla="*/ 56832 h 697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close/>
              </a:path>
            </a:pathLst>
          </a:custGeom>
          <a:solidFill>
            <a:srgbClr val="00B05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09511C4-BC00-5B04-513E-5C97874BB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949" y="250031"/>
            <a:ext cx="605895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+mn-lt"/>
              </a:rPr>
              <a:t>Социальное предпринимательство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88A8606-2E98-8B42-E6D7-E25E0777D0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6916" y="2095087"/>
            <a:ext cx="5523389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chemeClr val="bg1"/>
                </a:solidFill>
              </a:rPr>
              <a:t>Социальное предпринимательство – социально ответственная деятельность субъектов малого и среднего  предпринимательства (далее МСП), направленная на решение социальных проблем</a:t>
            </a:r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xmlns="" id="{FC0A1485-3DB1-6FFB-03C0-83E776DB67B1}"/>
              </a:ext>
            </a:extLst>
          </p:cNvPr>
          <p:cNvSpPr/>
          <p:nvPr/>
        </p:nvSpPr>
        <p:spPr>
          <a:xfrm rot="1363364">
            <a:off x="5424489" y="2864739"/>
            <a:ext cx="569591" cy="4422544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2 w 540000"/>
              <a:gd name="connsiteY0" fmla="*/ 222006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32 w 540000"/>
              <a:gd name="connsiteY4" fmla="*/ 222006 h 5400000"/>
              <a:gd name="connsiteX0" fmla="*/ 32 w 569591"/>
              <a:gd name="connsiteY0" fmla="*/ 222006 h 5400000"/>
              <a:gd name="connsiteX1" fmla="*/ 540000 w 569591"/>
              <a:gd name="connsiteY1" fmla="*/ 0 h 5400000"/>
              <a:gd name="connsiteX2" fmla="*/ 569591 w 569591"/>
              <a:gd name="connsiteY2" fmla="*/ 5094866 h 5400000"/>
              <a:gd name="connsiteX3" fmla="*/ 0 w 569591"/>
              <a:gd name="connsiteY3" fmla="*/ 5400000 h 5400000"/>
              <a:gd name="connsiteX4" fmla="*/ 32 w 569591"/>
              <a:gd name="connsiteY4" fmla="*/ 222006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9591" h="5400000">
                <a:moveTo>
                  <a:pt x="32" y="222006"/>
                </a:moveTo>
                <a:lnTo>
                  <a:pt x="540000" y="0"/>
                </a:lnTo>
                <a:lnTo>
                  <a:pt x="569591" y="5094866"/>
                </a:lnTo>
                <a:lnTo>
                  <a:pt x="0" y="5400000"/>
                </a:lnTo>
                <a:cubicBezTo>
                  <a:pt x="11" y="3674002"/>
                  <a:pt x="21" y="1948004"/>
                  <a:pt x="32" y="222006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5">
            <a:extLst>
              <a:ext uri="{FF2B5EF4-FFF2-40B4-BE49-F238E27FC236}">
                <a16:creationId xmlns:a16="http://schemas.microsoft.com/office/drawing/2014/main" xmlns="" id="{F342785E-39B3-011D-E891-DB313E004387}"/>
              </a:ext>
            </a:extLst>
          </p:cNvPr>
          <p:cNvSpPr/>
          <p:nvPr/>
        </p:nvSpPr>
        <p:spPr>
          <a:xfrm rot="1363364">
            <a:off x="7198910" y="-421810"/>
            <a:ext cx="540000" cy="5176884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15764 w 540000"/>
              <a:gd name="connsiteY0" fmla="*/ 219317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15764 w 540000"/>
              <a:gd name="connsiteY4" fmla="*/ 219317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0000" h="5400000">
                <a:moveTo>
                  <a:pt x="15764" y="219317"/>
                </a:moveTo>
                <a:lnTo>
                  <a:pt x="540000" y="0"/>
                </a:lnTo>
                <a:lnTo>
                  <a:pt x="465692" y="5204060"/>
                </a:lnTo>
                <a:lnTo>
                  <a:pt x="0" y="5400000"/>
                </a:lnTo>
                <a:cubicBezTo>
                  <a:pt x="5255" y="3673106"/>
                  <a:pt x="10509" y="1946211"/>
                  <a:pt x="15764" y="219317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Равнобедренный треугольник 9">
            <a:extLst>
              <a:ext uri="{FF2B5EF4-FFF2-40B4-BE49-F238E27FC236}">
                <a16:creationId xmlns:a16="http://schemas.microsoft.com/office/drawing/2014/main" xmlns="" id="{AAA0319B-8765-8470-7545-560702AF98D2}"/>
              </a:ext>
            </a:extLst>
          </p:cNvPr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96859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5">
            <a:extLst>
              <a:ext uri="{FF2B5EF4-FFF2-40B4-BE49-F238E27FC236}">
                <a16:creationId xmlns:a16="http://schemas.microsoft.com/office/drawing/2014/main" xmlns="" id="{B30692B4-FA82-49A7-ACBC-0B34909E48EF}"/>
              </a:ext>
            </a:extLst>
          </p:cNvPr>
          <p:cNvSpPr/>
          <p:nvPr/>
        </p:nvSpPr>
        <p:spPr>
          <a:xfrm rot="5400000">
            <a:off x="5006018" y="4905249"/>
            <a:ext cx="45719" cy="1377955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E6B8E0E-916E-446C-8132-93622B2B0F73}"/>
              </a:ext>
            </a:extLst>
          </p:cNvPr>
          <p:cNvSpPr/>
          <p:nvPr/>
        </p:nvSpPr>
        <p:spPr>
          <a:xfrm rot="1363364">
            <a:off x="6394095" y="-354265"/>
            <a:ext cx="511263" cy="5141117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ED43E661-D69B-4EC6-8FFE-EB226B9C184A}"/>
              </a:ext>
            </a:extLst>
          </p:cNvPr>
          <p:cNvSpPr/>
          <p:nvPr/>
        </p:nvSpPr>
        <p:spPr>
          <a:xfrm rot="1363364">
            <a:off x="4641529" y="2895559"/>
            <a:ext cx="532615" cy="4399242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2 w 540000"/>
              <a:gd name="connsiteY0" fmla="*/ 222006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32 w 540000"/>
              <a:gd name="connsiteY4" fmla="*/ 222006 h 5400000"/>
              <a:gd name="connsiteX0" fmla="*/ 32 w 540000"/>
              <a:gd name="connsiteY0" fmla="*/ 138230 h 5316224"/>
              <a:gd name="connsiteX1" fmla="*/ 537219 w 540000"/>
              <a:gd name="connsiteY1" fmla="*/ 0 h 5316224"/>
              <a:gd name="connsiteX2" fmla="*/ 540000 w 540000"/>
              <a:gd name="connsiteY2" fmla="*/ 5316224 h 5316224"/>
              <a:gd name="connsiteX3" fmla="*/ 0 w 540000"/>
              <a:gd name="connsiteY3" fmla="*/ 5316224 h 5316224"/>
              <a:gd name="connsiteX4" fmla="*/ 32 w 540000"/>
              <a:gd name="connsiteY4" fmla="*/ 138230 h 5316224"/>
              <a:gd name="connsiteX0" fmla="*/ 1332 w 540000"/>
              <a:gd name="connsiteY0" fmla="*/ 182433 h 5316224"/>
              <a:gd name="connsiteX1" fmla="*/ 537219 w 540000"/>
              <a:gd name="connsiteY1" fmla="*/ 0 h 5316224"/>
              <a:gd name="connsiteX2" fmla="*/ 540000 w 540000"/>
              <a:gd name="connsiteY2" fmla="*/ 5316224 h 5316224"/>
              <a:gd name="connsiteX3" fmla="*/ 0 w 540000"/>
              <a:gd name="connsiteY3" fmla="*/ 5316224 h 5316224"/>
              <a:gd name="connsiteX4" fmla="*/ 1332 w 540000"/>
              <a:gd name="connsiteY4" fmla="*/ 182433 h 5316224"/>
              <a:gd name="connsiteX0" fmla="*/ 1332 w 540000"/>
              <a:gd name="connsiteY0" fmla="*/ 197076 h 5330867"/>
              <a:gd name="connsiteX1" fmla="*/ 531087 w 540000"/>
              <a:gd name="connsiteY1" fmla="*/ 0 h 5330867"/>
              <a:gd name="connsiteX2" fmla="*/ 540000 w 540000"/>
              <a:gd name="connsiteY2" fmla="*/ 5330867 h 5330867"/>
              <a:gd name="connsiteX3" fmla="*/ 0 w 540000"/>
              <a:gd name="connsiteY3" fmla="*/ 5330867 h 5330867"/>
              <a:gd name="connsiteX4" fmla="*/ 1332 w 540000"/>
              <a:gd name="connsiteY4" fmla="*/ 197076 h 5330867"/>
              <a:gd name="connsiteX0" fmla="*/ 8892 w 540000"/>
              <a:gd name="connsiteY0" fmla="*/ 190468 h 5330867"/>
              <a:gd name="connsiteX1" fmla="*/ 531087 w 540000"/>
              <a:gd name="connsiteY1" fmla="*/ 0 h 5330867"/>
              <a:gd name="connsiteX2" fmla="*/ 540000 w 540000"/>
              <a:gd name="connsiteY2" fmla="*/ 5330867 h 5330867"/>
              <a:gd name="connsiteX3" fmla="*/ 0 w 540000"/>
              <a:gd name="connsiteY3" fmla="*/ 5330867 h 5330867"/>
              <a:gd name="connsiteX4" fmla="*/ 8892 w 540000"/>
              <a:gd name="connsiteY4" fmla="*/ 190468 h 5330867"/>
              <a:gd name="connsiteX0" fmla="*/ 8892 w 540000"/>
              <a:gd name="connsiteY0" fmla="*/ 178924 h 5319323"/>
              <a:gd name="connsiteX1" fmla="*/ 528177 w 540000"/>
              <a:gd name="connsiteY1" fmla="*/ 0 h 5319323"/>
              <a:gd name="connsiteX2" fmla="*/ 540000 w 540000"/>
              <a:gd name="connsiteY2" fmla="*/ 5319323 h 5319323"/>
              <a:gd name="connsiteX3" fmla="*/ 0 w 540000"/>
              <a:gd name="connsiteY3" fmla="*/ 5319323 h 5319323"/>
              <a:gd name="connsiteX4" fmla="*/ 8892 w 540000"/>
              <a:gd name="connsiteY4" fmla="*/ 178924 h 5319323"/>
              <a:gd name="connsiteX0" fmla="*/ 8892 w 532615"/>
              <a:gd name="connsiteY0" fmla="*/ 178924 h 5319323"/>
              <a:gd name="connsiteX1" fmla="*/ 528177 w 532615"/>
              <a:gd name="connsiteY1" fmla="*/ 0 h 5319323"/>
              <a:gd name="connsiteX2" fmla="*/ 532615 w 532615"/>
              <a:gd name="connsiteY2" fmla="*/ 5083327 h 5319323"/>
              <a:gd name="connsiteX3" fmla="*/ 0 w 532615"/>
              <a:gd name="connsiteY3" fmla="*/ 5319323 h 5319323"/>
              <a:gd name="connsiteX4" fmla="*/ 8892 w 532615"/>
              <a:gd name="connsiteY4" fmla="*/ 178924 h 5319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2615" h="5319323">
                <a:moveTo>
                  <a:pt x="8892" y="178924"/>
                </a:moveTo>
                <a:lnTo>
                  <a:pt x="528177" y="0"/>
                </a:lnTo>
                <a:cubicBezTo>
                  <a:pt x="529656" y="1694442"/>
                  <a:pt x="531136" y="3388885"/>
                  <a:pt x="532615" y="5083327"/>
                </a:cubicBezTo>
                <a:lnTo>
                  <a:pt x="0" y="5319323"/>
                </a:lnTo>
                <a:cubicBezTo>
                  <a:pt x="11" y="3593325"/>
                  <a:pt x="8881" y="1904922"/>
                  <a:pt x="8892" y="178924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Равнобедренный треугольник 6">
            <a:extLst>
              <a:ext uri="{FF2B5EF4-FFF2-40B4-BE49-F238E27FC236}">
                <a16:creationId xmlns:a16="http://schemas.microsoft.com/office/drawing/2014/main" xmlns="" id="{5DF29FB0-2825-4E75-80D6-FDFD8999BD20}"/>
              </a:ext>
            </a:extLst>
          </p:cNvPr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7B0A06D-BE18-42F6-B6FD-5711770E378C}"/>
              </a:ext>
            </a:extLst>
          </p:cNvPr>
          <p:cNvSpPr txBox="1"/>
          <p:nvPr/>
        </p:nvSpPr>
        <p:spPr>
          <a:xfrm>
            <a:off x="7592201" y="583571"/>
            <a:ext cx="47201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ЧТО ДАЕТ СТАТУС СОЦИАЛЬНОГО ПРЕДПРИНИМАТЕЛЯ ?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27F8736-D3AC-431F-8BBE-11645CBFC1B7}"/>
              </a:ext>
            </a:extLst>
          </p:cNvPr>
          <p:cNvSpPr txBox="1"/>
          <p:nvPr/>
        </p:nvSpPr>
        <p:spPr>
          <a:xfrm>
            <a:off x="7476259" y="2073891"/>
            <a:ext cx="4611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БЕЗВОЗМЕЗДНЫЙ ГРАНТ</a:t>
            </a:r>
          </a:p>
          <a:p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до </a:t>
            </a:r>
            <a:r>
              <a:rPr lang="ru-RU" sz="4000" b="1" dirty="0">
                <a:solidFill>
                  <a:srgbClr val="C00000"/>
                </a:solidFill>
              </a:rPr>
              <a:t>500</a:t>
            </a:r>
            <a:r>
              <a:rPr lang="ru-RU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тысяч рублей</a:t>
            </a: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Полилиния: фигура 28">
            <a:extLst>
              <a:ext uri="{FF2B5EF4-FFF2-40B4-BE49-F238E27FC236}">
                <a16:creationId xmlns:a16="http://schemas.microsoft.com/office/drawing/2014/main" xmlns="" id="{F271B7CF-FCA9-45E8-AE2A-8C25FB47E635}"/>
              </a:ext>
            </a:extLst>
          </p:cNvPr>
          <p:cNvSpPr/>
          <p:nvPr/>
        </p:nvSpPr>
        <p:spPr>
          <a:xfrm>
            <a:off x="-789000" y="-61730"/>
            <a:ext cx="8116146" cy="7047694"/>
          </a:xfrm>
          <a:custGeom>
            <a:avLst/>
            <a:gdLst>
              <a:gd name="connsiteX0" fmla="*/ 7408209 w 8116146"/>
              <a:gd name="connsiteY0" fmla="*/ 0 h 7047694"/>
              <a:gd name="connsiteX1" fmla="*/ 8116146 w 8116146"/>
              <a:gd name="connsiteY1" fmla="*/ 39310 h 7047694"/>
              <a:gd name="connsiteX2" fmla="*/ 6776341 w 8116146"/>
              <a:gd name="connsiteY2" fmla="*/ 3232173 h 7047694"/>
              <a:gd name="connsiteX3" fmla="*/ 6238039 w 8116146"/>
              <a:gd name="connsiteY3" fmla="*/ 3191633 h 7047694"/>
              <a:gd name="connsiteX4" fmla="*/ 4659876 w 8116146"/>
              <a:gd name="connsiteY4" fmla="*/ 7016527 h 7047694"/>
              <a:gd name="connsiteX5" fmla="*/ 4680673 w 8116146"/>
              <a:gd name="connsiteY5" fmla="*/ 7047694 h 7047694"/>
              <a:gd name="connsiteX6" fmla="*/ 4647016 w 8116146"/>
              <a:gd name="connsiteY6" fmla="*/ 7047694 h 7047694"/>
              <a:gd name="connsiteX7" fmla="*/ 0 w 8116146"/>
              <a:gd name="connsiteY7" fmla="*/ 7047694 h 7047694"/>
              <a:gd name="connsiteX8" fmla="*/ 19044 w 8116146"/>
              <a:gd name="connsiteY8" fmla="*/ 64140 h 7047694"/>
              <a:gd name="connsiteX9" fmla="*/ 17446 w 8116146"/>
              <a:gd name="connsiteY9" fmla="*/ 61730 h 7047694"/>
              <a:gd name="connsiteX10" fmla="*/ 19050 w 8116146"/>
              <a:gd name="connsiteY10" fmla="*/ 61730 h 7047694"/>
              <a:gd name="connsiteX11" fmla="*/ 7382346 w 8116146"/>
              <a:gd name="connsiteY11" fmla="*/ 61730 h 7047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116146" h="7047694">
                <a:moveTo>
                  <a:pt x="7408209" y="0"/>
                </a:moveTo>
                <a:lnTo>
                  <a:pt x="8116146" y="39310"/>
                </a:lnTo>
                <a:cubicBezTo>
                  <a:pt x="7649718" y="1142240"/>
                  <a:pt x="7242770" y="2129243"/>
                  <a:pt x="6776341" y="3232173"/>
                </a:cubicBezTo>
                <a:lnTo>
                  <a:pt x="6238039" y="3191633"/>
                </a:lnTo>
                <a:lnTo>
                  <a:pt x="4659876" y="7016527"/>
                </a:lnTo>
                <a:lnTo>
                  <a:pt x="4680673" y="7047694"/>
                </a:lnTo>
                <a:lnTo>
                  <a:pt x="4647016" y="7047694"/>
                </a:lnTo>
                <a:lnTo>
                  <a:pt x="0" y="7047694"/>
                </a:lnTo>
                <a:lnTo>
                  <a:pt x="19044" y="64140"/>
                </a:lnTo>
                <a:lnTo>
                  <a:pt x="17446" y="61730"/>
                </a:lnTo>
                <a:lnTo>
                  <a:pt x="19050" y="61730"/>
                </a:lnTo>
                <a:lnTo>
                  <a:pt x="7382346" y="61730"/>
                </a:lnTo>
                <a:close/>
              </a:path>
            </a:pathLst>
          </a:custGeom>
          <a:blipFill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7B7DF595-4E7D-4050-A783-5064361A062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96259" y="1742450"/>
            <a:ext cx="360000" cy="360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12F331E-BDD4-4DC0-B822-C48108C646BB}"/>
              </a:ext>
            </a:extLst>
          </p:cNvPr>
          <p:cNvSpPr txBox="1"/>
          <p:nvPr/>
        </p:nvSpPr>
        <p:spPr>
          <a:xfrm>
            <a:off x="5717855" y="3848700"/>
            <a:ext cx="568954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ЛЬГОТНЫЙ ЗАЕМ </a:t>
            </a:r>
          </a:p>
          <a:p>
            <a:pPr algn="r"/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 Фонде Поддержки Предпринимательства </a:t>
            </a:r>
          </a:p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до </a:t>
            </a:r>
            <a:r>
              <a:rPr lang="ru-RU" sz="4400" b="1" dirty="0">
                <a:solidFill>
                  <a:srgbClr val="C00000"/>
                </a:solidFill>
              </a:rPr>
              <a:t>5 </a:t>
            </a:r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млн. рублей</a:t>
            </a:r>
          </a:p>
          <a:p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по ставке </a:t>
            </a:r>
            <a:r>
              <a:rPr lang="ru-RU" sz="4400" b="1" dirty="0">
                <a:solidFill>
                  <a:srgbClr val="C00000"/>
                </a:solidFill>
              </a:rPr>
              <a:t>2 % </a:t>
            </a:r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годовых</a:t>
            </a:r>
            <a:endParaRPr lang="ru-RU" sz="3600" dirty="0"/>
          </a:p>
        </p:txBody>
      </p:sp>
      <p:sp>
        <p:nvSpPr>
          <p:cNvPr id="23" name="Прямоугольник 5">
            <a:extLst>
              <a:ext uri="{FF2B5EF4-FFF2-40B4-BE49-F238E27FC236}">
                <a16:creationId xmlns:a16="http://schemas.microsoft.com/office/drawing/2014/main" xmlns="" id="{1986DC97-EFDC-467F-AB79-823F377D88B6}"/>
              </a:ext>
            </a:extLst>
          </p:cNvPr>
          <p:cNvSpPr/>
          <p:nvPr/>
        </p:nvSpPr>
        <p:spPr>
          <a:xfrm rot="5400000">
            <a:off x="6807891" y="2019875"/>
            <a:ext cx="45719" cy="1377955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86278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6001499" y="5761215"/>
            <a:ext cx="367474" cy="3658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4" name="object 4"/>
          <p:cNvSpPr txBox="1"/>
          <p:nvPr/>
        </p:nvSpPr>
        <p:spPr>
          <a:xfrm>
            <a:off x="7011366" y="5877793"/>
            <a:ext cx="2279469" cy="744526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 marR="6531">
              <a:lnSpc>
                <a:spcPts val="1350"/>
              </a:lnSpc>
              <a:spcBef>
                <a:spcPts val="206"/>
              </a:spcBef>
            </a:pPr>
            <a:r>
              <a:rPr sz="2000" spc="64" dirty="0">
                <a:solidFill>
                  <a:srgbClr val="2B2A29"/>
                </a:solidFill>
                <a:cs typeface="Arial"/>
              </a:rPr>
              <a:t>иные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граждане,</a:t>
            </a:r>
            <a:r>
              <a:rPr sz="2000" spc="-25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нуждающиеся  в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социальном</a:t>
            </a:r>
            <a:r>
              <a:rPr sz="2000" spc="30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обслуживании</a:t>
            </a:r>
            <a:endParaRPr sz="2000" dirty="0"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051262" y="2560744"/>
            <a:ext cx="375557" cy="306977"/>
          </a:xfrm>
          <a:custGeom>
            <a:avLst/>
            <a:gdLst/>
            <a:ahLst/>
            <a:cxnLst/>
            <a:rect l="l" t="t" r="r" b="b"/>
            <a:pathLst>
              <a:path w="292100" h="238760">
                <a:moveTo>
                  <a:pt x="214706" y="231203"/>
                </a:moveTo>
                <a:lnTo>
                  <a:pt x="211277" y="226047"/>
                </a:lnTo>
                <a:lnTo>
                  <a:pt x="207670" y="225336"/>
                </a:lnTo>
                <a:lnTo>
                  <a:pt x="202526" y="228777"/>
                </a:lnTo>
                <a:lnTo>
                  <a:pt x="201803" y="232371"/>
                </a:lnTo>
                <a:lnTo>
                  <a:pt x="205257" y="237540"/>
                </a:lnTo>
                <a:lnTo>
                  <a:pt x="208838" y="238252"/>
                </a:lnTo>
                <a:lnTo>
                  <a:pt x="214007" y="234810"/>
                </a:lnTo>
                <a:lnTo>
                  <a:pt x="214706" y="231203"/>
                </a:lnTo>
                <a:close/>
              </a:path>
              <a:path w="292100" h="238760">
                <a:moveTo>
                  <a:pt x="291668" y="233680"/>
                </a:moveTo>
                <a:lnTo>
                  <a:pt x="290347" y="157480"/>
                </a:lnTo>
                <a:lnTo>
                  <a:pt x="269049" y="121920"/>
                </a:lnTo>
                <a:lnTo>
                  <a:pt x="265861" y="119380"/>
                </a:lnTo>
                <a:lnTo>
                  <a:pt x="266306" y="118110"/>
                </a:lnTo>
                <a:lnTo>
                  <a:pt x="267220" y="115570"/>
                </a:lnTo>
                <a:lnTo>
                  <a:pt x="269951" y="107950"/>
                </a:lnTo>
                <a:lnTo>
                  <a:pt x="272186" y="102870"/>
                </a:lnTo>
                <a:lnTo>
                  <a:pt x="270611" y="97790"/>
                </a:lnTo>
                <a:lnTo>
                  <a:pt x="269824" y="95250"/>
                </a:lnTo>
                <a:lnTo>
                  <a:pt x="261696" y="91440"/>
                </a:lnTo>
                <a:lnTo>
                  <a:pt x="259588" y="90462"/>
                </a:lnTo>
                <a:lnTo>
                  <a:pt x="259588" y="104140"/>
                </a:lnTo>
                <a:lnTo>
                  <a:pt x="259245" y="104140"/>
                </a:lnTo>
                <a:lnTo>
                  <a:pt x="255155" y="115570"/>
                </a:lnTo>
                <a:lnTo>
                  <a:pt x="230746" y="110490"/>
                </a:lnTo>
                <a:lnTo>
                  <a:pt x="229031" y="99060"/>
                </a:lnTo>
                <a:lnTo>
                  <a:pt x="231063" y="100330"/>
                </a:lnTo>
                <a:lnTo>
                  <a:pt x="232638" y="100330"/>
                </a:lnTo>
                <a:lnTo>
                  <a:pt x="235623" y="102870"/>
                </a:lnTo>
                <a:lnTo>
                  <a:pt x="243103" y="102870"/>
                </a:lnTo>
                <a:lnTo>
                  <a:pt x="246341" y="101600"/>
                </a:lnTo>
                <a:lnTo>
                  <a:pt x="248539" y="99060"/>
                </a:lnTo>
                <a:lnTo>
                  <a:pt x="249643" y="97790"/>
                </a:lnTo>
                <a:lnTo>
                  <a:pt x="250545" y="99060"/>
                </a:lnTo>
                <a:lnTo>
                  <a:pt x="258813" y="102870"/>
                </a:lnTo>
                <a:lnTo>
                  <a:pt x="259372" y="102870"/>
                </a:lnTo>
                <a:lnTo>
                  <a:pt x="259588" y="104140"/>
                </a:lnTo>
                <a:lnTo>
                  <a:pt x="259588" y="90462"/>
                </a:lnTo>
                <a:lnTo>
                  <a:pt x="256286" y="88900"/>
                </a:lnTo>
                <a:lnTo>
                  <a:pt x="251282" y="86360"/>
                </a:lnTo>
                <a:lnTo>
                  <a:pt x="244995" y="86360"/>
                </a:lnTo>
                <a:lnTo>
                  <a:pt x="240360" y="91440"/>
                </a:lnTo>
                <a:lnTo>
                  <a:pt x="239598" y="91440"/>
                </a:lnTo>
                <a:lnTo>
                  <a:pt x="237515" y="90170"/>
                </a:lnTo>
                <a:lnTo>
                  <a:pt x="235508" y="90170"/>
                </a:lnTo>
                <a:lnTo>
                  <a:pt x="232930" y="88900"/>
                </a:lnTo>
                <a:lnTo>
                  <a:pt x="233730" y="87630"/>
                </a:lnTo>
                <a:lnTo>
                  <a:pt x="234111" y="87630"/>
                </a:lnTo>
                <a:lnTo>
                  <a:pt x="239001" y="81280"/>
                </a:lnTo>
                <a:lnTo>
                  <a:pt x="242582" y="74930"/>
                </a:lnTo>
                <a:lnTo>
                  <a:pt x="244779" y="68580"/>
                </a:lnTo>
                <a:lnTo>
                  <a:pt x="245541" y="60960"/>
                </a:lnTo>
                <a:lnTo>
                  <a:pt x="245541" y="49530"/>
                </a:lnTo>
                <a:lnTo>
                  <a:pt x="246608" y="49530"/>
                </a:lnTo>
                <a:lnTo>
                  <a:pt x="247599" y="48260"/>
                </a:lnTo>
                <a:lnTo>
                  <a:pt x="249428" y="46990"/>
                </a:lnTo>
                <a:lnTo>
                  <a:pt x="249961" y="45720"/>
                </a:lnTo>
                <a:lnTo>
                  <a:pt x="249605" y="41910"/>
                </a:lnTo>
                <a:lnTo>
                  <a:pt x="249250" y="38100"/>
                </a:lnTo>
                <a:lnTo>
                  <a:pt x="248780" y="33020"/>
                </a:lnTo>
                <a:lnTo>
                  <a:pt x="243344" y="22860"/>
                </a:lnTo>
                <a:lnTo>
                  <a:pt x="237286" y="13462"/>
                </a:lnTo>
                <a:lnTo>
                  <a:pt x="237286" y="38100"/>
                </a:lnTo>
                <a:lnTo>
                  <a:pt x="234149" y="38100"/>
                </a:lnTo>
                <a:lnTo>
                  <a:pt x="234149" y="49530"/>
                </a:lnTo>
                <a:lnTo>
                  <a:pt x="234149" y="60960"/>
                </a:lnTo>
                <a:lnTo>
                  <a:pt x="232486" y="69850"/>
                </a:lnTo>
                <a:lnTo>
                  <a:pt x="227926" y="77470"/>
                </a:lnTo>
                <a:lnTo>
                  <a:pt x="221094" y="83820"/>
                </a:lnTo>
                <a:lnTo>
                  <a:pt x="219786" y="84213"/>
                </a:lnTo>
                <a:lnTo>
                  <a:pt x="219786" y="114300"/>
                </a:lnTo>
                <a:lnTo>
                  <a:pt x="213728" y="116840"/>
                </a:lnTo>
                <a:lnTo>
                  <a:pt x="207251" y="118110"/>
                </a:lnTo>
                <a:lnTo>
                  <a:pt x="200825" y="116840"/>
                </a:lnTo>
                <a:lnTo>
                  <a:pt x="194868" y="113030"/>
                </a:lnTo>
                <a:lnTo>
                  <a:pt x="196977" y="97790"/>
                </a:lnTo>
                <a:lnTo>
                  <a:pt x="200939" y="99060"/>
                </a:lnTo>
                <a:lnTo>
                  <a:pt x="211899" y="99060"/>
                </a:lnTo>
                <a:lnTo>
                  <a:pt x="214566" y="97790"/>
                </a:lnTo>
                <a:lnTo>
                  <a:pt x="217157" y="97790"/>
                </a:lnTo>
                <a:lnTo>
                  <a:pt x="219786" y="114300"/>
                </a:lnTo>
                <a:lnTo>
                  <a:pt x="219786" y="84213"/>
                </a:lnTo>
                <a:lnTo>
                  <a:pt x="212623" y="86360"/>
                </a:lnTo>
                <a:lnTo>
                  <a:pt x="210858" y="87630"/>
                </a:lnTo>
                <a:lnTo>
                  <a:pt x="207225" y="87630"/>
                </a:lnTo>
                <a:lnTo>
                  <a:pt x="196862" y="85090"/>
                </a:lnTo>
                <a:lnTo>
                  <a:pt x="188442" y="78740"/>
                </a:lnTo>
                <a:lnTo>
                  <a:pt x="185470" y="74815"/>
                </a:lnTo>
                <a:lnTo>
                  <a:pt x="185470" y="97790"/>
                </a:lnTo>
                <a:lnTo>
                  <a:pt x="183781" y="110490"/>
                </a:lnTo>
                <a:lnTo>
                  <a:pt x="172288" y="113030"/>
                </a:lnTo>
                <a:lnTo>
                  <a:pt x="168833" y="102870"/>
                </a:lnTo>
                <a:lnTo>
                  <a:pt x="168402" y="101600"/>
                </a:lnTo>
                <a:lnTo>
                  <a:pt x="167982" y="100330"/>
                </a:lnTo>
                <a:lnTo>
                  <a:pt x="174536" y="99060"/>
                </a:lnTo>
                <a:lnTo>
                  <a:pt x="185470" y="97790"/>
                </a:lnTo>
                <a:lnTo>
                  <a:pt x="185470" y="74815"/>
                </a:lnTo>
                <a:lnTo>
                  <a:pt x="182689" y="71120"/>
                </a:lnTo>
                <a:lnTo>
                  <a:pt x="180314" y="59690"/>
                </a:lnTo>
                <a:lnTo>
                  <a:pt x="180314" y="48260"/>
                </a:lnTo>
                <a:lnTo>
                  <a:pt x="185661" y="48260"/>
                </a:lnTo>
                <a:lnTo>
                  <a:pt x="190842" y="45720"/>
                </a:lnTo>
                <a:lnTo>
                  <a:pt x="194754" y="41910"/>
                </a:lnTo>
                <a:lnTo>
                  <a:pt x="200469" y="45720"/>
                </a:lnTo>
                <a:lnTo>
                  <a:pt x="206908" y="48260"/>
                </a:lnTo>
                <a:lnTo>
                  <a:pt x="213728" y="49530"/>
                </a:lnTo>
                <a:lnTo>
                  <a:pt x="234149" y="49530"/>
                </a:lnTo>
                <a:lnTo>
                  <a:pt x="234149" y="38100"/>
                </a:lnTo>
                <a:lnTo>
                  <a:pt x="212775" y="38100"/>
                </a:lnTo>
                <a:lnTo>
                  <a:pt x="202679" y="34290"/>
                </a:lnTo>
                <a:lnTo>
                  <a:pt x="199936" y="30480"/>
                </a:lnTo>
                <a:lnTo>
                  <a:pt x="199478" y="29210"/>
                </a:lnTo>
                <a:lnTo>
                  <a:pt x="197192" y="25400"/>
                </a:lnTo>
                <a:lnTo>
                  <a:pt x="191782" y="25400"/>
                </a:lnTo>
                <a:lnTo>
                  <a:pt x="189458" y="29210"/>
                </a:lnTo>
                <a:lnTo>
                  <a:pt x="186563" y="34290"/>
                </a:lnTo>
                <a:lnTo>
                  <a:pt x="181762" y="36830"/>
                </a:lnTo>
                <a:lnTo>
                  <a:pt x="175895" y="38100"/>
                </a:lnTo>
                <a:lnTo>
                  <a:pt x="176644" y="35560"/>
                </a:lnTo>
                <a:lnTo>
                  <a:pt x="177914" y="30480"/>
                </a:lnTo>
                <a:lnTo>
                  <a:pt x="207797" y="11430"/>
                </a:lnTo>
                <a:lnTo>
                  <a:pt x="215696" y="12700"/>
                </a:lnTo>
                <a:lnTo>
                  <a:pt x="237286" y="38100"/>
                </a:lnTo>
                <a:lnTo>
                  <a:pt x="237286" y="13462"/>
                </a:lnTo>
                <a:lnTo>
                  <a:pt x="207797" y="0"/>
                </a:lnTo>
                <a:lnTo>
                  <a:pt x="193509" y="2540"/>
                </a:lnTo>
                <a:lnTo>
                  <a:pt x="164172" y="33020"/>
                </a:lnTo>
                <a:lnTo>
                  <a:pt x="163258" y="46990"/>
                </a:lnTo>
                <a:lnTo>
                  <a:pt x="165468" y="49530"/>
                </a:lnTo>
                <a:lnTo>
                  <a:pt x="168922" y="49530"/>
                </a:lnTo>
                <a:lnTo>
                  <a:pt x="168922" y="60960"/>
                </a:lnTo>
                <a:lnTo>
                  <a:pt x="169875" y="68580"/>
                </a:lnTo>
                <a:lnTo>
                  <a:pt x="172085" y="74930"/>
                </a:lnTo>
                <a:lnTo>
                  <a:pt x="175412" y="81280"/>
                </a:lnTo>
                <a:lnTo>
                  <a:pt x="179730" y="86360"/>
                </a:lnTo>
                <a:lnTo>
                  <a:pt x="173926" y="87630"/>
                </a:lnTo>
                <a:lnTo>
                  <a:pt x="161163" y="89890"/>
                </a:lnTo>
                <a:lnTo>
                  <a:pt x="161163" y="115570"/>
                </a:lnTo>
                <a:lnTo>
                  <a:pt x="156692" y="116840"/>
                </a:lnTo>
                <a:lnTo>
                  <a:pt x="127622" y="144780"/>
                </a:lnTo>
                <a:lnTo>
                  <a:pt x="123520" y="227330"/>
                </a:lnTo>
                <a:lnTo>
                  <a:pt x="42468" y="227330"/>
                </a:lnTo>
                <a:lnTo>
                  <a:pt x="42468" y="180340"/>
                </a:lnTo>
                <a:lnTo>
                  <a:pt x="39916" y="177800"/>
                </a:lnTo>
                <a:lnTo>
                  <a:pt x="33629" y="177800"/>
                </a:lnTo>
                <a:lnTo>
                  <a:pt x="31076" y="180340"/>
                </a:lnTo>
                <a:lnTo>
                  <a:pt x="31076" y="227330"/>
                </a:lnTo>
                <a:lnTo>
                  <a:pt x="11531" y="227330"/>
                </a:lnTo>
                <a:lnTo>
                  <a:pt x="12700" y="156210"/>
                </a:lnTo>
                <a:lnTo>
                  <a:pt x="36499" y="125730"/>
                </a:lnTo>
                <a:lnTo>
                  <a:pt x="62750" y="119380"/>
                </a:lnTo>
                <a:lnTo>
                  <a:pt x="63207" y="119380"/>
                </a:lnTo>
                <a:lnTo>
                  <a:pt x="74218" y="125730"/>
                </a:lnTo>
                <a:lnTo>
                  <a:pt x="86550" y="127000"/>
                </a:lnTo>
                <a:lnTo>
                  <a:pt x="98069" y="121920"/>
                </a:lnTo>
                <a:lnTo>
                  <a:pt x="100495" y="119380"/>
                </a:lnTo>
                <a:lnTo>
                  <a:pt x="104152" y="115570"/>
                </a:lnTo>
                <a:lnTo>
                  <a:pt x="106591" y="113030"/>
                </a:lnTo>
                <a:lnTo>
                  <a:pt x="122275" y="109220"/>
                </a:lnTo>
                <a:lnTo>
                  <a:pt x="136423" y="106680"/>
                </a:lnTo>
                <a:lnTo>
                  <a:pt x="148170" y="104140"/>
                </a:lnTo>
                <a:lnTo>
                  <a:pt x="156629" y="102870"/>
                </a:lnTo>
                <a:lnTo>
                  <a:pt x="161163" y="115570"/>
                </a:lnTo>
                <a:lnTo>
                  <a:pt x="161163" y="89890"/>
                </a:lnTo>
                <a:lnTo>
                  <a:pt x="159562" y="90170"/>
                </a:lnTo>
                <a:lnTo>
                  <a:pt x="154305" y="91440"/>
                </a:lnTo>
                <a:lnTo>
                  <a:pt x="142621" y="92710"/>
                </a:lnTo>
                <a:lnTo>
                  <a:pt x="126212" y="96520"/>
                </a:lnTo>
                <a:lnTo>
                  <a:pt x="106794" y="101600"/>
                </a:lnTo>
                <a:lnTo>
                  <a:pt x="105930" y="97790"/>
                </a:lnTo>
                <a:lnTo>
                  <a:pt x="104787" y="92710"/>
                </a:lnTo>
                <a:lnTo>
                  <a:pt x="106895" y="91440"/>
                </a:lnTo>
                <a:lnTo>
                  <a:pt x="108889" y="88900"/>
                </a:lnTo>
                <a:lnTo>
                  <a:pt x="122161" y="60960"/>
                </a:lnTo>
                <a:lnTo>
                  <a:pt x="122161" y="53340"/>
                </a:lnTo>
                <a:lnTo>
                  <a:pt x="125463" y="53340"/>
                </a:lnTo>
                <a:lnTo>
                  <a:pt x="127609" y="50800"/>
                </a:lnTo>
                <a:lnTo>
                  <a:pt x="128181" y="49530"/>
                </a:lnTo>
                <a:lnTo>
                  <a:pt x="127838" y="41910"/>
                </a:lnTo>
                <a:lnTo>
                  <a:pt x="127571" y="35560"/>
                </a:lnTo>
                <a:lnTo>
                  <a:pt x="122148" y="25400"/>
                </a:lnTo>
                <a:lnTo>
                  <a:pt x="115798" y="14503"/>
                </a:lnTo>
                <a:lnTo>
                  <a:pt x="115798" y="41910"/>
                </a:lnTo>
                <a:lnTo>
                  <a:pt x="110769" y="40944"/>
                </a:lnTo>
                <a:lnTo>
                  <a:pt x="110769" y="52070"/>
                </a:lnTo>
                <a:lnTo>
                  <a:pt x="110769" y="60960"/>
                </a:lnTo>
                <a:lnTo>
                  <a:pt x="108585" y="71120"/>
                </a:lnTo>
                <a:lnTo>
                  <a:pt x="102730" y="78740"/>
                </a:lnTo>
                <a:lnTo>
                  <a:pt x="96583" y="83286"/>
                </a:lnTo>
                <a:lnTo>
                  <a:pt x="96583" y="107950"/>
                </a:lnTo>
                <a:lnTo>
                  <a:pt x="91732" y="113030"/>
                </a:lnTo>
                <a:lnTo>
                  <a:pt x="85217" y="115570"/>
                </a:lnTo>
                <a:lnTo>
                  <a:pt x="78155" y="114300"/>
                </a:lnTo>
                <a:lnTo>
                  <a:pt x="71729" y="111760"/>
                </a:lnTo>
                <a:lnTo>
                  <a:pt x="73583" y="97790"/>
                </a:lnTo>
                <a:lnTo>
                  <a:pt x="76301" y="97790"/>
                </a:lnTo>
                <a:lnTo>
                  <a:pt x="79108" y="99060"/>
                </a:lnTo>
                <a:lnTo>
                  <a:pt x="86067" y="99060"/>
                </a:lnTo>
                <a:lnTo>
                  <a:pt x="90233" y="97790"/>
                </a:lnTo>
                <a:lnTo>
                  <a:pt x="94221" y="97790"/>
                </a:lnTo>
                <a:lnTo>
                  <a:pt x="96583" y="107950"/>
                </a:lnTo>
                <a:lnTo>
                  <a:pt x="96583" y="83286"/>
                </a:lnTo>
                <a:lnTo>
                  <a:pt x="94145" y="85090"/>
                </a:lnTo>
                <a:lnTo>
                  <a:pt x="83845" y="87630"/>
                </a:lnTo>
                <a:lnTo>
                  <a:pt x="73482" y="85090"/>
                </a:lnTo>
                <a:lnTo>
                  <a:pt x="65062" y="78740"/>
                </a:lnTo>
                <a:lnTo>
                  <a:pt x="59309" y="71120"/>
                </a:lnTo>
                <a:lnTo>
                  <a:pt x="56934" y="59690"/>
                </a:lnTo>
                <a:lnTo>
                  <a:pt x="56934" y="52070"/>
                </a:lnTo>
                <a:lnTo>
                  <a:pt x="60020" y="50800"/>
                </a:lnTo>
                <a:lnTo>
                  <a:pt x="62992" y="49530"/>
                </a:lnTo>
                <a:lnTo>
                  <a:pt x="65735" y="48260"/>
                </a:lnTo>
                <a:lnTo>
                  <a:pt x="66789" y="49530"/>
                </a:lnTo>
                <a:lnTo>
                  <a:pt x="68389" y="50800"/>
                </a:lnTo>
                <a:lnTo>
                  <a:pt x="77355" y="50800"/>
                </a:lnTo>
                <a:lnTo>
                  <a:pt x="80391" y="48260"/>
                </a:lnTo>
                <a:lnTo>
                  <a:pt x="83426" y="45720"/>
                </a:lnTo>
                <a:lnTo>
                  <a:pt x="86537" y="41910"/>
                </a:lnTo>
                <a:lnTo>
                  <a:pt x="87579" y="40640"/>
                </a:lnTo>
                <a:lnTo>
                  <a:pt x="93052" y="44450"/>
                </a:lnTo>
                <a:lnTo>
                  <a:pt x="99009" y="48260"/>
                </a:lnTo>
                <a:lnTo>
                  <a:pt x="105041" y="50800"/>
                </a:lnTo>
                <a:lnTo>
                  <a:pt x="110769" y="52070"/>
                </a:lnTo>
                <a:lnTo>
                  <a:pt x="110769" y="40944"/>
                </a:lnTo>
                <a:lnTo>
                  <a:pt x="109207" y="40640"/>
                </a:lnTo>
                <a:lnTo>
                  <a:pt x="102908" y="38100"/>
                </a:lnTo>
                <a:lnTo>
                  <a:pt x="90170" y="24130"/>
                </a:lnTo>
                <a:lnTo>
                  <a:pt x="84734" y="24130"/>
                </a:lnTo>
                <a:lnTo>
                  <a:pt x="82588" y="25400"/>
                </a:lnTo>
                <a:lnTo>
                  <a:pt x="79476" y="34290"/>
                </a:lnTo>
                <a:lnTo>
                  <a:pt x="75819" y="36830"/>
                </a:lnTo>
                <a:lnTo>
                  <a:pt x="75260" y="33020"/>
                </a:lnTo>
                <a:lnTo>
                  <a:pt x="70599" y="30480"/>
                </a:lnTo>
                <a:lnTo>
                  <a:pt x="65760" y="33020"/>
                </a:lnTo>
                <a:lnTo>
                  <a:pt x="64617" y="34290"/>
                </a:lnTo>
                <a:lnTo>
                  <a:pt x="60401" y="38100"/>
                </a:lnTo>
                <a:lnTo>
                  <a:pt x="56959" y="40640"/>
                </a:lnTo>
                <a:lnTo>
                  <a:pt x="53263" y="41910"/>
                </a:lnTo>
                <a:lnTo>
                  <a:pt x="53835" y="38100"/>
                </a:lnTo>
                <a:lnTo>
                  <a:pt x="84416" y="12700"/>
                </a:lnTo>
                <a:lnTo>
                  <a:pt x="93192" y="13970"/>
                </a:lnTo>
                <a:lnTo>
                  <a:pt x="115798" y="41910"/>
                </a:lnTo>
                <a:lnTo>
                  <a:pt x="115798" y="14503"/>
                </a:lnTo>
                <a:lnTo>
                  <a:pt x="115493" y="13970"/>
                </a:lnTo>
                <a:lnTo>
                  <a:pt x="113766" y="12700"/>
                </a:lnTo>
                <a:lnTo>
                  <a:pt x="106895" y="7620"/>
                </a:lnTo>
                <a:lnTo>
                  <a:pt x="96494" y="2540"/>
                </a:lnTo>
                <a:lnTo>
                  <a:pt x="84416" y="1270"/>
                </a:lnTo>
                <a:lnTo>
                  <a:pt x="69710" y="2540"/>
                </a:lnTo>
                <a:lnTo>
                  <a:pt x="41262" y="36830"/>
                </a:lnTo>
                <a:lnTo>
                  <a:pt x="41198" y="50800"/>
                </a:lnTo>
                <a:lnTo>
                  <a:pt x="43053" y="53340"/>
                </a:lnTo>
                <a:lnTo>
                  <a:pt x="45529" y="53340"/>
                </a:lnTo>
                <a:lnTo>
                  <a:pt x="45542" y="60960"/>
                </a:lnTo>
                <a:lnTo>
                  <a:pt x="47040" y="69850"/>
                </a:lnTo>
                <a:lnTo>
                  <a:pt x="50596" y="78740"/>
                </a:lnTo>
                <a:lnTo>
                  <a:pt x="55930" y="86360"/>
                </a:lnTo>
                <a:lnTo>
                  <a:pt x="62763" y="92710"/>
                </a:lnTo>
                <a:lnTo>
                  <a:pt x="60706" y="107950"/>
                </a:lnTo>
                <a:lnTo>
                  <a:pt x="33667" y="114300"/>
                </a:lnTo>
                <a:lnTo>
                  <a:pt x="33324" y="114300"/>
                </a:lnTo>
                <a:lnTo>
                  <a:pt x="20828" y="120650"/>
                </a:lnTo>
                <a:lnTo>
                  <a:pt x="10909" y="129540"/>
                </a:lnTo>
                <a:lnTo>
                  <a:pt x="4203" y="142240"/>
                </a:lnTo>
                <a:lnTo>
                  <a:pt x="1320" y="154940"/>
                </a:lnTo>
                <a:lnTo>
                  <a:pt x="0" y="233680"/>
                </a:lnTo>
                <a:lnTo>
                  <a:pt x="596" y="234950"/>
                </a:lnTo>
                <a:lnTo>
                  <a:pt x="2730" y="237490"/>
                </a:lnTo>
                <a:lnTo>
                  <a:pt x="186613" y="237490"/>
                </a:lnTo>
                <a:lnTo>
                  <a:pt x="189153" y="234950"/>
                </a:lnTo>
                <a:lnTo>
                  <a:pt x="189153" y="229870"/>
                </a:lnTo>
                <a:lnTo>
                  <a:pt x="186613" y="227330"/>
                </a:lnTo>
                <a:lnTo>
                  <a:pt x="164922" y="227330"/>
                </a:lnTo>
                <a:lnTo>
                  <a:pt x="164922" y="180340"/>
                </a:lnTo>
                <a:lnTo>
                  <a:pt x="162369" y="177800"/>
                </a:lnTo>
                <a:lnTo>
                  <a:pt x="156083" y="177800"/>
                </a:lnTo>
                <a:lnTo>
                  <a:pt x="153530" y="180340"/>
                </a:lnTo>
                <a:lnTo>
                  <a:pt x="153530" y="227330"/>
                </a:lnTo>
                <a:lnTo>
                  <a:pt x="134912" y="227330"/>
                </a:lnTo>
                <a:lnTo>
                  <a:pt x="136080" y="158750"/>
                </a:lnTo>
                <a:lnTo>
                  <a:pt x="159880" y="128270"/>
                </a:lnTo>
                <a:lnTo>
                  <a:pt x="186131" y="121920"/>
                </a:lnTo>
                <a:lnTo>
                  <a:pt x="186651" y="121920"/>
                </a:lnTo>
                <a:lnTo>
                  <a:pt x="196545" y="127000"/>
                </a:lnTo>
                <a:lnTo>
                  <a:pt x="207556" y="129540"/>
                </a:lnTo>
                <a:lnTo>
                  <a:pt x="218541" y="127000"/>
                </a:lnTo>
                <a:lnTo>
                  <a:pt x="228396" y="121920"/>
                </a:lnTo>
                <a:lnTo>
                  <a:pt x="228917" y="121920"/>
                </a:lnTo>
                <a:lnTo>
                  <a:pt x="271653" y="139700"/>
                </a:lnTo>
                <a:lnTo>
                  <a:pt x="280136" y="227330"/>
                </a:lnTo>
                <a:lnTo>
                  <a:pt x="261797" y="227330"/>
                </a:lnTo>
                <a:lnTo>
                  <a:pt x="261797" y="180340"/>
                </a:lnTo>
                <a:lnTo>
                  <a:pt x="259245" y="177800"/>
                </a:lnTo>
                <a:lnTo>
                  <a:pt x="252958" y="177800"/>
                </a:lnTo>
                <a:lnTo>
                  <a:pt x="250405" y="180340"/>
                </a:lnTo>
                <a:lnTo>
                  <a:pt x="250405" y="227330"/>
                </a:lnTo>
                <a:lnTo>
                  <a:pt x="230441" y="227330"/>
                </a:lnTo>
                <a:lnTo>
                  <a:pt x="227888" y="229870"/>
                </a:lnTo>
                <a:lnTo>
                  <a:pt x="227888" y="234950"/>
                </a:lnTo>
                <a:lnTo>
                  <a:pt x="230441" y="237490"/>
                </a:lnTo>
                <a:lnTo>
                  <a:pt x="288937" y="237490"/>
                </a:lnTo>
                <a:lnTo>
                  <a:pt x="291084" y="234950"/>
                </a:lnTo>
                <a:lnTo>
                  <a:pt x="291668" y="233680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6" name="object 6"/>
          <p:cNvSpPr txBox="1"/>
          <p:nvPr/>
        </p:nvSpPr>
        <p:spPr>
          <a:xfrm>
            <a:off x="7011245" y="2515089"/>
            <a:ext cx="2028009" cy="564990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 marR="6531">
              <a:lnSpc>
                <a:spcPts val="1350"/>
              </a:lnSpc>
              <a:spcBef>
                <a:spcPts val="206"/>
              </a:spcBef>
            </a:pPr>
            <a:r>
              <a:rPr sz="2000" spc="71" dirty="0">
                <a:solidFill>
                  <a:srgbClr val="2B2A29"/>
                </a:solidFill>
                <a:cs typeface="Arial"/>
              </a:rPr>
              <a:t>выпускники</a:t>
            </a:r>
            <a:r>
              <a:rPr sz="2000" spc="-10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детских</a:t>
            </a:r>
            <a:r>
              <a:rPr sz="2000" spc="-14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71" dirty="0">
                <a:solidFill>
                  <a:srgbClr val="2B2A29"/>
                </a:solidFill>
                <a:cs typeface="Arial"/>
              </a:rPr>
              <a:t>домов 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до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23</a:t>
            </a:r>
            <a:r>
              <a:rPr sz="2000" spc="-21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лет</a:t>
            </a:r>
            <a:endParaRPr sz="2000" dirty="0"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051262" y="3469639"/>
            <a:ext cx="351064" cy="374741"/>
          </a:xfrm>
          <a:custGeom>
            <a:avLst/>
            <a:gdLst/>
            <a:ahLst/>
            <a:cxnLst/>
            <a:rect l="l" t="t" r="r" b="b"/>
            <a:pathLst>
              <a:path w="273050" h="291464">
                <a:moveTo>
                  <a:pt x="239395" y="199771"/>
                </a:moveTo>
                <a:lnTo>
                  <a:pt x="237109" y="197485"/>
                </a:lnTo>
                <a:lnTo>
                  <a:pt x="231482" y="197485"/>
                </a:lnTo>
                <a:lnTo>
                  <a:pt x="229196" y="199771"/>
                </a:lnTo>
                <a:lnTo>
                  <a:pt x="229196" y="205397"/>
                </a:lnTo>
                <a:lnTo>
                  <a:pt x="231482" y="207683"/>
                </a:lnTo>
                <a:lnTo>
                  <a:pt x="237109" y="207683"/>
                </a:lnTo>
                <a:lnTo>
                  <a:pt x="239395" y="205397"/>
                </a:lnTo>
                <a:lnTo>
                  <a:pt x="239395" y="199771"/>
                </a:lnTo>
                <a:close/>
              </a:path>
              <a:path w="273050" h="291464">
                <a:moveTo>
                  <a:pt x="252374" y="241706"/>
                </a:moveTo>
                <a:lnTo>
                  <a:pt x="244894" y="234213"/>
                </a:lnTo>
                <a:lnTo>
                  <a:pt x="242836" y="234213"/>
                </a:lnTo>
                <a:lnTo>
                  <a:pt x="242836" y="246964"/>
                </a:lnTo>
                <a:lnTo>
                  <a:pt x="242836" y="254838"/>
                </a:lnTo>
                <a:lnTo>
                  <a:pt x="239636" y="258051"/>
                </a:lnTo>
                <a:lnTo>
                  <a:pt x="231749" y="258051"/>
                </a:lnTo>
                <a:lnTo>
                  <a:pt x="228549" y="254838"/>
                </a:lnTo>
                <a:lnTo>
                  <a:pt x="228549" y="246964"/>
                </a:lnTo>
                <a:lnTo>
                  <a:pt x="231749" y="243751"/>
                </a:lnTo>
                <a:lnTo>
                  <a:pt x="239636" y="243751"/>
                </a:lnTo>
                <a:lnTo>
                  <a:pt x="242836" y="246964"/>
                </a:lnTo>
                <a:lnTo>
                  <a:pt x="242836" y="234213"/>
                </a:lnTo>
                <a:lnTo>
                  <a:pt x="226491" y="234213"/>
                </a:lnTo>
                <a:lnTo>
                  <a:pt x="219011" y="241706"/>
                </a:lnTo>
                <a:lnTo>
                  <a:pt x="219011" y="260096"/>
                </a:lnTo>
                <a:lnTo>
                  <a:pt x="226491" y="267589"/>
                </a:lnTo>
                <a:lnTo>
                  <a:pt x="244894" y="267589"/>
                </a:lnTo>
                <a:lnTo>
                  <a:pt x="252374" y="260096"/>
                </a:lnTo>
                <a:lnTo>
                  <a:pt x="252374" y="258051"/>
                </a:lnTo>
                <a:lnTo>
                  <a:pt x="252374" y="243751"/>
                </a:lnTo>
                <a:lnTo>
                  <a:pt x="252374" y="241706"/>
                </a:lnTo>
                <a:close/>
              </a:path>
              <a:path w="273050" h="291464">
                <a:moveTo>
                  <a:pt x="272618" y="111963"/>
                </a:moveTo>
                <a:lnTo>
                  <a:pt x="272186" y="106400"/>
                </a:lnTo>
                <a:lnTo>
                  <a:pt x="272059" y="104546"/>
                </a:lnTo>
                <a:lnTo>
                  <a:pt x="270548" y="101955"/>
                </a:lnTo>
                <a:lnTo>
                  <a:pt x="270129" y="101219"/>
                </a:lnTo>
                <a:lnTo>
                  <a:pt x="262864" y="96278"/>
                </a:lnTo>
                <a:lnTo>
                  <a:pt x="262813" y="110337"/>
                </a:lnTo>
                <a:lnTo>
                  <a:pt x="262216" y="110909"/>
                </a:lnTo>
                <a:lnTo>
                  <a:pt x="216420" y="148691"/>
                </a:lnTo>
                <a:lnTo>
                  <a:pt x="214223" y="150736"/>
                </a:lnTo>
                <a:lnTo>
                  <a:pt x="211264" y="151739"/>
                </a:lnTo>
                <a:lnTo>
                  <a:pt x="195008" y="135255"/>
                </a:lnTo>
                <a:lnTo>
                  <a:pt x="193192" y="131572"/>
                </a:lnTo>
                <a:lnTo>
                  <a:pt x="189230" y="123418"/>
                </a:lnTo>
                <a:lnTo>
                  <a:pt x="188963" y="123063"/>
                </a:lnTo>
                <a:lnTo>
                  <a:pt x="188912" y="122910"/>
                </a:lnTo>
                <a:lnTo>
                  <a:pt x="179692" y="110477"/>
                </a:lnTo>
                <a:lnTo>
                  <a:pt x="176707" y="110032"/>
                </a:lnTo>
                <a:lnTo>
                  <a:pt x="172478" y="113169"/>
                </a:lnTo>
                <a:lnTo>
                  <a:pt x="172034" y="116154"/>
                </a:lnTo>
                <a:lnTo>
                  <a:pt x="179209" y="125831"/>
                </a:lnTo>
                <a:lnTo>
                  <a:pt x="151892" y="166814"/>
                </a:lnTo>
                <a:lnTo>
                  <a:pt x="141211" y="165481"/>
                </a:lnTo>
                <a:lnTo>
                  <a:pt x="141211" y="175082"/>
                </a:lnTo>
                <a:lnTo>
                  <a:pt x="128828" y="182918"/>
                </a:lnTo>
                <a:lnTo>
                  <a:pt x="128752" y="183045"/>
                </a:lnTo>
                <a:lnTo>
                  <a:pt x="128511" y="183235"/>
                </a:lnTo>
                <a:lnTo>
                  <a:pt x="128358" y="183273"/>
                </a:lnTo>
                <a:lnTo>
                  <a:pt x="101003" y="208940"/>
                </a:lnTo>
                <a:lnTo>
                  <a:pt x="96659" y="210515"/>
                </a:lnTo>
                <a:lnTo>
                  <a:pt x="20218" y="205486"/>
                </a:lnTo>
                <a:lnTo>
                  <a:pt x="24739" y="203009"/>
                </a:lnTo>
                <a:lnTo>
                  <a:pt x="29781" y="201510"/>
                </a:lnTo>
                <a:lnTo>
                  <a:pt x="87477" y="197269"/>
                </a:lnTo>
                <a:lnTo>
                  <a:pt x="88849" y="196443"/>
                </a:lnTo>
                <a:lnTo>
                  <a:pt x="105079" y="170561"/>
                </a:lnTo>
                <a:lnTo>
                  <a:pt x="141211" y="175082"/>
                </a:lnTo>
                <a:lnTo>
                  <a:pt x="141211" y="165481"/>
                </a:lnTo>
                <a:lnTo>
                  <a:pt x="110667" y="161658"/>
                </a:lnTo>
                <a:lnTo>
                  <a:pt x="151638" y="96342"/>
                </a:lnTo>
                <a:lnTo>
                  <a:pt x="151688" y="95910"/>
                </a:lnTo>
                <a:lnTo>
                  <a:pt x="151790" y="94665"/>
                </a:lnTo>
                <a:lnTo>
                  <a:pt x="150952" y="92697"/>
                </a:lnTo>
                <a:lnTo>
                  <a:pt x="150571" y="91795"/>
                </a:lnTo>
                <a:lnTo>
                  <a:pt x="149301" y="90754"/>
                </a:lnTo>
                <a:lnTo>
                  <a:pt x="109715" y="82423"/>
                </a:lnTo>
                <a:lnTo>
                  <a:pt x="107950" y="83032"/>
                </a:lnTo>
                <a:lnTo>
                  <a:pt x="79286" y="116636"/>
                </a:lnTo>
                <a:lnTo>
                  <a:pt x="78473" y="116865"/>
                </a:lnTo>
                <a:lnTo>
                  <a:pt x="77736" y="116611"/>
                </a:lnTo>
                <a:lnTo>
                  <a:pt x="76949" y="116370"/>
                </a:lnTo>
                <a:lnTo>
                  <a:pt x="76619" y="115773"/>
                </a:lnTo>
                <a:lnTo>
                  <a:pt x="76377" y="115100"/>
                </a:lnTo>
                <a:lnTo>
                  <a:pt x="76250" y="114439"/>
                </a:lnTo>
                <a:lnTo>
                  <a:pt x="100799" y="75984"/>
                </a:lnTo>
                <a:lnTo>
                  <a:pt x="140195" y="76555"/>
                </a:lnTo>
                <a:lnTo>
                  <a:pt x="176149" y="89496"/>
                </a:lnTo>
                <a:lnTo>
                  <a:pt x="203885" y="123418"/>
                </a:lnTo>
                <a:lnTo>
                  <a:pt x="209308" y="132702"/>
                </a:lnTo>
                <a:lnTo>
                  <a:pt x="210375" y="133515"/>
                </a:lnTo>
                <a:lnTo>
                  <a:pt x="212864" y="134162"/>
                </a:lnTo>
                <a:lnTo>
                  <a:pt x="214185" y="133972"/>
                </a:lnTo>
                <a:lnTo>
                  <a:pt x="232930" y="122631"/>
                </a:lnTo>
                <a:lnTo>
                  <a:pt x="258711" y="107048"/>
                </a:lnTo>
                <a:lnTo>
                  <a:pt x="259588" y="106413"/>
                </a:lnTo>
                <a:lnTo>
                  <a:pt x="260794" y="106400"/>
                </a:lnTo>
                <a:lnTo>
                  <a:pt x="262597" y="107632"/>
                </a:lnTo>
                <a:lnTo>
                  <a:pt x="262724" y="108191"/>
                </a:lnTo>
                <a:lnTo>
                  <a:pt x="262813" y="110337"/>
                </a:lnTo>
                <a:lnTo>
                  <a:pt x="262813" y="96291"/>
                </a:lnTo>
                <a:lnTo>
                  <a:pt x="257276" y="96342"/>
                </a:lnTo>
                <a:lnTo>
                  <a:pt x="253403" y="99136"/>
                </a:lnTo>
                <a:lnTo>
                  <a:pt x="248729" y="101955"/>
                </a:lnTo>
                <a:lnTo>
                  <a:pt x="238404" y="97993"/>
                </a:lnTo>
                <a:lnTo>
                  <a:pt x="238404" y="108191"/>
                </a:lnTo>
                <a:lnTo>
                  <a:pt x="214528" y="122631"/>
                </a:lnTo>
                <a:lnTo>
                  <a:pt x="209981" y="115100"/>
                </a:lnTo>
                <a:lnTo>
                  <a:pt x="204355" y="106286"/>
                </a:lnTo>
                <a:lnTo>
                  <a:pt x="198170" y="97459"/>
                </a:lnTo>
                <a:lnTo>
                  <a:pt x="192278" y="90449"/>
                </a:lnTo>
                <a:lnTo>
                  <a:pt x="238404" y="108191"/>
                </a:lnTo>
                <a:lnTo>
                  <a:pt x="238404" y="97993"/>
                </a:lnTo>
                <a:lnTo>
                  <a:pt x="218808" y="90449"/>
                </a:lnTo>
                <a:lnTo>
                  <a:pt x="192887" y="80479"/>
                </a:lnTo>
                <a:lnTo>
                  <a:pt x="194970" y="77012"/>
                </a:lnTo>
                <a:lnTo>
                  <a:pt x="197878" y="72174"/>
                </a:lnTo>
                <a:lnTo>
                  <a:pt x="216877" y="72174"/>
                </a:lnTo>
                <a:lnTo>
                  <a:pt x="219011" y="70040"/>
                </a:lnTo>
                <a:lnTo>
                  <a:pt x="219011" y="66509"/>
                </a:lnTo>
                <a:lnTo>
                  <a:pt x="219011" y="62636"/>
                </a:lnTo>
                <a:lnTo>
                  <a:pt x="218986" y="33934"/>
                </a:lnTo>
                <a:lnTo>
                  <a:pt x="217131" y="24777"/>
                </a:lnTo>
                <a:lnTo>
                  <a:pt x="213728" y="19735"/>
                </a:lnTo>
                <a:lnTo>
                  <a:pt x="212013" y="17208"/>
                </a:lnTo>
                <a:lnTo>
                  <a:pt x="209473" y="15494"/>
                </a:lnTo>
                <a:lnTo>
                  <a:pt x="209473" y="26162"/>
                </a:lnTo>
                <a:lnTo>
                  <a:pt x="209473" y="62636"/>
                </a:lnTo>
                <a:lnTo>
                  <a:pt x="187058" y="62636"/>
                </a:lnTo>
                <a:lnTo>
                  <a:pt x="187058" y="71678"/>
                </a:lnTo>
                <a:lnTo>
                  <a:pt x="183857" y="77012"/>
                </a:lnTo>
                <a:lnTo>
                  <a:pt x="181178" y="75984"/>
                </a:lnTo>
                <a:lnTo>
                  <a:pt x="171589" y="72288"/>
                </a:lnTo>
                <a:lnTo>
                  <a:pt x="174421" y="68707"/>
                </a:lnTo>
                <a:lnTo>
                  <a:pt x="176161" y="66509"/>
                </a:lnTo>
                <a:lnTo>
                  <a:pt x="179298" y="69024"/>
                </a:lnTo>
                <a:lnTo>
                  <a:pt x="182968" y="70878"/>
                </a:lnTo>
                <a:lnTo>
                  <a:pt x="187058" y="71678"/>
                </a:lnTo>
                <a:lnTo>
                  <a:pt x="187058" y="62636"/>
                </a:lnTo>
                <a:lnTo>
                  <a:pt x="183210" y="62636"/>
                </a:lnTo>
                <a:lnTo>
                  <a:pt x="176110" y="55537"/>
                </a:lnTo>
                <a:lnTo>
                  <a:pt x="176110" y="26162"/>
                </a:lnTo>
                <a:lnTo>
                  <a:pt x="182524" y="19735"/>
                </a:lnTo>
                <a:lnTo>
                  <a:pt x="203060" y="19735"/>
                </a:lnTo>
                <a:lnTo>
                  <a:pt x="209473" y="26162"/>
                </a:lnTo>
                <a:lnTo>
                  <a:pt x="209473" y="15494"/>
                </a:lnTo>
                <a:lnTo>
                  <a:pt x="204431" y="12090"/>
                </a:lnTo>
                <a:lnTo>
                  <a:pt x="195173" y="10210"/>
                </a:lnTo>
                <a:lnTo>
                  <a:pt x="190411" y="10210"/>
                </a:lnTo>
                <a:lnTo>
                  <a:pt x="166585" y="51295"/>
                </a:lnTo>
                <a:lnTo>
                  <a:pt x="167843" y="55435"/>
                </a:lnTo>
                <a:lnTo>
                  <a:pt x="169887" y="59093"/>
                </a:lnTo>
                <a:lnTo>
                  <a:pt x="162255" y="68707"/>
                </a:lnTo>
                <a:lnTo>
                  <a:pt x="157530" y="66890"/>
                </a:lnTo>
                <a:lnTo>
                  <a:pt x="82359" y="37973"/>
                </a:lnTo>
                <a:lnTo>
                  <a:pt x="59740" y="29273"/>
                </a:lnTo>
                <a:lnTo>
                  <a:pt x="46113" y="24028"/>
                </a:lnTo>
                <a:lnTo>
                  <a:pt x="55968" y="18288"/>
                </a:lnTo>
                <a:lnTo>
                  <a:pt x="56870" y="17767"/>
                </a:lnTo>
                <a:lnTo>
                  <a:pt x="57632" y="14846"/>
                </a:lnTo>
                <a:lnTo>
                  <a:pt x="54991" y="10299"/>
                </a:lnTo>
                <a:lnTo>
                  <a:pt x="52070" y="9525"/>
                </a:lnTo>
                <a:lnTo>
                  <a:pt x="37020" y="18288"/>
                </a:lnTo>
                <a:lnTo>
                  <a:pt x="35382" y="15608"/>
                </a:lnTo>
                <a:lnTo>
                  <a:pt x="26289" y="711"/>
                </a:lnTo>
                <a:lnTo>
                  <a:pt x="23355" y="0"/>
                </a:lnTo>
                <a:lnTo>
                  <a:pt x="18859" y="2743"/>
                </a:lnTo>
                <a:lnTo>
                  <a:pt x="18161" y="5676"/>
                </a:lnTo>
                <a:lnTo>
                  <a:pt x="24218" y="15608"/>
                </a:lnTo>
                <a:lnTo>
                  <a:pt x="8559" y="9575"/>
                </a:lnTo>
                <a:lnTo>
                  <a:pt x="5791" y="10807"/>
                </a:lnTo>
                <a:lnTo>
                  <a:pt x="3898" y="15722"/>
                </a:lnTo>
                <a:lnTo>
                  <a:pt x="5130" y="18478"/>
                </a:lnTo>
                <a:lnTo>
                  <a:pt x="21018" y="24587"/>
                </a:lnTo>
                <a:lnTo>
                  <a:pt x="12293" y="34836"/>
                </a:lnTo>
                <a:lnTo>
                  <a:pt x="5778" y="47993"/>
                </a:lnTo>
                <a:lnTo>
                  <a:pt x="1676" y="61480"/>
                </a:lnTo>
                <a:lnTo>
                  <a:pt x="266" y="72669"/>
                </a:lnTo>
                <a:lnTo>
                  <a:pt x="2844" y="85458"/>
                </a:lnTo>
                <a:lnTo>
                  <a:pt x="9893" y="95910"/>
                </a:lnTo>
                <a:lnTo>
                  <a:pt x="20345" y="102958"/>
                </a:lnTo>
                <a:lnTo>
                  <a:pt x="33121" y="105537"/>
                </a:lnTo>
                <a:lnTo>
                  <a:pt x="45897" y="102958"/>
                </a:lnTo>
                <a:lnTo>
                  <a:pt x="56197" y="95999"/>
                </a:lnTo>
                <a:lnTo>
                  <a:pt x="56349" y="95910"/>
                </a:lnTo>
                <a:lnTo>
                  <a:pt x="63398" y="85458"/>
                </a:lnTo>
                <a:lnTo>
                  <a:pt x="65989" y="72669"/>
                </a:lnTo>
                <a:lnTo>
                  <a:pt x="65303" y="65354"/>
                </a:lnTo>
                <a:lnTo>
                  <a:pt x="63334" y="56578"/>
                </a:lnTo>
                <a:lnTo>
                  <a:pt x="60134" y="47167"/>
                </a:lnTo>
                <a:lnTo>
                  <a:pt x="56451" y="39331"/>
                </a:lnTo>
                <a:lnTo>
                  <a:pt x="56451" y="72669"/>
                </a:lnTo>
                <a:lnTo>
                  <a:pt x="54610" y="81749"/>
                </a:lnTo>
                <a:lnTo>
                  <a:pt x="49606" y="89166"/>
                </a:lnTo>
                <a:lnTo>
                  <a:pt x="42189" y="94170"/>
                </a:lnTo>
                <a:lnTo>
                  <a:pt x="33121" y="95999"/>
                </a:lnTo>
                <a:lnTo>
                  <a:pt x="24053" y="94170"/>
                </a:lnTo>
                <a:lnTo>
                  <a:pt x="16637" y="89166"/>
                </a:lnTo>
                <a:lnTo>
                  <a:pt x="11633" y="81749"/>
                </a:lnTo>
                <a:lnTo>
                  <a:pt x="9804" y="72669"/>
                </a:lnTo>
                <a:lnTo>
                  <a:pt x="11899" y="59524"/>
                </a:lnTo>
                <a:lnTo>
                  <a:pt x="17348" y="45313"/>
                </a:lnTo>
                <a:lnTo>
                  <a:pt x="24853" y="33934"/>
                </a:lnTo>
                <a:lnTo>
                  <a:pt x="33121" y="29273"/>
                </a:lnTo>
                <a:lnTo>
                  <a:pt x="33248" y="29286"/>
                </a:lnTo>
                <a:lnTo>
                  <a:pt x="54927" y="61747"/>
                </a:lnTo>
                <a:lnTo>
                  <a:pt x="56451" y="72669"/>
                </a:lnTo>
                <a:lnTo>
                  <a:pt x="56451" y="39331"/>
                </a:lnTo>
                <a:lnTo>
                  <a:pt x="55816" y="37973"/>
                </a:lnTo>
                <a:lnTo>
                  <a:pt x="131000" y="66890"/>
                </a:lnTo>
                <a:lnTo>
                  <a:pt x="96520" y="66382"/>
                </a:lnTo>
                <a:lnTo>
                  <a:pt x="95084" y="67221"/>
                </a:lnTo>
                <a:lnTo>
                  <a:pt x="66725" y="111620"/>
                </a:lnTo>
                <a:lnTo>
                  <a:pt x="66408" y="114439"/>
                </a:lnTo>
                <a:lnTo>
                  <a:pt x="66395" y="115531"/>
                </a:lnTo>
                <a:lnTo>
                  <a:pt x="68770" y="122047"/>
                </a:lnTo>
                <a:lnTo>
                  <a:pt x="71424" y="124612"/>
                </a:lnTo>
                <a:lnTo>
                  <a:pt x="79260" y="127114"/>
                </a:lnTo>
                <a:lnTo>
                  <a:pt x="84048" y="125742"/>
                </a:lnTo>
                <a:lnTo>
                  <a:pt x="91617" y="116865"/>
                </a:lnTo>
                <a:lnTo>
                  <a:pt x="112242" y="92697"/>
                </a:lnTo>
                <a:lnTo>
                  <a:pt x="139128" y="98348"/>
                </a:lnTo>
                <a:lnTo>
                  <a:pt x="82867" y="188048"/>
                </a:lnTo>
                <a:lnTo>
                  <a:pt x="26822" y="192176"/>
                </a:lnTo>
                <a:lnTo>
                  <a:pt x="19596" y="194551"/>
                </a:lnTo>
                <a:lnTo>
                  <a:pt x="838" y="206336"/>
                </a:lnTo>
                <a:lnTo>
                  <a:pt x="0" y="208432"/>
                </a:lnTo>
                <a:lnTo>
                  <a:pt x="1016" y="212445"/>
                </a:lnTo>
                <a:lnTo>
                  <a:pt x="2755" y="213893"/>
                </a:lnTo>
                <a:lnTo>
                  <a:pt x="98679" y="220154"/>
                </a:lnTo>
                <a:lnTo>
                  <a:pt x="105613" y="217690"/>
                </a:lnTo>
                <a:lnTo>
                  <a:pt x="113258" y="210515"/>
                </a:lnTo>
                <a:lnTo>
                  <a:pt x="131775" y="193141"/>
                </a:lnTo>
                <a:lnTo>
                  <a:pt x="165950" y="220141"/>
                </a:lnTo>
                <a:lnTo>
                  <a:pt x="144780" y="262483"/>
                </a:lnTo>
                <a:lnTo>
                  <a:pt x="144208" y="269887"/>
                </a:lnTo>
                <a:lnTo>
                  <a:pt x="150456" y="289471"/>
                </a:lnTo>
                <a:lnTo>
                  <a:pt x="151968" y="290741"/>
                </a:lnTo>
                <a:lnTo>
                  <a:pt x="154000" y="291020"/>
                </a:lnTo>
                <a:lnTo>
                  <a:pt x="154228" y="291033"/>
                </a:lnTo>
                <a:lnTo>
                  <a:pt x="156032" y="291020"/>
                </a:lnTo>
                <a:lnTo>
                  <a:pt x="157518" y="290258"/>
                </a:lnTo>
                <a:lnTo>
                  <a:pt x="167424" y="275399"/>
                </a:lnTo>
                <a:lnTo>
                  <a:pt x="196519" y="231762"/>
                </a:lnTo>
                <a:lnTo>
                  <a:pt x="199555" y="224840"/>
                </a:lnTo>
                <a:lnTo>
                  <a:pt x="200063" y="217487"/>
                </a:lnTo>
                <a:lnTo>
                  <a:pt x="198120" y="210375"/>
                </a:lnTo>
                <a:lnTo>
                  <a:pt x="193789" y="204165"/>
                </a:lnTo>
                <a:lnTo>
                  <a:pt x="191833" y="202222"/>
                </a:lnTo>
                <a:lnTo>
                  <a:pt x="191833" y="221602"/>
                </a:lnTo>
                <a:lnTo>
                  <a:pt x="155968" y="275399"/>
                </a:lnTo>
                <a:lnTo>
                  <a:pt x="154051" y="269367"/>
                </a:lnTo>
                <a:lnTo>
                  <a:pt x="154419" y="264502"/>
                </a:lnTo>
                <a:lnTo>
                  <a:pt x="177215" y="218909"/>
                </a:lnTo>
                <a:lnTo>
                  <a:pt x="176669" y="216458"/>
                </a:lnTo>
                <a:lnTo>
                  <a:pt x="147142" y="193141"/>
                </a:lnTo>
                <a:lnTo>
                  <a:pt x="139738" y="187286"/>
                </a:lnTo>
                <a:lnTo>
                  <a:pt x="154254" y="178104"/>
                </a:lnTo>
                <a:lnTo>
                  <a:pt x="191185" y="215049"/>
                </a:lnTo>
                <a:lnTo>
                  <a:pt x="191833" y="221602"/>
                </a:lnTo>
                <a:lnTo>
                  <a:pt x="191833" y="202222"/>
                </a:lnTo>
                <a:lnTo>
                  <a:pt x="167716" y="178104"/>
                </a:lnTo>
                <a:lnTo>
                  <a:pt x="160578" y="170967"/>
                </a:lnTo>
                <a:lnTo>
                  <a:pt x="160845" y="170561"/>
                </a:lnTo>
                <a:lnTo>
                  <a:pt x="163334" y="166814"/>
                </a:lnTo>
                <a:lnTo>
                  <a:pt x="184378" y="135255"/>
                </a:lnTo>
                <a:lnTo>
                  <a:pt x="188264" y="143217"/>
                </a:lnTo>
                <a:lnTo>
                  <a:pt x="192620" y="151955"/>
                </a:lnTo>
                <a:lnTo>
                  <a:pt x="197040" y="157822"/>
                </a:lnTo>
                <a:lnTo>
                  <a:pt x="201891" y="160489"/>
                </a:lnTo>
                <a:lnTo>
                  <a:pt x="213080" y="161455"/>
                </a:lnTo>
                <a:lnTo>
                  <a:pt x="218732" y="159550"/>
                </a:lnTo>
                <a:lnTo>
                  <a:pt x="222694" y="155854"/>
                </a:lnTo>
                <a:lnTo>
                  <a:pt x="227672" y="151739"/>
                </a:lnTo>
                <a:lnTo>
                  <a:pt x="268490" y="118071"/>
                </a:lnTo>
                <a:lnTo>
                  <a:pt x="271221" y="115531"/>
                </a:lnTo>
                <a:lnTo>
                  <a:pt x="272618" y="111963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8" name="object 8"/>
          <p:cNvSpPr txBox="1"/>
          <p:nvPr/>
        </p:nvSpPr>
        <p:spPr>
          <a:xfrm>
            <a:off x="6997903" y="3469639"/>
            <a:ext cx="2228032" cy="555097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>
              <a:lnSpc>
                <a:spcPts val="1369"/>
              </a:lnSpc>
              <a:spcBef>
                <a:spcPts val="129"/>
              </a:spcBef>
            </a:pPr>
            <a:r>
              <a:rPr sz="2000" spc="64" dirty="0">
                <a:solidFill>
                  <a:srgbClr val="2B2A29"/>
                </a:solidFill>
                <a:cs typeface="Arial"/>
              </a:rPr>
              <a:t>беженцы</a:t>
            </a:r>
            <a:endParaRPr sz="2000" dirty="0">
              <a:cs typeface="Arial"/>
            </a:endParaRPr>
          </a:p>
          <a:p>
            <a:pPr marL="16328">
              <a:lnSpc>
                <a:spcPts val="1369"/>
              </a:lnSpc>
            </a:pPr>
            <a:r>
              <a:rPr sz="2000" spc="84" dirty="0">
                <a:solidFill>
                  <a:srgbClr val="2B2A29"/>
                </a:solidFill>
                <a:cs typeface="Arial"/>
              </a:rPr>
              <a:t>и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вынужденные</a:t>
            </a:r>
            <a:r>
              <a:rPr sz="2000" spc="-25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переселенцы</a:t>
            </a:r>
            <a:endParaRPr sz="2000" dirty="0"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007401" y="4913330"/>
            <a:ext cx="299629" cy="419644"/>
          </a:xfrm>
          <a:custGeom>
            <a:avLst/>
            <a:gdLst/>
            <a:ahLst/>
            <a:cxnLst/>
            <a:rect l="l" t="t" r="r" b="b"/>
            <a:pathLst>
              <a:path w="233045" h="326389">
                <a:moveTo>
                  <a:pt x="21132" y="252729"/>
                </a:moveTo>
                <a:lnTo>
                  <a:pt x="10566" y="252729"/>
                </a:lnTo>
                <a:lnTo>
                  <a:pt x="10566" y="326389"/>
                </a:lnTo>
                <a:lnTo>
                  <a:pt x="221919" y="326389"/>
                </a:lnTo>
                <a:lnTo>
                  <a:pt x="221919" y="316229"/>
                </a:lnTo>
                <a:lnTo>
                  <a:pt x="21132" y="316229"/>
                </a:lnTo>
                <a:lnTo>
                  <a:pt x="21132" y="252729"/>
                </a:lnTo>
                <a:close/>
              </a:path>
              <a:path w="233045" h="326389">
                <a:moveTo>
                  <a:pt x="51435" y="142239"/>
                </a:moveTo>
                <a:lnTo>
                  <a:pt x="42938" y="142239"/>
                </a:lnTo>
                <a:lnTo>
                  <a:pt x="38544" y="143509"/>
                </a:lnTo>
                <a:lnTo>
                  <a:pt x="30352" y="149859"/>
                </a:lnTo>
                <a:lnTo>
                  <a:pt x="27419" y="154939"/>
                </a:lnTo>
                <a:lnTo>
                  <a:pt x="26568" y="160019"/>
                </a:lnTo>
                <a:lnTo>
                  <a:pt x="26619" y="161289"/>
                </a:lnTo>
                <a:lnTo>
                  <a:pt x="15398" y="172719"/>
                </a:lnTo>
                <a:lnTo>
                  <a:pt x="7045" y="185419"/>
                </a:lnTo>
                <a:lnTo>
                  <a:pt x="1811" y="199389"/>
                </a:lnTo>
                <a:lnTo>
                  <a:pt x="0" y="215899"/>
                </a:lnTo>
                <a:lnTo>
                  <a:pt x="0" y="252729"/>
                </a:lnTo>
                <a:lnTo>
                  <a:pt x="42265" y="252729"/>
                </a:lnTo>
                <a:lnTo>
                  <a:pt x="42265" y="289559"/>
                </a:lnTo>
                <a:lnTo>
                  <a:pt x="43041" y="297179"/>
                </a:lnTo>
                <a:lnTo>
                  <a:pt x="45264" y="304799"/>
                </a:lnTo>
                <a:lnTo>
                  <a:pt x="48775" y="311149"/>
                </a:lnTo>
                <a:lnTo>
                  <a:pt x="53416" y="316229"/>
                </a:lnTo>
                <a:lnTo>
                  <a:pt x="73190" y="316229"/>
                </a:lnTo>
                <a:lnTo>
                  <a:pt x="70421" y="314959"/>
                </a:lnTo>
                <a:lnTo>
                  <a:pt x="74350" y="309879"/>
                </a:lnTo>
                <a:lnTo>
                  <a:pt x="61302" y="309879"/>
                </a:lnTo>
                <a:lnTo>
                  <a:pt x="56134" y="304799"/>
                </a:lnTo>
                <a:lnTo>
                  <a:pt x="52832" y="297179"/>
                </a:lnTo>
                <a:lnTo>
                  <a:pt x="52832" y="284479"/>
                </a:lnTo>
                <a:lnTo>
                  <a:pt x="61658" y="284479"/>
                </a:lnTo>
                <a:lnTo>
                  <a:pt x="63284" y="283209"/>
                </a:lnTo>
                <a:lnTo>
                  <a:pt x="76369" y="283209"/>
                </a:lnTo>
                <a:lnTo>
                  <a:pt x="71551" y="276859"/>
                </a:lnTo>
                <a:lnTo>
                  <a:pt x="72136" y="276859"/>
                </a:lnTo>
                <a:lnTo>
                  <a:pt x="72618" y="275589"/>
                </a:lnTo>
                <a:lnTo>
                  <a:pt x="72999" y="274319"/>
                </a:lnTo>
                <a:lnTo>
                  <a:pt x="52832" y="274319"/>
                </a:lnTo>
                <a:lnTo>
                  <a:pt x="52832" y="242569"/>
                </a:lnTo>
                <a:lnTo>
                  <a:pt x="10566" y="242569"/>
                </a:lnTo>
                <a:lnTo>
                  <a:pt x="10690" y="214629"/>
                </a:lnTo>
                <a:lnTo>
                  <a:pt x="11809" y="203199"/>
                </a:lnTo>
                <a:lnTo>
                  <a:pt x="15416" y="193039"/>
                </a:lnTo>
                <a:lnTo>
                  <a:pt x="21201" y="181609"/>
                </a:lnTo>
                <a:lnTo>
                  <a:pt x="28981" y="172719"/>
                </a:lnTo>
                <a:lnTo>
                  <a:pt x="40844" y="172719"/>
                </a:lnTo>
                <a:lnTo>
                  <a:pt x="39103" y="170179"/>
                </a:lnTo>
                <a:lnTo>
                  <a:pt x="37401" y="167639"/>
                </a:lnTo>
                <a:lnTo>
                  <a:pt x="36690" y="165099"/>
                </a:lnTo>
                <a:lnTo>
                  <a:pt x="37096" y="161289"/>
                </a:lnTo>
                <a:lnTo>
                  <a:pt x="37490" y="158749"/>
                </a:lnTo>
                <a:lnTo>
                  <a:pt x="38950" y="156209"/>
                </a:lnTo>
                <a:lnTo>
                  <a:pt x="45707" y="151129"/>
                </a:lnTo>
                <a:lnTo>
                  <a:pt x="71950" y="151129"/>
                </a:lnTo>
                <a:lnTo>
                  <a:pt x="80340" y="147319"/>
                </a:lnTo>
                <a:lnTo>
                  <a:pt x="198864" y="147319"/>
                </a:lnTo>
                <a:lnTo>
                  <a:pt x="195582" y="144779"/>
                </a:lnTo>
                <a:lnTo>
                  <a:pt x="58432" y="144779"/>
                </a:lnTo>
                <a:lnTo>
                  <a:pt x="55156" y="143509"/>
                </a:lnTo>
                <a:lnTo>
                  <a:pt x="51435" y="142239"/>
                </a:lnTo>
                <a:close/>
              </a:path>
              <a:path w="233045" h="326389">
                <a:moveTo>
                  <a:pt x="92417" y="303529"/>
                </a:moveTo>
                <a:lnTo>
                  <a:pt x="79260" y="303529"/>
                </a:lnTo>
                <a:lnTo>
                  <a:pt x="89395" y="316229"/>
                </a:lnTo>
                <a:lnTo>
                  <a:pt x="106095" y="316229"/>
                </a:lnTo>
                <a:lnTo>
                  <a:pt x="111169" y="309879"/>
                </a:lnTo>
                <a:lnTo>
                  <a:pt x="97751" y="309879"/>
                </a:lnTo>
                <a:lnTo>
                  <a:pt x="92417" y="303529"/>
                </a:lnTo>
                <a:close/>
              </a:path>
              <a:path w="233045" h="326389">
                <a:moveTo>
                  <a:pt x="129413" y="303529"/>
                </a:moveTo>
                <a:lnTo>
                  <a:pt x="116243" y="303529"/>
                </a:lnTo>
                <a:lnTo>
                  <a:pt x="126390" y="316229"/>
                </a:lnTo>
                <a:lnTo>
                  <a:pt x="143090" y="316229"/>
                </a:lnTo>
                <a:lnTo>
                  <a:pt x="148164" y="309879"/>
                </a:lnTo>
                <a:lnTo>
                  <a:pt x="134747" y="309879"/>
                </a:lnTo>
                <a:lnTo>
                  <a:pt x="129413" y="303529"/>
                </a:lnTo>
                <a:close/>
              </a:path>
              <a:path w="233045" h="326389">
                <a:moveTo>
                  <a:pt x="166097" y="303529"/>
                </a:moveTo>
                <a:lnTo>
                  <a:pt x="153238" y="303529"/>
                </a:lnTo>
                <a:lnTo>
                  <a:pt x="162064" y="314959"/>
                </a:lnTo>
                <a:lnTo>
                  <a:pt x="159296" y="316229"/>
                </a:lnTo>
                <a:lnTo>
                  <a:pt x="179070" y="316229"/>
                </a:lnTo>
                <a:lnTo>
                  <a:pt x="183710" y="311149"/>
                </a:lnTo>
                <a:lnTo>
                  <a:pt x="184413" y="309879"/>
                </a:lnTo>
                <a:lnTo>
                  <a:pt x="171183" y="309879"/>
                </a:lnTo>
                <a:lnTo>
                  <a:pt x="166097" y="303529"/>
                </a:lnTo>
                <a:close/>
              </a:path>
              <a:path w="233045" h="326389">
                <a:moveTo>
                  <a:pt x="221919" y="252729"/>
                </a:moveTo>
                <a:lnTo>
                  <a:pt x="211353" y="252729"/>
                </a:lnTo>
                <a:lnTo>
                  <a:pt x="211353" y="316229"/>
                </a:lnTo>
                <a:lnTo>
                  <a:pt x="221919" y="316229"/>
                </a:lnTo>
                <a:lnTo>
                  <a:pt x="221919" y="252729"/>
                </a:lnTo>
                <a:close/>
              </a:path>
              <a:path w="233045" h="326389">
                <a:moveTo>
                  <a:pt x="76369" y="283209"/>
                </a:moveTo>
                <a:lnTo>
                  <a:pt x="63284" y="283209"/>
                </a:lnTo>
                <a:lnTo>
                  <a:pt x="72491" y="295909"/>
                </a:lnTo>
                <a:lnTo>
                  <a:pt x="61302" y="309879"/>
                </a:lnTo>
                <a:lnTo>
                  <a:pt x="74350" y="309879"/>
                </a:lnTo>
                <a:lnTo>
                  <a:pt x="79260" y="303529"/>
                </a:lnTo>
                <a:lnTo>
                  <a:pt x="92417" y="303529"/>
                </a:lnTo>
                <a:lnTo>
                  <a:pt x="86017" y="295909"/>
                </a:lnTo>
                <a:lnTo>
                  <a:pt x="92862" y="287019"/>
                </a:lnTo>
                <a:lnTo>
                  <a:pt x="79260" y="287019"/>
                </a:lnTo>
                <a:lnTo>
                  <a:pt x="76369" y="283209"/>
                </a:lnTo>
                <a:close/>
              </a:path>
              <a:path w="233045" h="326389">
                <a:moveTo>
                  <a:pt x="111169" y="280669"/>
                </a:moveTo>
                <a:lnTo>
                  <a:pt x="97751" y="280669"/>
                </a:lnTo>
                <a:lnTo>
                  <a:pt x="109486" y="295909"/>
                </a:lnTo>
                <a:lnTo>
                  <a:pt x="97751" y="309879"/>
                </a:lnTo>
                <a:lnTo>
                  <a:pt x="111169" y="309879"/>
                </a:lnTo>
                <a:lnTo>
                  <a:pt x="116243" y="303529"/>
                </a:lnTo>
                <a:lnTo>
                  <a:pt x="129413" y="303529"/>
                </a:lnTo>
                <a:lnTo>
                  <a:pt x="123012" y="295909"/>
                </a:lnTo>
                <a:lnTo>
                  <a:pt x="129857" y="287019"/>
                </a:lnTo>
                <a:lnTo>
                  <a:pt x="116243" y="287019"/>
                </a:lnTo>
                <a:lnTo>
                  <a:pt x="111169" y="280669"/>
                </a:lnTo>
                <a:close/>
              </a:path>
              <a:path w="233045" h="326389">
                <a:moveTo>
                  <a:pt x="148164" y="280669"/>
                </a:moveTo>
                <a:lnTo>
                  <a:pt x="134747" y="280669"/>
                </a:lnTo>
                <a:lnTo>
                  <a:pt x="146469" y="295909"/>
                </a:lnTo>
                <a:lnTo>
                  <a:pt x="134747" y="309879"/>
                </a:lnTo>
                <a:lnTo>
                  <a:pt x="148164" y="309879"/>
                </a:lnTo>
                <a:lnTo>
                  <a:pt x="153238" y="303529"/>
                </a:lnTo>
                <a:lnTo>
                  <a:pt x="166097" y="303529"/>
                </a:lnTo>
                <a:lnTo>
                  <a:pt x="159994" y="295909"/>
                </a:lnTo>
                <a:lnTo>
                  <a:pt x="166439" y="287019"/>
                </a:lnTo>
                <a:lnTo>
                  <a:pt x="153238" y="287019"/>
                </a:lnTo>
                <a:lnTo>
                  <a:pt x="148164" y="280669"/>
                </a:lnTo>
                <a:close/>
              </a:path>
              <a:path w="233045" h="326389">
                <a:moveTo>
                  <a:pt x="190220" y="283209"/>
                </a:moveTo>
                <a:lnTo>
                  <a:pt x="169202" y="283209"/>
                </a:lnTo>
                <a:lnTo>
                  <a:pt x="170827" y="284479"/>
                </a:lnTo>
                <a:lnTo>
                  <a:pt x="179654" y="284479"/>
                </a:lnTo>
                <a:lnTo>
                  <a:pt x="179654" y="297179"/>
                </a:lnTo>
                <a:lnTo>
                  <a:pt x="176364" y="304799"/>
                </a:lnTo>
                <a:lnTo>
                  <a:pt x="171183" y="309879"/>
                </a:lnTo>
                <a:lnTo>
                  <a:pt x="184413" y="309879"/>
                </a:lnTo>
                <a:lnTo>
                  <a:pt x="187221" y="304799"/>
                </a:lnTo>
                <a:lnTo>
                  <a:pt x="189444" y="297179"/>
                </a:lnTo>
                <a:lnTo>
                  <a:pt x="190220" y="289559"/>
                </a:lnTo>
                <a:lnTo>
                  <a:pt x="190220" y="283209"/>
                </a:lnTo>
                <a:close/>
              </a:path>
              <a:path w="233045" h="326389">
                <a:moveTo>
                  <a:pt x="106095" y="274319"/>
                </a:moveTo>
                <a:lnTo>
                  <a:pt x="89395" y="274319"/>
                </a:lnTo>
                <a:lnTo>
                  <a:pt x="79260" y="287019"/>
                </a:lnTo>
                <a:lnTo>
                  <a:pt x="92862" y="287019"/>
                </a:lnTo>
                <a:lnTo>
                  <a:pt x="97751" y="280669"/>
                </a:lnTo>
                <a:lnTo>
                  <a:pt x="111169" y="280669"/>
                </a:lnTo>
                <a:lnTo>
                  <a:pt x="106095" y="274319"/>
                </a:lnTo>
                <a:close/>
              </a:path>
              <a:path w="233045" h="326389">
                <a:moveTo>
                  <a:pt x="143090" y="274319"/>
                </a:moveTo>
                <a:lnTo>
                  <a:pt x="126390" y="274319"/>
                </a:lnTo>
                <a:lnTo>
                  <a:pt x="116243" y="287019"/>
                </a:lnTo>
                <a:lnTo>
                  <a:pt x="129857" y="287019"/>
                </a:lnTo>
                <a:lnTo>
                  <a:pt x="134747" y="280669"/>
                </a:lnTo>
                <a:lnTo>
                  <a:pt x="148164" y="280669"/>
                </a:lnTo>
                <a:lnTo>
                  <a:pt x="143090" y="274319"/>
                </a:lnTo>
                <a:close/>
              </a:path>
              <a:path w="233045" h="326389">
                <a:moveTo>
                  <a:pt x="168512" y="168909"/>
                </a:moveTo>
                <a:lnTo>
                  <a:pt x="132092" y="168909"/>
                </a:lnTo>
                <a:lnTo>
                  <a:pt x="150588" y="172719"/>
                </a:lnTo>
                <a:lnTo>
                  <a:pt x="165708" y="182879"/>
                </a:lnTo>
                <a:lnTo>
                  <a:pt x="175910" y="198119"/>
                </a:lnTo>
                <a:lnTo>
                  <a:pt x="179654" y="215899"/>
                </a:lnTo>
                <a:lnTo>
                  <a:pt x="179654" y="274319"/>
                </a:lnTo>
                <a:lnTo>
                  <a:pt x="159486" y="274319"/>
                </a:lnTo>
                <a:lnTo>
                  <a:pt x="159867" y="275589"/>
                </a:lnTo>
                <a:lnTo>
                  <a:pt x="160337" y="276859"/>
                </a:lnTo>
                <a:lnTo>
                  <a:pt x="160934" y="276859"/>
                </a:lnTo>
                <a:lnTo>
                  <a:pt x="153238" y="287019"/>
                </a:lnTo>
                <a:lnTo>
                  <a:pt x="166439" y="287019"/>
                </a:lnTo>
                <a:lnTo>
                  <a:pt x="169202" y="283209"/>
                </a:lnTo>
                <a:lnTo>
                  <a:pt x="190220" y="283209"/>
                </a:lnTo>
                <a:lnTo>
                  <a:pt x="190220" y="252729"/>
                </a:lnTo>
                <a:lnTo>
                  <a:pt x="232498" y="252729"/>
                </a:lnTo>
                <a:lnTo>
                  <a:pt x="232498" y="242569"/>
                </a:lnTo>
                <a:lnTo>
                  <a:pt x="190220" y="242569"/>
                </a:lnTo>
                <a:lnTo>
                  <a:pt x="190220" y="209549"/>
                </a:lnTo>
                <a:lnTo>
                  <a:pt x="189141" y="203199"/>
                </a:lnTo>
                <a:lnTo>
                  <a:pt x="187236" y="198119"/>
                </a:lnTo>
                <a:lnTo>
                  <a:pt x="194968" y="186689"/>
                </a:lnTo>
                <a:lnTo>
                  <a:pt x="182067" y="186689"/>
                </a:lnTo>
                <a:lnTo>
                  <a:pt x="178308" y="180339"/>
                </a:lnTo>
                <a:lnTo>
                  <a:pt x="173418" y="175259"/>
                </a:lnTo>
                <a:lnTo>
                  <a:pt x="167627" y="170179"/>
                </a:lnTo>
                <a:lnTo>
                  <a:pt x="168512" y="168909"/>
                </a:lnTo>
                <a:close/>
              </a:path>
              <a:path w="233045" h="326389">
                <a:moveTo>
                  <a:pt x="126809" y="179069"/>
                </a:moveTo>
                <a:lnTo>
                  <a:pt x="105676" y="179069"/>
                </a:lnTo>
                <a:lnTo>
                  <a:pt x="89241" y="182879"/>
                </a:lnTo>
                <a:lnTo>
                  <a:pt x="75804" y="191769"/>
                </a:lnTo>
                <a:lnTo>
                  <a:pt x="66737" y="204469"/>
                </a:lnTo>
                <a:lnTo>
                  <a:pt x="63411" y="220979"/>
                </a:lnTo>
                <a:lnTo>
                  <a:pt x="63411" y="271779"/>
                </a:lnTo>
                <a:lnTo>
                  <a:pt x="61036" y="274319"/>
                </a:lnTo>
                <a:lnTo>
                  <a:pt x="171462" y="274319"/>
                </a:lnTo>
                <a:lnTo>
                  <a:pt x="169087" y="271779"/>
                </a:lnTo>
                <a:lnTo>
                  <a:pt x="169087" y="264159"/>
                </a:lnTo>
                <a:lnTo>
                  <a:pt x="73977" y="264159"/>
                </a:lnTo>
                <a:lnTo>
                  <a:pt x="73977" y="220979"/>
                </a:lnTo>
                <a:lnTo>
                  <a:pt x="74717" y="214629"/>
                </a:lnTo>
                <a:lnTo>
                  <a:pt x="76831" y="208279"/>
                </a:lnTo>
                <a:lnTo>
                  <a:pt x="80160" y="203199"/>
                </a:lnTo>
                <a:lnTo>
                  <a:pt x="84543" y="198119"/>
                </a:lnTo>
                <a:lnTo>
                  <a:pt x="95110" y="198119"/>
                </a:lnTo>
                <a:lnTo>
                  <a:pt x="95110" y="191769"/>
                </a:lnTo>
                <a:lnTo>
                  <a:pt x="95885" y="191769"/>
                </a:lnTo>
                <a:lnTo>
                  <a:pt x="96291" y="190499"/>
                </a:lnTo>
                <a:lnTo>
                  <a:pt x="111817" y="190499"/>
                </a:lnTo>
                <a:lnTo>
                  <a:pt x="110985" y="189229"/>
                </a:lnTo>
                <a:lnTo>
                  <a:pt x="152847" y="189229"/>
                </a:lnTo>
                <a:lnTo>
                  <a:pt x="143247" y="182879"/>
                </a:lnTo>
                <a:lnTo>
                  <a:pt x="126809" y="179069"/>
                </a:lnTo>
                <a:close/>
              </a:path>
              <a:path w="233045" h="326389">
                <a:moveTo>
                  <a:pt x="152847" y="189229"/>
                </a:moveTo>
                <a:lnTo>
                  <a:pt x="126809" y="189229"/>
                </a:lnTo>
                <a:lnTo>
                  <a:pt x="139142" y="191769"/>
                </a:lnTo>
                <a:lnTo>
                  <a:pt x="149223" y="199389"/>
                </a:lnTo>
                <a:lnTo>
                  <a:pt x="156025" y="209549"/>
                </a:lnTo>
                <a:lnTo>
                  <a:pt x="158521" y="220979"/>
                </a:lnTo>
                <a:lnTo>
                  <a:pt x="158521" y="264159"/>
                </a:lnTo>
                <a:lnTo>
                  <a:pt x="169087" y="264159"/>
                </a:lnTo>
                <a:lnTo>
                  <a:pt x="169087" y="220979"/>
                </a:lnTo>
                <a:lnTo>
                  <a:pt x="165759" y="204469"/>
                </a:lnTo>
                <a:lnTo>
                  <a:pt x="156687" y="191769"/>
                </a:lnTo>
                <a:lnTo>
                  <a:pt x="152847" y="189229"/>
                </a:lnTo>
                <a:close/>
              </a:path>
              <a:path w="233045" h="326389">
                <a:moveTo>
                  <a:pt x="40844" y="172719"/>
                </a:moveTo>
                <a:lnTo>
                  <a:pt x="28981" y="172719"/>
                </a:lnTo>
                <a:lnTo>
                  <a:pt x="29895" y="175259"/>
                </a:lnTo>
                <a:lnTo>
                  <a:pt x="30480" y="175259"/>
                </a:lnTo>
                <a:lnTo>
                  <a:pt x="45250" y="198119"/>
                </a:lnTo>
                <a:lnTo>
                  <a:pt x="43345" y="203199"/>
                </a:lnTo>
                <a:lnTo>
                  <a:pt x="42265" y="209549"/>
                </a:lnTo>
                <a:lnTo>
                  <a:pt x="42265" y="242569"/>
                </a:lnTo>
                <a:lnTo>
                  <a:pt x="52832" y="242569"/>
                </a:lnTo>
                <a:lnTo>
                  <a:pt x="52832" y="215899"/>
                </a:lnTo>
                <a:lnTo>
                  <a:pt x="56575" y="198119"/>
                </a:lnTo>
                <a:lnTo>
                  <a:pt x="64227" y="186689"/>
                </a:lnTo>
                <a:lnTo>
                  <a:pt x="50419" y="186689"/>
                </a:lnTo>
                <a:lnTo>
                  <a:pt x="40844" y="172719"/>
                </a:lnTo>
                <a:close/>
              </a:path>
              <a:path w="233045" h="326389">
                <a:moveTo>
                  <a:pt x="217089" y="172719"/>
                </a:moveTo>
                <a:lnTo>
                  <a:pt x="203492" y="172719"/>
                </a:lnTo>
                <a:lnTo>
                  <a:pt x="211279" y="181609"/>
                </a:lnTo>
                <a:lnTo>
                  <a:pt x="217068" y="193039"/>
                </a:lnTo>
                <a:lnTo>
                  <a:pt x="220676" y="203199"/>
                </a:lnTo>
                <a:lnTo>
                  <a:pt x="221795" y="214629"/>
                </a:lnTo>
                <a:lnTo>
                  <a:pt x="221919" y="242569"/>
                </a:lnTo>
                <a:lnTo>
                  <a:pt x="232498" y="242569"/>
                </a:lnTo>
                <a:lnTo>
                  <a:pt x="232498" y="215899"/>
                </a:lnTo>
                <a:lnTo>
                  <a:pt x="230685" y="200659"/>
                </a:lnTo>
                <a:lnTo>
                  <a:pt x="225447" y="185419"/>
                </a:lnTo>
                <a:lnTo>
                  <a:pt x="217089" y="172719"/>
                </a:lnTo>
                <a:close/>
              </a:path>
              <a:path w="233045" h="326389">
                <a:moveTo>
                  <a:pt x="95110" y="198119"/>
                </a:moveTo>
                <a:lnTo>
                  <a:pt x="84543" y="198119"/>
                </a:lnTo>
                <a:lnTo>
                  <a:pt x="84543" y="224789"/>
                </a:lnTo>
                <a:lnTo>
                  <a:pt x="91655" y="232409"/>
                </a:lnTo>
                <a:lnTo>
                  <a:pt x="109131" y="232409"/>
                </a:lnTo>
                <a:lnTo>
                  <a:pt x="116243" y="224789"/>
                </a:lnTo>
                <a:lnTo>
                  <a:pt x="116243" y="220979"/>
                </a:lnTo>
                <a:lnTo>
                  <a:pt x="97485" y="220979"/>
                </a:lnTo>
                <a:lnTo>
                  <a:pt x="95110" y="218439"/>
                </a:lnTo>
                <a:lnTo>
                  <a:pt x="95110" y="198119"/>
                </a:lnTo>
                <a:close/>
              </a:path>
              <a:path w="233045" h="326389">
                <a:moveTo>
                  <a:pt x="111817" y="190499"/>
                </a:moveTo>
                <a:lnTo>
                  <a:pt x="96291" y="190499"/>
                </a:lnTo>
                <a:lnTo>
                  <a:pt x="101955" y="193039"/>
                </a:lnTo>
                <a:lnTo>
                  <a:pt x="105676" y="199389"/>
                </a:lnTo>
                <a:lnTo>
                  <a:pt x="105676" y="218439"/>
                </a:lnTo>
                <a:lnTo>
                  <a:pt x="103301" y="220979"/>
                </a:lnTo>
                <a:lnTo>
                  <a:pt x="116243" y="220979"/>
                </a:lnTo>
                <a:lnTo>
                  <a:pt x="116243" y="199389"/>
                </a:lnTo>
                <a:lnTo>
                  <a:pt x="114312" y="194309"/>
                </a:lnTo>
                <a:lnTo>
                  <a:pt x="111817" y="190499"/>
                </a:lnTo>
                <a:close/>
              </a:path>
              <a:path w="233045" h="326389">
                <a:moveTo>
                  <a:pt x="71950" y="151129"/>
                </a:moveTo>
                <a:lnTo>
                  <a:pt x="45707" y="151129"/>
                </a:lnTo>
                <a:lnTo>
                  <a:pt x="52755" y="152399"/>
                </a:lnTo>
                <a:lnTo>
                  <a:pt x="55841" y="156209"/>
                </a:lnTo>
                <a:lnTo>
                  <a:pt x="64858" y="170179"/>
                </a:lnTo>
                <a:lnTo>
                  <a:pt x="59067" y="175259"/>
                </a:lnTo>
                <a:lnTo>
                  <a:pt x="54178" y="180339"/>
                </a:lnTo>
                <a:lnTo>
                  <a:pt x="50419" y="186689"/>
                </a:lnTo>
                <a:lnTo>
                  <a:pt x="64227" y="186689"/>
                </a:lnTo>
                <a:lnTo>
                  <a:pt x="66778" y="182879"/>
                </a:lnTo>
                <a:lnTo>
                  <a:pt x="81898" y="172719"/>
                </a:lnTo>
                <a:lnTo>
                  <a:pt x="100393" y="168909"/>
                </a:lnTo>
                <a:lnTo>
                  <a:pt x="168512" y="168909"/>
                </a:lnTo>
                <a:lnTo>
                  <a:pt x="172053" y="163829"/>
                </a:lnTo>
                <a:lnTo>
                  <a:pt x="73748" y="163829"/>
                </a:lnTo>
                <a:lnTo>
                  <a:pt x="66357" y="153669"/>
                </a:lnTo>
                <a:lnTo>
                  <a:pt x="71950" y="151129"/>
                </a:lnTo>
                <a:close/>
              </a:path>
              <a:path w="233045" h="326389">
                <a:moveTo>
                  <a:pt x="202876" y="151129"/>
                </a:moveTo>
                <a:lnTo>
                  <a:pt x="186766" y="151129"/>
                </a:lnTo>
                <a:lnTo>
                  <a:pt x="191287" y="154939"/>
                </a:lnTo>
                <a:lnTo>
                  <a:pt x="193548" y="156209"/>
                </a:lnTo>
                <a:lnTo>
                  <a:pt x="195008" y="158749"/>
                </a:lnTo>
                <a:lnTo>
                  <a:pt x="195795" y="165099"/>
                </a:lnTo>
                <a:lnTo>
                  <a:pt x="195084" y="167639"/>
                </a:lnTo>
                <a:lnTo>
                  <a:pt x="193217" y="170179"/>
                </a:lnTo>
                <a:lnTo>
                  <a:pt x="182067" y="186689"/>
                </a:lnTo>
                <a:lnTo>
                  <a:pt x="194968" y="186689"/>
                </a:lnTo>
                <a:lnTo>
                  <a:pt x="201841" y="176529"/>
                </a:lnTo>
                <a:lnTo>
                  <a:pt x="202476" y="175259"/>
                </a:lnTo>
                <a:lnTo>
                  <a:pt x="203492" y="172719"/>
                </a:lnTo>
                <a:lnTo>
                  <a:pt x="217089" y="172719"/>
                </a:lnTo>
                <a:lnTo>
                  <a:pt x="205917" y="161289"/>
                </a:lnTo>
                <a:lnTo>
                  <a:pt x="205066" y="154939"/>
                </a:lnTo>
                <a:lnTo>
                  <a:pt x="202876" y="151129"/>
                </a:lnTo>
                <a:close/>
              </a:path>
              <a:path w="233045" h="326389">
                <a:moveTo>
                  <a:pt x="132092" y="157479"/>
                </a:moveTo>
                <a:lnTo>
                  <a:pt x="100393" y="157479"/>
                </a:lnTo>
                <a:lnTo>
                  <a:pt x="93303" y="158749"/>
                </a:lnTo>
                <a:lnTo>
                  <a:pt x="79932" y="161289"/>
                </a:lnTo>
                <a:lnTo>
                  <a:pt x="73748" y="163829"/>
                </a:lnTo>
                <a:lnTo>
                  <a:pt x="158737" y="163829"/>
                </a:lnTo>
                <a:lnTo>
                  <a:pt x="152555" y="161289"/>
                </a:lnTo>
                <a:lnTo>
                  <a:pt x="139188" y="158749"/>
                </a:lnTo>
                <a:lnTo>
                  <a:pt x="132092" y="157479"/>
                </a:lnTo>
                <a:close/>
              </a:path>
              <a:path w="233045" h="326389">
                <a:moveTo>
                  <a:pt x="198864" y="147319"/>
                </a:moveTo>
                <a:lnTo>
                  <a:pt x="152146" y="147319"/>
                </a:lnTo>
                <a:lnTo>
                  <a:pt x="166141" y="153669"/>
                </a:lnTo>
                <a:lnTo>
                  <a:pt x="158737" y="163829"/>
                </a:lnTo>
                <a:lnTo>
                  <a:pt x="172053" y="163829"/>
                </a:lnTo>
                <a:lnTo>
                  <a:pt x="176479" y="157479"/>
                </a:lnTo>
                <a:lnTo>
                  <a:pt x="179844" y="152399"/>
                </a:lnTo>
                <a:lnTo>
                  <a:pt x="186766" y="151129"/>
                </a:lnTo>
                <a:lnTo>
                  <a:pt x="202876" y="151129"/>
                </a:lnTo>
                <a:lnTo>
                  <a:pt x="202145" y="149859"/>
                </a:lnTo>
                <a:lnTo>
                  <a:pt x="198864" y="147319"/>
                </a:lnTo>
                <a:close/>
              </a:path>
              <a:path w="233045" h="326389">
                <a:moveTo>
                  <a:pt x="116243" y="0"/>
                </a:moveTo>
                <a:lnTo>
                  <a:pt x="113461" y="0"/>
                </a:lnTo>
                <a:lnTo>
                  <a:pt x="101913" y="1269"/>
                </a:lnTo>
                <a:lnTo>
                  <a:pt x="91420" y="5079"/>
                </a:lnTo>
                <a:lnTo>
                  <a:pt x="82461" y="12699"/>
                </a:lnTo>
                <a:lnTo>
                  <a:pt x="75514" y="21589"/>
                </a:lnTo>
                <a:lnTo>
                  <a:pt x="68370" y="25399"/>
                </a:lnTo>
                <a:lnTo>
                  <a:pt x="62880" y="31749"/>
                </a:lnTo>
                <a:lnTo>
                  <a:pt x="59358" y="39369"/>
                </a:lnTo>
                <a:lnTo>
                  <a:pt x="58115" y="48259"/>
                </a:lnTo>
                <a:lnTo>
                  <a:pt x="58115" y="53339"/>
                </a:lnTo>
                <a:lnTo>
                  <a:pt x="49733" y="55879"/>
                </a:lnTo>
                <a:lnTo>
                  <a:pt x="43033" y="62229"/>
                </a:lnTo>
                <a:lnTo>
                  <a:pt x="38591" y="69849"/>
                </a:lnTo>
                <a:lnTo>
                  <a:pt x="36982" y="78739"/>
                </a:lnTo>
                <a:lnTo>
                  <a:pt x="39061" y="88899"/>
                </a:lnTo>
                <a:lnTo>
                  <a:pt x="44729" y="97789"/>
                </a:lnTo>
                <a:lnTo>
                  <a:pt x="53130" y="102869"/>
                </a:lnTo>
                <a:lnTo>
                  <a:pt x="63411" y="105409"/>
                </a:lnTo>
                <a:lnTo>
                  <a:pt x="66586" y="105409"/>
                </a:lnTo>
                <a:lnTo>
                  <a:pt x="69786" y="111759"/>
                </a:lnTo>
                <a:lnTo>
                  <a:pt x="73863" y="116839"/>
                </a:lnTo>
                <a:lnTo>
                  <a:pt x="78739" y="121919"/>
                </a:lnTo>
                <a:lnTo>
                  <a:pt x="74764" y="138429"/>
                </a:lnTo>
                <a:lnTo>
                  <a:pt x="58432" y="144779"/>
                </a:lnTo>
                <a:lnTo>
                  <a:pt x="174091" y="144779"/>
                </a:lnTo>
                <a:lnTo>
                  <a:pt x="157721" y="138429"/>
                </a:lnTo>
                <a:lnTo>
                  <a:pt x="157416" y="137159"/>
                </a:lnTo>
                <a:lnTo>
                  <a:pt x="86029" y="137159"/>
                </a:lnTo>
                <a:lnTo>
                  <a:pt x="88671" y="125729"/>
                </a:lnTo>
                <a:lnTo>
                  <a:pt x="154673" y="125729"/>
                </a:lnTo>
                <a:lnTo>
                  <a:pt x="153758" y="121919"/>
                </a:lnTo>
                <a:lnTo>
                  <a:pt x="158623" y="116839"/>
                </a:lnTo>
                <a:lnTo>
                  <a:pt x="159645" y="115569"/>
                </a:lnTo>
                <a:lnTo>
                  <a:pt x="86868" y="115569"/>
                </a:lnTo>
                <a:lnTo>
                  <a:pt x="79091" y="105409"/>
                </a:lnTo>
                <a:lnTo>
                  <a:pt x="73388" y="93979"/>
                </a:lnTo>
                <a:lnTo>
                  <a:pt x="53987" y="93979"/>
                </a:lnTo>
                <a:lnTo>
                  <a:pt x="47548" y="86359"/>
                </a:lnTo>
                <a:lnTo>
                  <a:pt x="47548" y="72389"/>
                </a:lnTo>
                <a:lnTo>
                  <a:pt x="51981" y="66039"/>
                </a:lnTo>
                <a:lnTo>
                  <a:pt x="58115" y="63499"/>
                </a:lnTo>
                <a:lnTo>
                  <a:pt x="68681" y="63499"/>
                </a:lnTo>
                <a:lnTo>
                  <a:pt x="68681" y="40639"/>
                </a:lnTo>
                <a:lnTo>
                  <a:pt x="73609" y="33019"/>
                </a:lnTo>
                <a:lnTo>
                  <a:pt x="83007" y="30479"/>
                </a:lnTo>
                <a:lnTo>
                  <a:pt x="83985" y="27939"/>
                </a:lnTo>
                <a:lnTo>
                  <a:pt x="89192" y="20319"/>
                </a:lnTo>
                <a:lnTo>
                  <a:pt x="96118" y="15239"/>
                </a:lnTo>
                <a:lnTo>
                  <a:pt x="104346" y="11429"/>
                </a:lnTo>
                <a:lnTo>
                  <a:pt x="113461" y="10159"/>
                </a:lnTo>
                <a:lnTo>
                  <a:pt x="147732" y="10159"/>
                </a:lnTo>
                <a:lnTo>
                  <a:pt x="137787" y="3809"/>
                </a:lnTo>
                <a:lnTo>
                  <a:pt x="116243" y="0"/>
                </a:lnTo>
                <a:close/>
              </a:path>
              <a:path w="233045" h="326389">
                <a:moveTo>
                  <a:pt x="189547" y="142239"/>
                </a:moveTo>
                <a:lnTo>
                  <a:pt x="181076" y="142239"/>
                </a:lnTo>
                <a:lnTo>
                  <a:pt x="177380" y="143509"/>
                </a:lnTo>
                <a:lnTo>
                  <a:pt x="174091" y="144779"/>
                </a:lnTo>
                <a:lnTo>
                  <a:pt x="195582" y="144779"/>
                </a:lnTo>
                <a:lnTo>
                  <a:pt x="193941" y="143509"/>
                </a:lnTo>
                <a:lnTo>
                  <a:pt x="189547" y="142239"/>
                </a:lnTo>
                <a:close/>
              </a:path>
              <a:path w="233045" h="326389">
                <a:moveTo>
                  <a:pt x="154673" y="125729"/>
                </a:moveTo>
                <a:lnTo>
                  <a:pt x="143814" y="125729"/>
                </a:lnTo>
                <a:lnTo>
                  <a:pt x="146456" y="137159"/>
                </a:lnTo>
                <a:lnTo>
                  <a:pt x="157416" y="137159"/>
                </a:lnTo>
                <a:lnTo>
                  <a:pt x="154673" y="125729"/>
                </a:lnTo>
                <a:close/>
              </a:path>
              <a:path w="233045" h="326389">
                <a:moveTo>
                  <a:pt x="147732" y="10159"/>
                </a:moveTo>
                <a:lnTo>
                  <a:pt x="116243" y="10159"/>
                </a:lnTo>
                <a:lnTo>
                  <a:pt x="134738" y="13969"/>
                </a:lnTo>
                <a:lnTo>
                  <a:pt x="149858" y="24129"/>
                </a:lnTo>
                <a:lnTo>
                  <a:pt x="160061" y="39369"/>
                </a:lnTo>
                <a:lnTo>
                  <a:pt x="163804" y="57149"/>
                </a:lnTo>
                <a:lnTo>
                  <a:pt x="163804" y="69849"/>
                </a:lnTo>
                <a:lnTo>
                  <a:pt x="162609" y="82549"/>
                </a:lnTo>
                <a:lnTo>
                  <a:pt x="159102" y="93979"/>
                </a:lnTo>
                <a:lnTo>
                  <a:pt x="153399" y="105409"/>
                </a:lnTo>
                <a:lnTo>
                  <a:pt x="145618" y="115569"/>
                </a:lnTo>
                <a:lnTo>
                  <a:pt x="159645" y="115569"/>
                </a:lnTo>
                <a:lnTo>
                  <a:pt x="162712" y="111759"/>
                </a:lnTo>
                <a:lnTo>
                  <a:pt x="165900" y="105409"/>
                </a:lnTo>
                <a:lnTo>
                  <a:pt x="169087" y="105409"/>
                </a:lnTo>
                <a:lnTo>
                  <a:pt x="179360" y="102869"/>
                </a:lnTo>
                <a:lnTo>
                  <a:pt x="187758" y="97789"/>
                </a:lnTo>
                <a:lnTo>
                  <a:pt x="190186" y="93979"/>
                </a:lnTo>
                <a:lnTo>
                  <a:pt x="170370" y="93979"/>
                </a:lnTo>
                <a:lnTo>
                  <a:pt x="172948" y="86359"/>
                </a:lnTo>
                <a:lnTo>
                  <a:pt x="174371" y="78739"/>
                </a:lnTo>
                <a:lnTo>
                  <a:pt x="174371" y="63499"/>
                </a:lnTo>
                <a:lnTo>
                  <a:pt x="190124" y="63499"/>
                </a:lnTo>
                <a:lnTo>
                  <a:pt x="189374" y="62229"/>
                </a:lnTo>
                <a:lnTo>
                  <a:pt x="182596" y="55879"/>
                </a:lnTo>
                <a:lnTo>
                  <a:pt x="174129" y="53339"/>
                </a:lnTo>
                <a:lnTo>
                  <a:pt x="168337" y="31749"/>
                </a:lnTo>
                <a:lnTo>
                  <a:pt x="155687" y="15239"/>
                </a:lnTo>
                <a:lnTo>
                  <a:pt x="147732" y="10159"/>
                </a:lnTo>
                <a:close/>
              </a:path>
              <a:path w="233045" h="326389">
                <a:moveTo>
                  <a:pt x="68681" y="63499"/>
                </a:moveTo>
                <a:lnTo>
                  <a:pt x="58115" y="63499"/>
                </a:lnTo>
                <a:lnTo>
                  <a:pt x="58115" y="78739"/>
                </a:lnTo>
                <a:lnTo>
                  <a:pt x="59537" y="86359"/>
                </a:lnTo>
                <a:lnTo>
                  <a:pt x="62128" y="93979"/>
                </a:lnTo>
                <a:lnTo>
                  <a:pt x="73388" y="93979"/>
                </a:lnTo>
                <a:lnTo>
                  <a:pt x="69878" y="82549"/>
                </a:lnTo>
                <a:lnTo>
                  <a:pt x="68681" y="69849"/>
                </a:lnTo>
                <a:lnTo>
                  <a:pt x="68681" y="63499"/>
                </a:lnTo>
                <a:close/>
              </a:path>
              <a:path w="233045" h="326389">
                <a:moveTo>
                  <a:pt x="190124" y="63499"/>
                </a:moveTo>
                <a:lnTo>
                  <a:pt x="174371" y="63499"/>
                </a:lnTo>
                <a:lnTo>
                  <a:pt x="180505" y="66039"/>
                </a:lnTo>
                <a:lnTo>
                  <a:pt x="184937" y="72389"/>
                </a:lnTo>
                <a:lnTo>
                  <a:pt x="184937" y="86359"/>
                </a:lnTo>
                <a:lnTo>
                  <a:pt x="178498" y="93979"/>
                </a:lnTo>
                <a:lnTo>
                  <a:pt x="190186" y="93979"/>
                </a:lnTo>
                <a:lnTo>
                  <a:pt x="193424" y="88899"/>
                </a:lnTo>
                <a:lnTo>
                  <a:pt x="195503" y="78739"/>
                </a:lnTo>
                <a:lnTo>
                  <a:pt x="193873" y="69849"/>
                </a:lnTo>
                <a:lnTo>
                  <a:pt x="190124" y="63499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0" name="object 10"/>
          <p:cNvSpPr txBox="1"/>
          <p:nvPr/>
        </p:nvSpPr>
        <p:spPr>
          <a:xfrm>
            <a:off x="6997882" y="5016145"/>
            <a:ext cx="2075361" cy="744526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 marR="6531">
              <a:lnSpc>
                <a:spcPts val="1350"/>
              </a:lnSpc>
              <a:spcBef>
                <a:spcPts val="206"/>
              </a:spcBef>
            </a:pPr>
            <a:r>
              <a:rPr sz="2000" spc="45" dirty="0">
                <a:solidFill>
                  <a:srgbClr val="2B2A29"/>
                </a:solidFill>
                <a:cs typeface="Arial"/>
              </a:rPr>
              <a:t>лица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без определенного 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места</a:t>
            </a:r>
            <a:r>
              <a:rPr sz="20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жительства</a:t>
            </a:r>
            <a:r>
              <a:rPr sz="20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84" dirty="0">
                <a:solidFill>
                  <a:srgbClr val="2B2A29"/>
                </a:solidFill>
                <a:cs typeface="Arial"/>
              </a:rPr>
              <a:t>и</a:t>
            </a:r>
            <a:r>
              <a:rPr sz="20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занятий</a:t>
            </a:r>
            <a:endParaRPr sz="2000" dirty="0"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001499" y="4247247"/>
            <a:ext cx="378823" cy="294731"/>
          </a:xfrm>
          <a:custGeom>
            <a:avLst/>
            <a:gdLst/>
            <a:ahLst/>
            <a:cxnLst/>
            <a:rect l="l" t="t" r="r" b="b"/>
            <a:pathLst>
              <a:path w="294639" h="229235">
                <a:moveTo>
                  <a:pt x="152742" y="139852"/>
                </a:moveTo>
                <a:lnTo>
                  <a:pt x="150177" y="137287"/>
                </a:lnTo>
                <a:lnTo>
                  <a:pt x="143840" y="137287"/>
                </a:lnTo>
                <a:lnTo>
                  <a:pt x="141274" y="139852"/>
                </a:lnTo>
                <a:lnTo>
                  <a:pt x="141274" y="146177"/>
                </a:lnTo>
                <a:lnTo>
                  <a:pt x="143852" y="148742"/>
                </a:lnTo>
                <a:lnTo>
                  <a:pt x="150177" y="148742"/>
                </a:lnTo>
                <a:lnTo>
                  <a:pt x="152742" y="146177"/>
                </a:lnTo>
                <a:lnTo>
                  <a:pt x="152742" y="139852"/>
                </a:lnTo>
                <a:close/>
              </a:path>
              <a:path w="294639" h="229235">
                <a:moveTo>
                  <a:pt x="204749" y="57315"/>
                </a:moveTo>
                <a:lnTo>
                  <a:pt x="200228" y="35026"/>
                </a:lnTo>
                <a:lnTo>
                  <a:pt x="193281" y="24739"/>
                </a:lnTo>
                <a:lnTo>
                  <a:pt x="193281" y="57315"/>
                </a:lnTo>
                <a:lnTo>
                  <a:pt x="189661" y="75145"/>
                </a:lnTo>
                <a:lnTo>
                  <a:pt x="179832" y="89725"/>
                </a:lnTo>
                <a:lnTo>
                  <a:pt x="165265" y="99555"/>
                </a:lnTo>
                <a:lnTo>
                  <a:pt x="147434" y="103162"/>
                </a:lnTo>
                <a:lnTo>
                  <a:pt x="129603" y="99555"/>
                </a:lnTo>
                <a:lnTo>
                  <a:pt x="115023" y="89725"/>
                </a:lnTo>
                <a:lnTo>
                  <a:pt x="105194" y="75145"/>
                </a:lnTo>
                <a:lnTo>
                  <a:pt x="101587" y="57315"/>
                </a:lnTo>
                <a:lnTo>
                  <a:pt x="105194" y="39484"/>
                </a:lnTo>
                <a:lnTo>
                  <a:pt x="115023" y="24904"/>
                </a:lnTo>
                <a:lnTo>
                  <a:pt x="129603" y="15074"/>
                </a:lnTo>
                <a:lnTo>
                  <a:pt x="147434" y="11455"/>
                </a:lnTo>
                <a:lnTo>
                  <a:pt x="165265" y="15074"/>
                </a:lnTo>
                <a:lnTo>
                  <a:pt x="179832" y="24904"/>
                </a:lnTo>
                <a:lnTo>
                  <a:pt x="189661" y="39484"/>
                </a:lnTo>
                <a:lnTo>
                  <a:pt x="193281" y="57315"/>
                </a:lnTo>
                <a:lnTo>
                  <a:pt x="193281" y="24739"/>
                </a:lnTo>
                <a:lnTo>
                  <a:pt x="187934" y="16814"/>
                </a:lnTo>
                <a:lnTo>
                  <a:pt x="180009" y="11455"/>
                </a:lnTo>
                <a:lnTo>
                  <a:pt x="169722" y="4521"/>
                </a:lnTo>
                <a:lnTo>
                  <a:pt x="147434" y="0"/>
                </a:lnTo>
                <a:lnTo>
                  <a:pt x="125145" y="4521"/>
                </a:lnTo>
                <a:lnTo>
                  <a:pt x="106934" y="16814"/>
                </a:lnTo>
                <a:lnTo>
                  <a:pt x="94640" y="35026"/>
                </a:lnTo>
                <a:lnTo>
                  <a:pt x="90131" y="57315"/>
                </a:lnTo>
                <a:lnTo>
                  <a:pt x="94640" y="79603"/>
                </a:lnTo>
                <a:lnTo>
                  <a:pt x="106934" y="97828"/>
                </a:lnTo>
                <a:lnTo>
                  <a:pt x="125145" y="110109"/>
                </a:lnTo>
                <a:lnTo>
                  <a:pt x="147434" y="114617"/>
                </a:lnTo>
                <a:lnTo>
                  <a:pt x="169722" y="110109"/>
                </a:lnTo>
                <a:lnTo>
                  <a:pt x="180009" y="103162"/>
                </a:lnTo>
                <a:lnTo>
                  <a:pt x="187934" y="97828"/>
                </a:lnTo>
                <a:lnTo>
                  <a:pt x="200228" y="79603"/>
                </a:lnTo>
                <a:lnTo>
                  <a:pt x="204749" y="57315"/>
                </a:lnTo>
                <a:close/>
              </a:path>
              <a:path w="294639" h="229235">
                <a:moveTo>
                  <a:pt x="294106" y="151853"/>
                </a:moveTo>
                <a:lnTo>
                  <a:pt x="293433" y="145402"/>
                </a:lnTo>
                <a:lnTo>
                  <a:pt x="290563" y="139725"/>
                </a:lnTo>
                <a:lnTo>
                  <a:pt x="285559" y="135191"/>
                </a:lnTo>
                <a:lnTo>
                  <a:pt x="278523" y="132689"/>
                </a:lnTo>
                <a:lnTo>
                  <a:pt x="269532" y="133134"/>
                </a:lnTo>
                <a:lnTo>
                  <a:pt x="215201" y="146253"/>
                </a:lnTo>
                <a:lnTo>
                  <a:pt x="214426" y="142176"/>
                </a:lnTo>
                <a:lnTo>
                  <a:pt x="212293" y="138544"/>
                </a:lnTo>
                <a:lnTo>
                  <a:pt x="205511" y="132880"/>
                </a:lnTo>
                <a:lnTo>
                  <a:pt x="201015" y="131470"/>
                </a:lnTo>
                <a:lnTo>
                  <a:pt x="168871" y="134886"/>
                </a:lnTo>
                <a:lnTo>
                  <a:pt x="166611" y="137718"/>
                </a:lnTo>
                <a:lnTo>
                  <a:pt x="167297" y="144005"/>
                </a:lnTo>
                <a:lnTo>
                  <a:pt x="170141" y="146265"/>
                </a:lnTo>
                <a:lnTo>
                  <a:pt x="199009" y="143154"/>
                </a:lnTo>
                <a:lnTo>
                  <a:pt x="200520" y="143637"/>
                </a:lnTo>
                <a:lnTo>
                  <a:pt x="203073" y="145783"/>
                </a:lnTo>
                <a:lnTo>
                  <a:pt x="203898" y="147383"/>
                </a:lnTo>
                <a:lnTo>
                  <a:pt x="204419" y="153339"/>
                </a:lnTo>
                <a:lnTo>
                  <a:pt x="184797" y="161556"/>
                </a:lnTo>
                <a:lnTo>
                  <a:pt x="172847" y="165912"/>
                </a:lnTo>
                <a:lnTo>
                  <a:pt x="161328" y="169570"/>
                </a:lnTo>
                <a:lnTo>
                  <a:pt x="147586" y="173139"/>
                </a:lnTo>
                <a:lnTo>
                  <a:pt x="145669" y="176212"/>
                </a:lnTo>
                <a:lnTo>
                  <a:pt x="147116" y="182384"/>
                </a:lnTo>
                <a:lnTo>
                  <a:pt x="150202" y="184289"/>
                </a:lnTo>
                <a:lnTo>
                  <a:pt x="164426" y="180606"/>
                </a:lnTo>
                <a:lnTo>
                  <a:pt x="207060" y="164680"/>
                </a:lnTo>
                <a:lnTo>
                  <a:pt x="212725" y="158648"/>
                </a:lnTo>
                <a:lnTo>
                  <a:pt x="277469" y="143116"/>
                </a:lnTo>
                <a:lnTo>
                  <a:pt x="281305" y="144729"/>
                </a:lnTo>
                <a:lnTo>
                  <a:pt x="283324" y="151676"/>
                </a:lnTo>
                <a:lnTo>
                  <a:pt x="282117" y="155549"/>
                </a:lnTo>
                <a:lnTo>
                  <a:pt x="265988" y="161696"/>
                </a:lnTo>
                <a:lnTo>
                  <a:pt x="201561" y="187769"/>
                </a:lnTo>
                <a:lnTo>
                  <a:pt x="186905" y="193395"/>
                </a:lnTo>
                <a:lnTo>
                  <a:pt x="172364" y="198475"/>
                </a:lnTo>
                <a:lnTo>
                  <a:pt x="160807" y="201244"/>
                </a:lnTo>
                <a:lnTo>
                  <a:pt x="149059" y="202196"/>
                </a:lnTo>
                <a:lnTo>
                  <a:pt x="133985" y="201828"/>
                </a:lnTo>
                <a:lnTo>
                  <a:pt x="94399" y="199936"/>
                </a:lnTo>
                <a:lnTo>
                  <a:pt x="92430" y="200964"/>
                </a:lnTo>
                <a:lnTo>
                  <a:pt x="83121" y="215773"/>
                </a:lnTo>
                <a:lnTo>
                  <a:pt x="82296" y="216801"/>
                </a:lnTo>
                <a:lnTo>
                  <a:pt x="80581" y="217703"/>
                </a:lnTo>
                <a:lnTo>
                  <a:pt x="14249" y="217779"/>
                </a:lnTo>
                <a:lnTo>
                  <a:pt x="13322" y="216814"/>
                </a:lnTo>
                <a:lnTo>
                  <a:pt x="11912" y="214414"/>
                </a:lnTo>
                <a:lnTo>
                  <a:pt x="11963" y="212369"/>
                </a:lnTo>
                <a:lnTo>
                  <a:pt x="30086" y="180327"/>
                </a:lnTo>
                <a:lnTo>
                  <a:pt x="50101" y="155956"/>
                </a:lnTo>
                <a:lnTo>
                  <a:pt x="73113" y="145338"/>
                </a:lnTo>
                <a:lnTo>
                  <a:pt x="97193" y="143776"/>
                </a:lnTo>
                <a:lnTo>
                  <a:pt x="123596" y="147002"/>
                </a:lnTo>
                <a:lnTo>
                  <a:pt x="126504" y="144843"/>
                </a:lnTo>
                <a:lnTo>
                  <a:pt x="127444" y="138582"/>
                </a:lnTo>
                <a:lnTo>
                  <a:pt x="125285" y="135661"/>
                </a:lnTo>
                <a:lnTo>
                  <a:pt x="109867" y="133451"/>
                </a:lnTo>
                <a:lnTo>
                  <a:pt x="96977" y="132257"/>
                </a:lnTo>
                <a:lnTo>
                  <a:pt x="83667" y="132283"/>
                </a:lnTo>
                <a:lnTo>
                  <a:pt x="41656" y="147866"/>
                </a:lnTo>
                <a:lnTo>
                  <a:pt x="0" y="210299"/>
                </a:lnTo>
                <a:lnTo>
                  <a:pt x="0" y="216763"/>
                </a:lnTo>
                <a:lnTo>
                  <a:pt x="5702" y="226466"/>
                </a:lnTo>
                <a:lnTo>
                  <a:pt x="10541" y="229235"/>
                </a:lnTo>
                <a:lnTo>
                  <a:pt x="85750" y="229235"/>
                </a:lnTo>
                <a:lnTo>
                  <a:pt x="89382" y="227342"/>
                </a:lnTo>
                <a:lnTo>
                  <a:pt x="99250" y="211645"/>
                </a:lnTo>
                <a:lnTo>
                  <a:pt x="133438" y="213271"/>
                </a:lnTo>
                <a:lnTo>
                  <a:pt x="175285" y="209562"/>
                </a:lnTo>
                <a:lnTo>
                  <a:pt x="221348" y="192252"/>
                </a:lnTo>
                <a:lnTo>
                  <a:pt x="281305" y="168046"/>
                </a:lnTo>
                <a:lnTo>
                  <a:pt x="292430" y="158305"/>
                </a:lnTo>
                <a:lnTo>
                  <a:pt x="294106" y="151853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2" name="object 12"/>
          <p:cNvSpPr txBox="1"/>
          <p:nvPr/>
        </p:nvSpPr>
        <p:spPr>
          <a:xfrm>
            <a:off x="6982881" y="4266981"/>
            <a:ext cx="1743075" cy="632042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>
              <a:spcBef>
                <a:spcPts val="129"/>
              </a:spcBef>
            </a:pPr>
            <a:r>
              <a:rPr sz="2000" spc="51" dirty="0">
                <a:solidFill>
                  <a:srgbClr val="2B2A29"/>
                </a:solidFill>
                <a:cs typeface="Arial"/>
              </a:rPr>
              <a:t>малоимущие</a:t>
            </a:r>
            <a:r>
              <a:rPr sz="2000" spc="-10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граждане</a:t>
            </a:r>
            <a:endParaRPr sz="2000" dirty="0"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051262" y="4230420"/>
            <a:ext cx="196236" cy="328387"/>
          </a:xfrm>
          <a:prstGeom prst="rect">
            <a:avLst/>
          </a:prstGeom>
        </p:spPr>
        <p:txBody>
          <a:bodyPr vert="horz" wrap="square" lIns="0" tIns="20411" rIns="0" bIns="0" rtlCol="0">
            <a:spAutoFit/>
          </a:bodyPr>
          <a:lstStyle/>
          <a:p>
            <a:pPr marL="16328">
              <a:spcBef>
                <a:spcPts val="161"/>
              </a:spcBef>
            </a:pPr>
            <a:r>
              <a:rPr sz="2000" b="1" spc="19" dirty="0">
                <a:solidFill>
                  <a:srgbClr val="ED5338"/>
                </a:solidFill>
                <a:cs typeface="Arial"/>
              </a:rPr>
              <a:t>Р</a:t>
            </a:r>
            <a:endParaRPr sz="2000" dirty="0"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226231" y="4350634"/>
            <a:ext cx="17145" cy="8164"/>
          </a:xfrm>
          <a:custGeom>
            <a:avLst/>
            <a:gdLst/>
            <a:ahLst/>
            <a:cxnLst/>
            <a:rect l="l" t="t" r="r" b="b"/>
            <a:pathLst>
              <a:path w="13335" h="6350">
                <a:moveTo>
                  <a:pt x="13169" y="0"/>
                </a:moveTo>
                <a:lnTo>
                  <a:pt x="0" y="0"/>
                </a:lnTo>
                <a:lnTo>
                  <a:pt x="0" y="5854"/>
                </a:lnTo>
                <a:lnTo>
                  <a:pt x="13169" y="5854"/>
                </a:lnTo>
                <a:lnTo>
                  <a:pt x="13169" y="0"/>
                </a:lnTo>
                <a:close/>
              </a:path>
            </a:pathLst>
          </a:custGeom>
          <a:solidFill>
            <a:srgbClr val="ED5338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5" name="object 15"/>
          <p:cNvSpPr txBox="1"/>
          <p:nvPr/>
        </p:nvSpPr>
        <p:spPr>
          <a:xfrm>
            <a:off x="2552394" y="887505"/>
            <a:ext cx="7489831" cy="1029036"/>
          </a:xfrm>
          <a:prstGeom prst="rect">
            <a:avLst/>
          </a:prstGeom>
        </p:spPr>
        <p:txBody>
          <a:bodyPr vert="horz" wrap="square" lIns="0" tIns="31024" rIns="0" bIns="0" rtlCol="0">
            <a:spAutoFit/>
          </a:bodyPr>
          <a:lstStyle/>
          <a:p>
            <a:pPr marL="16328" algn="ctr">
              <a:spcBef>
                <a:spcPts val="244"/>
              </a:spcBef>
            </a:pPr>
            <a:r>
              <a:rPr sz="3200" spc="19" dirty="0">
                <a:solidFill>
                  <a:srgbClr val="2B2A29"/>
                </a:solidFill>
                <a:latin typeface="Arial"/>
                <a:cs typeface="Arial"/>
              </a:rPr>
              <a:t>Граждане, </a:t>
            </a:r>
            <a:r>
              <a:rPr sz="3200" spc="51" dirty="0">
                <a:solidFill>
                  <a:srgbClr val="2B2A29"/>
                </a:solidFill>
                <a:latin typeface="Arial"/>
                <a:cs typeface="Arial"/>
              </a:rPr>
              <a:t>отнесенные </a:t>
            </a:r>
            <a:r>
              <a:rPr sz="3200" spc="135" dirty="0">
                <a:solidFill>
                  <a:srgbClr val="2B2A29"/>
                </a:solidFill>
                <a:latin typeface="Arial"/>
                <a:cs typeface="Arial"/>
              </a:rPr>
              <a:t>к</a:t>
            </a:r>
            <a:r>
              <a:rPr sz="3200" spc="-90" dirty="0">
                <a:solidFill>
                  <a:srgbClr val="2B2A29"/>
                </a:solidFill>
                <a:latin typeface="Arial"/>
                <a:cs typeface="Arial"/>
              </a:rPr>
              <a:t> </a:t>
            </a:r>
            <a:r>
              <a:rPr sz="3200" spc="64" dirty="0">
                <a:solidFill>
                  <a:srgbClr val="2B2A29"/>
                </a:solidFill>
                <a:cs typeface="Arial"/>
              </a:rPr>
              <a:t>категориям</a:t>
            </a:r>
            <a:endParaRPr sz="3200" dirty="0">
              <a:cs typeface="Arial"/>
            </a:endParaRPr>
          </a:p>
          <a:p>
            <a:pPr marL="16328" algn="ctr">
              <a:spcBef>
                <a:spcPts val="122"/>
              </a:spcBef>
            </a:pPr>
            <a:r>
              <a:rPr sz="3200" b="1" spc="32" dirty="0">
                <a:solidFill>
                  <a:srgbClr val="2B2A29"/>
                </a:solidFill>
                <a:latin typeface="Trebuchet MS"/>
                <a:cs typeface="Trebuchet MS"/>
              </a:rPr>
              <a:t>социально</a:t>
            </a:r>
            <a:r>
              <a:rPr sz="3200" b="1" spc="-7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3200" b="1" spc="19" dirty="0">
                <a:solidFill>
                  <a:srgbClr val="2B2A29"/>
                </a:solidFill>
                <a:latin typeface="Trebuchet MS"/>
                <a:cs typeface="Trebuchet MS"/>
              </a:rPr>
              <a:t>уязвимых:</a:t>
            </a:r>
            <a:endParaRPr sz="3200" dirty="0">
              <a:latin typeface="Trebuchet MS"/>
              <a:cs typeface="Trebuchet MS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145727" y="2663539"/>
            <a:ext cx="346972" cy="33318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000">
              <a:solidFill>
                <a:srgbClr val="92D050"/>
              </a:solidFill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145727" y="4358798"/>
            <a:ext cx="272011" cy="31929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18" name="object 18"/>
          <p:cNvSpPr/>
          <p:nvPr/>
        </p:nvSpPr>
        <p:spPr>
          <a:xfrm>
            <a:off x="1145727" y="3482052"/>
            <a:ext cx="335552" cy="416379"/>
          </a:xfrm>
          <a:custGeom>
            <a:avLst/>
            <a:gdLst/>
            <a:ahLst/>
            <a:cxnLst/>
            <a:rect l="l" t="t" r="r" b="b"/>
            <a:pathLst>
              <a:path w="260984" h="323850">
                <a:moveTo>
                  <a:pt x="130911" y="107886"/>
                </a:moveTo>
                <a:lnTo>
                  <a:pt x="128079" y="105054"/>
                </a:lnTo>
                <a:lnTo>
                  <a:pt x="121081" y="105054"/>
                </a:lnTo>
                <a:lnTo>
                  <a:pt x="118237" y="107886"/>
                </a:lnTo>
                <a:lnTo>
                  <a:pt x="118237" y="112115"/>
                </a:lnTo>
                <a:lnTo>
                  <a:pt x="117652" y="112699"/>
                </a:lnTo>
                <a:lnTo>
                  <a:pt x="113436" y="112699"/>
                </a:lnTo>
                <a:lnTo>
                  <a:pt x="110604" y="115531"/>
                </a:lnTo>
                <a:lnTo>
                  <a:pt x="110604" y="122529"/>
                </a:lnTo>
                <a:lnTo>
                  <a:pt x="113436" y="125374"/>
                </a:lnTo>
                <a:lnTo>
                  <a:pt x="124650" y="125374"/>
                </a:lnTo>
                <a:lnTo>
                  <a:pt x="130911" y="119100"/>
                </a:lnTo>
                <a:lnTo>
                  <a:pt x="130911" y="107886"/>
                </a:lnTo>
                <a:close/>
              </a:path>
              <a:path w="260984" h="323850">
                <a:moveTo>
                  <a:pt x="255803" y="254000"/>
                </a:moveTo>
                <a:lnTo>
                  <a:pt x="254266" y="250190"/>
                </a:lnTo>
                <a:lnTo>
                  <a:pt x="251040" y="248920"/>
                </a:lnTo>
                <a:lnTo>
                  <a:pt x="247802" y="246380"/>
                </a:lnTo>
                <a:lnTo>
                  <a:pt x="244094" y="248920"/>
                </a:lnTo>
                <a:lnTo>
                  <a:pt x="242760" y="251472"/>
                </a:lnTo>
                <a:lnTo>
                  <a:pt x="226504" y="276872"/>
                </a:lnTo>
                <a:lnTo>
                  <a:pt x="201561" y="294652"/>
                </a:lnTo>
                <a:lnTo>
                  <a:pt x="170027" y="307352"/>
                </a:lnTo>
                <a:lnTo>
                  <a:pt x="133985" y="312420"/>
                </a:lnTo>
                <a:lnTo>
                  <a:pt x="130924" y="312420"/>
                </a:lnTo>
                <a:lnTo>
                  <a:pt x="127863" y="311150"/>
                </a:lnTo>
                <a:lnTo>
                  <a:pt x="124828" y="311150"/>
                </a:lnTo>
                <a:lnTo>
                  <a:pt x="125031" y="309892"/>
                </a:lnTo>
                <a:lnTo>
                  <a:pt x="129362" y="283222"/>
                </a:lnTo>
                <a:lnTo>
                  <a:pt x="133985" y="283222"/>
                </a:lnTo>
                <a:lnTo>
                  <a:pt x="149186" y="281940"/>
                </a:lnTo>
                <a:lnTo>
                  <a:pt x="188849" y="265442"/>
                </a:lnTo>
                <a:lnTo>
                  <a:pt x="191744" y="262890"/>
                </a:lnTo>
                <a:lnTo>
                  <a:pt x="198996" y="256540"/>
                </a:lnTo>
                <a:lnTo>
                  <a:pt x="206438" y="246380"/>
                </a:lnTo>
                <a:lnTo>
                  <a:pt x="211010" y="234950"/>
                </a:lnTo>
                <a:lnTo>
                  <a:pt x="212572" y="222250"/>
                </a:lnTo>
                <a:lnTo>
                  <a:pt x="212572" y="219722"/>
                </a:lnTo>
                <a:lnTo>
                  <a:pt x="209727" y="215900"/>
                </a:lnTo>
                <a:lnTo>
                  <a:pt x="202730" y="215900"/>
                </a:lnTo>
                <a:lnTo>
                  <a:pt x="199885" y="219722"/>
                </a:lnTo>
                <a:lnTo>
                  <a:pt x="199885" y="222250"/>
                </a:lnTo>
                <a:lnTo>
                  <a:pt x="197662" y="234950"/>
                </a:lnTo>
                <a:lnTo>
                  <a:pt x="191376" y="246380"/>
                </a:lnTo>
                <a:lnTo>
                  <a:pt x="181597" y="255270"/>
                </a:lnTo>
                <a:lnTo>
                  <a:pt x="168922" y="262890"/>
                </a:lnTo>
                <a:lnTo>
                  <a:pt x="164782" y="248920"/>
                </a:lnTo>
                <a:lnTo>
                  <a:pt x="156375" y="236220"/>
                </a:lnTo>
                <a:lnTo>
                  <a:pt x="144564" y="228600"/>
                </a:lnTo>
                <a:lnTo>
                  <a:pt x="130149" y="223520"/>
                </a:lnTo>
                <a:lnTo>
                  <a:pt x="128231" y="223520"/>
                </a:lnTo>
                <a:lnTo>
                  <a:pt x="126453" y="222250"/>
                </a:lnTo>
                <a:lnTo>
                  <a:pt x="123088" y="219722"/>
                </a:lnTo>
                <a:lnTo>
                  <a:pt x="122250" y="215900"/>
                </a:lnTo>
                <a:lnTo>
                  <a:pt x="123444" y="210820"/>
                </a:lnTo>
                <a:lnTo>
                  <a:pt x="125323" y="208280"/>
                </a:lnTo>
                <a:lnTo>
                  <a:pt x="139687" y="203200"/>
                </a:lnTo>
                <a:lnTo>
                  <a:pt x="150888" y="196850"/>
                </a:lnTo>
                <a:lnTo>
                  <a:pt x="178981" y="163830"/>
                </a:lnTo>
                <a:lnTo>
                  <a:pt x="182003" y="148590"/>
                </a:lnTo>
                <a:lnTo>
                  <a:pt x="202196" y="158750"/>
                </a:lnTo>
                <a:lnTo>
                  <a:pt x="219417" y="170180"/>
                </a:lnTo>
                <a:lnTo>
                  <a:pt x="233083" y="184150"/>
                </a:lnTo>
                <a:lnTo>
                  <a:pt x="242582" y="200672"/>
                </a:lnTo>
                <a:lnTo>
                  <a:pt x="243598" y="203200"/>
                </a:lnTo>
                <a:lnTo>
                  <a:pt x="245948" y="204470"/>
                </a:lnTo>
                <a:lnTo>
                  <a:pt x="250075" y="204470"/>
                </a:lnTo>
                <a:lnTo>
                  <a:pt x="254101" y="203200"/>
                </a:lnTo>
                <a:lnTo>
                  <a:pt x="255612" y="199390"/>
                </a:lnTo>
                <a:lnTo>
                  <a:pt x="254254" y="195580"/>
                </a:lnTo>
                <a:lnTo>
                  <a:pt x="224739" y="157480"/>
                </a:lnTo>
                <a:lnTo>
                  <a:pt x="207759" y="147320"/>
                </a:lnTo>
                <a:lnTo>
                  <a:pt x="201561" y="143522"/>
                </a:lnTo>
                <a:lnTo>
                  <a:pt x="204165" y="138430"/>
                </a:lnTo>
                <a:lnTo>
                  <a:pt x="207416" y="132080"/>
                </a:lnTo>
                <a:lnTo>
                  <a:pt x="211099" y="119380"/>
                </a:lnTo>
                <a:lnTo>
                  <a:pt x="212547" y="105422"/>
                </a:lnTo>
                <a:lnTo>
                  <a:pt x="211709" y="91440"/>
                </a:lnTo>
                <a:lnTo>
                  <a:pt x="208000" y="74930"/>
                </a:lnTo>
                <a:lnTo>
                  <a:pt x="201549" y="59690"/>
                </a:lnTo>
                <a:lnTo>
                  <a:pt x="198920" y="55245"/>
                </a:lnTo>
                <a:lnTo>
                  <a:pt x="198920" y="115570"/>
                </a:lnTo>
                <a:lnTo>
                  <a:pt x="189776" y="138430"/>
                </a:lnTo>
                <a:lnTo>
                  <a:pt x="184200" y="135890"/>
                </a:lnTo>
                <a:lnTo>
                  <a:pt x="181343" y="135890"/>
                </a:lnTo>
                <a:lnTo>
                  <a:pt x="180517" y="133350"/>
                </a:lnTo>
                <a:lnTo>
                  <a:pt x="178866" y="128270"/>
                </a:lnTo>
                <a:lnTo>
                  <a:pt x="172364" y="121920"/>
                </a:lnTo>
                <a:lnTo>
                  <a:pt x="169773" y="121500"/>
                </a:lnTo>
                <a:lnTo>
                  <a:pt x="169773" y="137172"/>
                </a:lnTo>
                <a:lnTo>
                  <a:pt x="169697" y="149872"/>
                </a:lnTo>
                <a:lnTo>
                  <a:pt x="144183" y="186690"/>
                </a:lnTo>
                <a:lnTo>
                  <a:pt x="116751" y="198120"/>
                </a:lnTo>
                <a:lnTo>
                  <a:pt x="111899" y="204470"/>
                </a:lnTo>
                <a:lnTo>
                  <a:pt x="108978" y="218440"/>
                </a:lnTo>
                <a:lnTo>
                  <a:pt x="111125" y="224790"/>
                </a:lnTo>
                <a:lnTo>
                  <a:pt x="119468" y="233680"/>
                </a:lnTo>
                <a:lnTo>
                  <a:pt x="123875" y="236220"/>
                </a:lnTo>
                <a:lnTo>
                  <a:pt x="128574" y="236220"/>
                </a:lnTo>
                <a:lnTo>
                  <a:pt x="139522" y="240030"/>
                </a:lnTo>
                <a:lnTo>
                  <a:pt x="148310" y="246380"/>
                </a:lnTo>
                <a:lnTo>
                  <a:pt x="154216" y="256540"/>
                </a:lnTo>
                <a:lnTo>
                  <a:pt x="156527" y="266700"/>
                </a:lnTo>
                <a:lnTo>
                  <a:pt x="149491" y="269240"/>
                </a:lnTo>
                <a:lnTo>
                  <a:pt x="141897" y="270522"/>
                </a:lnTo>
                <a:lnTo>
                  <a:pt x="126822" y="270522"/>
                </a:lnTo>
                <a:lnTo>
                  <a:pt x="116751" y="268655"/>
                </a:lnTo>
                <a:lnTo>
                  <a:pt x="116751" y="280670"/>
                </a:lnTo>
                <a:lnTo>
                  <a:pt x="112204" y="309892"/>
                </a:lnTo>
                <a:lnTo>
                  <a:pt x="106413" y="309892"/>
                </a:lnTo>
                <a:lnTo>
                  <a:pt x="98907" y="307352"/>
                </a:lnTo>
                <a:lnTo>
                  <a:pt x="95110" y="304800"/>
                </a:lnTo>
                <a:lnTo>
                  <a:pt x="91198" y="295910"/>
                </a:lnTo>
                <a:lnTo>
                  <a:pt x="91452" y="290842"/>
                </a:lnTo>
                <a:lnTo>
                  <a:pt x="95694" y="283222"/>
                </a:lnTo>
                <a:lnTo>
                  <a:pt x="97116" y="280670"/>
                </a:lnTo>
                <a:lnTo>
                  <a:pt x="103784" y="278142"/>
                </a:lnTo>
                <a:lnTo>
                  <a:pt x="112280" y="280670"/>
                </a:lnTo>
                <a:lnTo>
                  <a:pt x="116751" y="280670"/>
                </a:lnTo>
                <a:lnTo>
                  <a:pt x="116751" y="268655"/>
                </a:lnTo>
                <a:lnTo>
                  <a:pt x="113055" y="267970"/>
                </a:lnTo>
                <a:lnTo>
                  <a:pt x="104241" y="266700"/>
                </a:lnTo>
                <a:lnTo>
                  <a:pt x="95846" y="269240"/>
                </a:lnTo>
                <a:lnTo>
                  <a:pt x="88506" y="274320"/>
                </a:lnTo>
                <a:lnTo>
                  <a:pt x="82892" y="280670"/>
                </a:lnTo>
                <a:lnTo>
                  <a:pt x="82308" y="281940"/>
                </a:lnTo>
                <a:lnTo>
                  <a:pt x="81813" y="281940"/>
                </a:lnTo>
                <a:lnTo>
                  <a:pt x="81368" y="283222"/>
                </a:lnTo>
                <a:lnTo>
                  <a:pt x="74790" y="280670"/>
                </a:lnTo>
                <a:lnTo>
                  <a:pt x="68757" y="276872"/>
                </a:lnTo>
                <a:lnTo>
                  <a:pt x="63373" y="271792"/>
                </a:lnTo>
                <a:lnTo>
                  <a:pt x="66116" y="266700"/>
                </a:lnTo>
                <a:lnTo>
                  <a:pt x="67716" y="261620"/>
                </a:lnTo>
                <a:lnTo>
                  <a:pt x="67716" y="256540"/>
                </a:lnTo>
                <a:lnTo>
                  <a:pt x="65570" y="246380"/>
                </a:lnTo>
                <a:lnTo>
                  <a:pt x="63068" y="242570"/>
                </a:lnTo>
                <a:lnTo>
                  <a:pt x="59740" y="237490"/>
                </a:lnTo>
                <a:lnTo>
                  <a:pt x="55041" y="234048"/>
                </a:lnTo>
                <a:lnTo>
                  <a:pt x="55041" y="248920"/>
                </a:lnTo>
                <a:lnTo>
                  <a:pt x="55041" y="264172"/>
                </a:lnTo>
                <a:lnTo>
                  <a:pt x="48526" y="271792"/>
                </a:lnTo>
                <a:lnTo>
                  <a:pt x="32512" y="271792"/>
                </a:lnTo>
                <a:lnTo>
                  <a:pt x="25984" y="264172"/>
                </a:lnTo>
                <a:lnTo>
                  <a:pt x="25984" y="248920"/>
                </a:lnTo>
                <a:lnTo>
                  <a:pt x="32512" y="242570"/>
                </a:lnTo>
                <a:lnTo>
                  <a:pt x="48526" y="242570"/>
                </a:lnTo>
                <a:lnTo>
                  <a:pt x="55041" y="248920"/>
                </a:lnTo>
                <a:lnTo>
                  <a:pt x="55041" y="234048"/>
                </a:lnTo>
                <a:lnTo>
                  <a:pt x="51092" y="231140"/>
                </a:lnTo>
                <a:lnTo>
                  <a:pt x="40513" y="229870"/>
                </a:lnTo>
                <a:lnTo>
                  <a:pt x="38608" y="229870"/>
                </a:lnTo>
                <a:lnTo>
                  <a:pt x="37172" y="222250"/>
                </a:lnTo>
                <a:lnTo>
                  <a:pt x="36207" y="215900"/>
                </a:lnTo>
                <a:lnTo>
                  <a:pt x="35725" y="208280"/>
                </a:lnTo>
                <a:lnTo>
                  <a:pt x="35712" y="200672"/>
                </a:lnTo>
                <a:lnTo>
                  <a:pt x="39598" y="201930"/>
                </a:lnTo>
                <a:lnTo>
                  <a:pt x="43675" y="203200"/>
                </a:lnTo>
                <a:lnTo>
                  <a:pt x="54013" y="203200"/>
                </a:lnTo>
                <a:lnTo>
                  <a:pt x="59893" y="201930"/>
                </a:lnTo>
                <a:lnTo>
                  <a:pt x="62598" y="200672"/>
                </a:lnTo>
                <a:lnTo>
                  <a:pt x="65303" y="199390"/>
                </a:lnTo>
                <a:lnTo>
                  <a:pt x="75476" y="195580"/>
                </a:lnTo>
                <a:lnTo>
                  <a:pt x="86182" y="193040"/>
                </a:lnTo>
                <a:lnTo>
                  <a:pt x="93256" y="190500"/>
                </a:lnTo>
                <a:lnTo>
                  <a:pt x="96786" y="189230"/>
                </a:lnTo>
                <a:lnTo>
                  <a:pt x="106654" y="186690"/>
                </a:lnTo>
                <a:lnTo>
                  <a:pt x="116039" y="184150"/>
                </a:lnTo>
                <a:lnTo>
                  <a:pt x="124790" y="180340"/>
                </a:lnTo>
                <a:lnTo>
                  <a:pt x="130048" y="177800"/>
                </a:lnTo>
                <a:lnTo>
                  <a:pt x="132676" y="176530"/>
                </a:lnTo>
                <a:lnTo>
                  <a:pt x="152946" y="147320"/>
                </a:lnTo>
                <a:lnTo>
                  <a:pt x="153250" y="144780"/>
                </a:lnTo>
                <a:lnTo>
                  <a:pt x="153555" y="142240"/>
                </a:lnTo>
                <a:lnTo>
                  <a:pt x="153555" y="139700"/>
                </a:lnTo>
                <a:lnTo>
                  <a:pt x="154406" y="137172"/>
                </a:lnTo>
                <a:lnTo>
                  <a:pt x="157518" y="134620"/>
                </a:lnTo>
                <a:lnTo>
                  <a:pt x="159562" y="133350"/>
                </a:lnTo>
                <a:lnTo>
                  <a:pt x="166052" y="133350"/>
                </a:lnTo>
                <a:lnTo>
                  <a:pt x="169773" y="137172"/>
                </a:lnTo>
                <a:lnTo>
                  <a:pt x="169773" y="121500"/>
                </a:lnTo>
                <a:lnTo>
                  <a:pt x="164642" y="120650"/>
                </a:lnTo>
                <a:lnTo>
                  <a:pt x="167424" y="107950"/>
                </a:lnTo>
                <a:lnTo>
                  <a:pt x="166547" y="95250"/>
                </a:lnTo>
                <a:lnTo>
                  <a:pt x="162001" y="82550"/>
                </a:lnTo>
                <a:lnTo>
                  <a:pt x="154901" y="72682"/>
                </a:lnTo>
                <a:lnTo>
                  <a:pt x="154901" y="105422"/>
                </a:lnTo>
                <a:lnTo>
                  <a:pt x="154241" y="111772"/>
                </a:lnTo>
                <a:lnTo>
                  <a:pt x="152298" y="118122"/>
                </a:lnTo>
                <a:lnTo>
                  <a:pt x="149136" y="124472"/>
                </a:lnTo>
                <a:lnTo>
                  <a:pt x="144818" y="129540"/>
                </a:lnTo>
                <a:lnTo>
                  <a:pt x="139992" y="132778"/>
                </a:lnTo>
                <a:lnTo>
                  <a:pt x="139992" y="147320"/>
                </a:lnTo>
                <a:lnTo>
                  <a:pt x="135496" y="156222"/>
                </a:lnTo>
                <a:lnTo>
                  <a:pt x="127635" y="163830"/>
                </a:lnTo>
                <a:lnTo>
                  <a:pt x="116903" y="170180"/>
                </a:lnTo>
                <a:lnTo>
                  <a:pt x="103847" y="175272"/>
                </a:lnTo>
                <a:lnTo>
                  <a:pt x="99415" y="175272"/>
                </a:lnTo>
                <a:lnTo>
                  <a:pt x="89573" y="177800"/>
                </a:lnTo>
                <a:lnTo>
                  <a:pt x="93497" y="171450"/>
                </a:lnTo>
                <a:lnTo>
                  <a:pt x="95745" y="163830"/>
                </a:lnTo>
                <a:lnTo>
                  <a:pt x="95745" y="156222"/>
                </a:lnTo>
                <a:lnTo>
                  <a:pt x="95745" y="151130"/>
                </a:lnTo>
                <a:lnTo>
                  <a:pt x="95326" y="147320"/>
                </a:lnTo>
                <a:lnTo>
                  <a:pt x="94538" y="144780"/>
                </a:lnTo>
                <a:lnTo>
                  <a:pt x="100622" y="147320"/>
                </a:lnTo>
                <a:lnTo>
                  <a:pt x="107048" y="149872"/>
                </a:lnTo>
                <a:lnTo>
                  <a:pt x="120459" y="152400"/>
                </a:lnTo>
                <a:lnTo>
                  <a:pt x="127139" y="152400"/>
                </a:lnTo>
                <a:lnTo>
                  <a:pt x="133807" y="151130"/>
                </a:lnTo>
                <a:lnTo>
                  <a:pt x="139992" y="147320"/>
                </a:lnTo>
                <a:lnTo>
                  <a:pt x="139992" y="132778"/>
                </a:lnTo>
                <a:lnTo>
                  <a:pt x="133426" y="137172"/>
                </a:lnTo>
                <a:lnTo>
                  <a:pt x="120459" y="139700"/>
                </a:lnTo>
                <a:lnTo>
                  <a:pt x="107492" y="137172"/>
                </a:lnTo>
                <a:lnTo>
                  <a:pt x="96113" y="129540"/>
                </a:lnTo>
                <a:lnTo>
                  <a:pt x="86321" y="119380"/>
                </a:lnTo>
                <a:lnTo>
                  <a:pt x="83058" y="116014"/>
                </a:lnTo>
                <a:lnTo>
                  <a:pt x="83058" y="153670"/>
                </a:lnTo>
                <a:lnTo>
                  <a:pt x="82283" y="156222"/>
                </a:lnTo>
                <a:lnTo>
                  <a:pt x="80543" y="156222"/>
                </a:lnTo>
                <a:lnTo>
                  <a:pt x="75526" y="154940"/>
                </a:lnTo>
                <a:lnTo>
                  <a:pt x="72009" y="157480"/>
                </a:lnTo>
                <a:lnTo>
                  <a:pt x="70040" y="163830"/>
                </a:lnTo>
                <a:lnTo>
                  <a:pt x="71970" y="167640"/>
                </a:lnTo>
                <a:lnTo>
                  <a:pt x="76847" y="168922"/>
                </a:lnTo>
                <a:lnTo>
                  <a:pt x="80200" y="168922"/>
                </a:lnTo>
                <a:lnTo>
                  <a:pt x="74904" y="177800"/>
                </a:lnTo>
                <a:lnTo>
                  <a:pt x="67437" y="184150"/>
                </a:lnTo>
                <a:lnTo>
                  <a:pt x="58267" y="187972"/>
                </a:lnTo>
                <a:lnTo>
                  <a:pt x="47866" y="190500"/>
                </a:lnTo>
                <a:lnTo>
                  <a:pt x="34188" y="186690"/>
                </a:lnTo>
                <a:lnTo>
                  <a:pt x="22999" y="179070"/>
                </a:lnTo>
                <a:lnTo>
                  <a:pt x="15443" y="168922"/>
                </a:lnTo>
                <a:lnTo>
                  <a:pt x="12674" y="154940"/>
                </a:lnTo>
                <a:lnTo>
                  <a:pt x="15443" y="140970"/>
                </a:lnTo>
                <a:lnTo>
                  <a:pt x="22999" y="129540"/>
                </a:lnTo>
                <a:lnTo>
                  <a:pt x="34188" y="121920"/>
                </a:lnTo>
                <a:lnTo>
                  <a:pt x="47866" y="119380"/>
                </a:lnTo>
                <a:lnTo>
                  <a:pt x="61404" y="121920"/>
                </a:lnTo>
                <a:lnTo>
                  <a:pt x="72517" y="129540"/>
                </a:lnTo>
                <a:lnTo>
                  <a:pt x="80098" y="140970"/>
                </a:lnTo>
                <a:lnTo>
                  <a:pt x="83058" y="153670"/>
                </a:lnTo>
                <a:lnTo>
                  <a:pt x="83058" y="116014"/>
                </a:lnTo>
                <a:lnTo>
                  <a:pt x="82638" y="115570"/>
                </a:lnTo>
                <a:lnTo>
                  <a:pt x="85458" y="111772"/>
                </a:lnTo>
                <a:lnTo>
                  <a:pt x="88265" y="107950"/>
                </a:lnTo>
                <a:lnTo>
                  <a:pt x="92113" y="99072"/>
                </a:lnTo>
                <a:lnTo>
                  <a:pt x="94132" y="88900"/>
                </a:lnTo>
                <a:lnTo>
                  <a:pt x="94208" y="80022"/>
                </a:lnTo>
                <a:lnTo>
                  <a:pt x="107429" y="80022"/>
                </a:lnTo>
                <a:lnTo>
                  <a:pt x="113068" y="77470"/>
                </a:lnTo>
                <a:lnTo>
                  <a:pt x="118059" y="74930"/>
                </a:lnTo>
                <a:lnTo>
                  <a:pt x="124485" y="72390"/>
                </a:lnTo>
                <a:lnTo>
                  <a:pt x="131165" y="72390"/>
                </a:lnTo>
                <a:lnTo>
                  <a:pt x="137553" y="74930"/>
                </a:lnTo>
                <a:lnTo>
                  <a:pt x="154901" y="105422"/>
                </a:lnTo>
                <a:lnTo>
                  <a:pt x="154901" y="72682"/>
                </a:lnTo>
                <a:lnTo>
                  <a:pt x="132918" y="60972"/>
                </a:lnTo>
                <a:lnTo>
                  <a:pt x="122212" y="60972"/>
                </a:lnTo>
                <a:lnTo>
                  <a:pt x="111912" y="64770"/>
                </a:lnTo>
                <a:lnTo>
                  <a:pt x="108800" y="66040"/>
                </a:lnTo>
                <a:lnTo>
                  <a:pt x="105283" y="67322"/>
                </a:lnTo>
                <a:lnTo>
                  <a:pt x="82842" y="67322"/>
                </a:lnTo>
                <a:lnTo>
                  <a:pt x="80441" y="71120"/>
                </a:lnTo>
                <a:lnTo>
                  <a:pt x="80035" y="72390"/>
                </a:lnTo>
                <a:lnTo>
                  <a:pt x="80543" y="74930"/>
                </a:lnTo>
                <a:lnTo>
                  <a:pt x="81749" y="83820"/>
                </a:lnTo>
                <a:lnTo>
                  <a:pt x="80505" y="93980"/>
                </a:lnTo>
                <a:lnTo>
                  <a:pt x="76949" y="101600"/>
                </a:lnTo>
                <a:lnTo>
                  <a:pt x="71221" y="109220"/>
                </a:lnTo>
                <a:lnTo>
                  <a:pt x="69011" y="111772"/>
                </a:lnTo>
                <a:lnTo>
                  <a:pt x="68872" y="111772"/>
                </a:lnTo>
                <a:lnTo>
                  <a:pt x="64884" y="109220"/>
                </a:lnTo>
                <a:lnTo>
                  <a:pt x="60566" y="107950"/>
                </a:lnTo>
                <a:lnTo>
                  <a:pt x="56045" y="107950"/>
                </a:lnTo>
                <a:lnTo>
                  <a:pt x="49415" y="86372"/>
                </a:lnTo>
                <a:lnTo>
                  <a:pt x="48882" y="64770"/>
                </a:lnTo>
                <a:lnTo>
                  <a:pt x="54317" y="45720"/>
                </a:lnTo>
                <a:lnTo>
                  <a:pt x="65570" y="30480"/>
                </a:lnTo>
                <a:lnTo>
                  <a:pt x="76022" y="21590"/>
                </a:lnTo>
                <a:lnTo>
                  <a:pt x="88138" y="16522"/>
                </a:lnTo>
                <a:lnTo>
                  <a:pt x="101612" y="12700"/>
                </a:lnTo>
                <a:lnTo>
                  <a:pt x="116141" y="12700"/>
                </a:lnTo>
                <a:lnTo>
                  <a:pt x="159639" y="29222"/>
                </a:lnTo>
                <a:lnTo>
                  <a:pt x="189776" y="63500"/>
                </a:lnTo>
                <a:lnTo>
                  <a:pt x="198920" y="115570"/>
                </a:lnTo>
                <a:lnTo>
                  <a:pt x="198920" y="55245"/>
                </a:lnTo>
                <a:lnTo>
                  <a:pt x="166916" y="19050"/>
                </a:lnTo>
                <a:lnTo>
                  <a:pt x="117284" y="0"/>
                </a:lnTo>
                <a:lnTo>
                  <a:pt x="99961" y="0"/>
                </a:lnTo>
                <a:lnTo>
                  <a:pt x="56616" y="20320"/>
                </a:lnTo>
                <a:lnTo>
                  <a:pt x="36779" y="59690"/>
                </a:lnTo>
                <a:lnTo>
                  <a:pt x="36245" y="83820"/>
                </a:lnTo>
                <a:lnTo>
                  <a:pt x="42176" y="106680"/>
                </a:lnTo>
                <a:lnTo>
                  <a:pt x="25577" y="113030"/>
                </a:lnTo>
                <a:lnTo>
                  <a:pt x="12192" y="123190"/>
                </a:lnTo>
                <a:lnTo>
                  <a:pt x="3251" y="137172"/>
                </a:lnTo>
                <a:lnTo>
                  <a:pt x="0" y="154940"/>
                </a:lnTo>
                <a:lnTo>
                  <a:pt x="1676" y="167640"/>
                </a:lnTo>
                <a:lnTo>
                  <a:pt x="6413" y="179070"/>
                </a:lnTo>
                <a:lnTo>
                  <a:pt x="13766" y="187972"/>
                </a:lnTo>
                <a:lnTo>
                  <a:pt x="23291" y="195580"/>
                </a:lnTo>
                <a:lnTo>
                  <a:pt x="23215" y="198120"/>
                </a:lnTo>
                <a:lnTo>
                  <a:pt x="23114" y="208280"/>
                </a:lnTo>
                <a:lnTo>
                  <a:pt x="23431" y="214630"/>
                </a:lnTo>
                <a:lnTo>
                  <a:pt x="24599" y="224790"/>
                </a:lnTo>
                <a:lnTo>
                  <a:pt x="26504" y="233680"/>
                </a:lnTo>
                <a:lnTo>
                  <a:pt x="21120" y="237490"/>
                </a:lnTo>
                <a:lnTo>
                  <a:pt x="16954" y="242570"/>
                </a:lnTo>
                <a:lnTo>
                  <a:pt x="14262" y="250190"/>
                </a:lnTo>
                <a:lnTo>
                  <a:pt x="13309" y="256540"/>
                </a:lnTo>
                <a:lnTo>
                  <a:pt x="15455" y="266700"/>
                </a:lnTo>
                <a:lnTo>
                  <a:pt x="21285" y="275590"/>
                </a:lnTo>
                <a:lnTo>
                  <a:pt x="29933" y="281940"/>
                </a:lnTo>
                <a:lnTo>
                  <a:pt x="40513" y="284492"/>
                </a:lnTo>
                <a:lnTo>
                  <a:pt x="45504" y="284492"/>
                </a:lnTo>
                <a:lnTo>
                  <a:pt x="50177" y="281940"/>
                </a:lnTo>
                <a:lnTo>
                  <a:pt x="54190" y="280670"/>
                </a:lnTo>
                <a:lnTo>
                  <a:pt x="59918" y="284492"/>
                </a:lnTo>
                <a:lnTo>
                  <a:pt x="66014" y="289560"/>
                </a:lnTo>
                <a:lnTo>
                  <a:pt x="72466" y="293370"/>
                </a:lnTo>
                <a:lnTo>
                  <a:pt x="79260" y="297192"/>
                </a:lnTo>
                <a:lnTo>
                  <a:pt x="79527" y="299720"/>
                </a:lnTo>
                <a:lnTo>
                  <a:pt x="80289" y="302260"/>
                </a:lnTo>
                <a:lnTo>
                  <a:pt x="85217" y="313702"/>
                </a:lnTo>
                <a:lnTo>
                  <a:pt x="92290" y="318770"/>
                </a:lnTo>
                <a:lnTo>
                  <a:pt x="100990" y="321310"/>
                </a:lnTo>
                <a:lnTo>
                  <a:pt x="117297" y="323850"/>
                </a:lnTo>
                <a:lnTo>
                  <a:pt x="154051" y="323850"/>
                </a:lnTo>
                <a:lnTo>
                  <a:pt x="173393" y="320052"/>
                </a:lnTo>
                <a:lnTo>
                  <a:pt x="191719" y="313702"/>
                </a:lnTo>
                <a:lnTo>
                  <a:pt x="194564" y="312420"/>
                </a:lnTo>
                <a:lnTo>
                  <a:pt x="208788" y="306070"/>
                </a:lnTo>
                <a:lnTo>
                  <a:pt x="223913" y="295910"/>
                </a:lnTo>
                <a:lnTo>
                  <a:pt x="236677" y="284492"/>
                </a:lnTo>
                <a:lnTo>
                  <a:pt x="246913" y="270522"/>
                </a:lnTo>
                <a:lnTo>
                  <a:pt x="254457" y="256540"/>
                </a:lnTo>
                <a:lnTo>
                  <a:pt x="255803" y="254000"/>
                </a:lnTo>
                <a:close/>
              </a:path>
              <a:path w="260984" h="323850">
                <a:moveTo>
                  <a:pt x="260527" y="222313"/>
                </a:moveTo>
                <a:lnTo>
                  <a:pt x="257683" y="219468"/>
                </a:lnTo>
                <a:lnTo>
                  <a:pt x="250685" y="219468"/>
                </a:lnTo>
                <a:lnTo>
                  <a:pt x="247840" y="222313"/>
                </a:lnTo>
                <a:lnTo>
                  <a:pt x="247840" y="229311"/>
                </a:lnTo>
                <a:lnTo>
                  <a:pt x="250685" y="232143"/>
                </a:lnTo>
                <a:lnTo>
                  <a:pt x="257708" y="232143"/>
                </a:lnTo>
                <a:lnTo>
                  <a:pt x="260527" y="229311"/>
                </a:lnTo>
                <a:lnTo>
                  <a:pt x="260527" y="222313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000">
              <a:solidFill>
                <a:srgbClr val="92D050"/>
              </a:solidFill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146543" y="5387852"/>
            <a:ext cx="334736" cy="271054"/>
          </a:xfrm>
          <a:custGeom>
            <a:avLst/>
            <a:gdLst/>
            <a:ahLst/>
            <a:cxnLst/>
            <a:rect l="l" t="t" r="r" b="b"/>
            <a:pathLst>
              <a:path w="260350" h="210820">
                <a:moveTo>
                  <a:pt x="256006" y="171399"/>
                </a:moveTo>
                <a:lnTo>
                  <a:pt x="255968" y="168186"/>
                </a:lnTo>
                <a:lnTo>
                  <a:pt x="251968" y="164249"/>
                </a:lnTo>
                <a:lnTo>
                  <a:pt x="248729" y="164274"/>
                </a:lnTo>
                <a:lnTo>
                  <a:pt x="244792" y="168287"/>
                </a:lnTo>
                <a:lnTo>
                  <a:pt x="244817" y="171513"/>
                </a:lnTo>
                <a:lnTo>
                  <a:pt x="247815" y="174459"/>
                </a:lnTo>
                <a:lnTo>
                  <a:pt x="249097" y="174942"/>
                </a:lnTo>
                <a:lnTo>
                  <a:pt x="251714" y="174942"/>
                </a:lnTo>
                <a:lnTo>
                  <a:pt x="253022" y="174434"/>
                </a:lnTo>
                <a:lnTo>
                  <a:pt x="256006" y="171399"/>
                </a:lnTo>
                <a:close/>
              </a:path>
              <a:path w="260350" h="210820">
                <a:moveTo>
                  <a:pt x="259791" y="151130"/>
                </a:moveTo>
                <a:lnTo>
                  <a:pt x="247802" y="111760"/>
                </a:lnTo>
                <a:lnTo>
                  <a:pt x="229463" y="95250"/>
                </a:lnTo>
                <a:lnTo>
                  <a:pt x="225894" y="80010"/>
                </a:lnTo>
                <a:lnTo>
                  <a:pt x="225590" y="78740"/>
                </a:lnTo>
                <a:lnTo>
                  <a:pt x="222846" y="74930"/>
                </a:lnTo>
                <a:lnTo>
                  <a:pt x="214972" y="69850"/>
                </a:lnTo>
                <a:lnTo>
                  <a:pt x="210324" y="68580"/>
                </a:lnTo>
                <a:lnTo>
                  <a:pt x="185394" y="74930"/>
                </a:lnTo>
                <a:lnTo>
                  <a:pt x="183095" y="64770"/>
                </a:lnTo>
                <a:lnTo>
                  <a:pt x="189890" y="63500"/>
                </a:lnTo>
                <a:lnTo>
                  <a:pt x="193662" y="57150"/>
                </a:lnTo>
                <a:lnTo>
                  <a:pt x="188798" y="35560"/>
                </a:lnTo>
                <a:lnTo>
                  <a:pt x="187655" y="30480"/>
                </a:lnTo>
                <a:lnTo>
                  <a:pt x="185877" y="29210"/>
                </a:lnTo>
                <a:lnTo>
                  <a:pt x="184188" y="27940"/>
                </a:lnTo>
                <a:lnTo>
                  <a:pt x="182473" y="26657"/>
                </a:lnTo>
                <a:lnTo>
                  <a:pt x="182473" y="54610"/>
                </a:lnTo>
                <a:lnTo>
                  <a:pt x="182105" y="54610"/>
                </a:lnTo>
                <a:lnTo>
                  <a:pt x="169811" y="57150"/>
                </a:lnTo>
                <a:lnTo>
                  <a:pt x="168973" y="57150"/>
                </a:lnTo>
                <a:lnTo>
                  <a:pt x="164820" y="39370"/>
                </a:lnTo>
                <a:lnTo>
                  <a:pt x="165201" y="38100"/>
                </a:lnTo>
                <a:lnTo>
                  <a:pt x="177482" y="35560"/>
                </a:lnTo>
                <a:lnTo>
                  <a:pt x="178308" y="35560"/>
                </a:lnTo>
                <a:lnTo>
                  <a:pt x="182473" y="54610"/>
                </a:lnTo>
                <a:lnTo>
                  <a:pt x="182473" y="26657"/>
                </a:lnTo>
                <a:lnTo>
                  <a:pt x="180797" y="25400"/>
                </a:lnTo>
                <a:lnTo>
                  <a:pt x="177774" y="25400"/>
                </a:lnTo>
                <a:lnTo>
                  <a:pt x="163131" y="27940"/>
                </a:lnTo>
                <a:lnTo>
                  <a:pt x="162534" y="27940"/>
                </a:lnTo>
                <a:lnTo>
                  <a:pt x="155981" y="24130"/>
                </a:lnTo>
                <a:lnTo>
                  <a:pt x="149440" y="20320"/>
                </a:lnTo>
                <a:lnTo>
                  <a:pt x="149440" y="10160"/>
                </a:lnTo>
                <a:lnTo>
                  <a:pt x="149440" y="5080"/>
                </a:lnTo>
                <a:lnTo>
                  <a:pt x="144399" y="0"/>
                </a:lnTo>
                <a:lnTo>
                  <a:pt x="139255" y="0"/>
                </a:lnTo>
                <a:lnTo>
                  <a:pt x="139255" y="11430"/>
                </a:lnTo>
                <a:lnTo>
                  <a:pt x="139255" y="24130"/>
                </a:lnTo>
                <a:lnTo>
                  <a:pt x="119557" y="24130"/>
                </a:lnTo>
                <a:lnTo>
                  <a:pt x="119557" y="11430"/>
                </a:lnTo>
                <a:lnTo>
                  <a:pt x="120040" y="10160"/>
                </a:lnTo>
                <a:lnTo>
                  <a:pt x="138772" y="10160"/>
                </a:lnTo>
                <a:lnTo>
                  <a:pt x="139255" y="11430"/>
                </a:lnTo>
                <a:lnTo>
                  <a:pt x="139255" y="0"/>
                </a:lnTo>
                <a:lnTo>
                  <a:pt x="114414" y="0"/>
                </a:lnTo>
                <a:lnTo>
                  <a:pt x="109372" y="5080"/>
                </a:lnTo>
                <a:lnTo>
                  <a:pt x="109372" y="20320"/>
                </a:lnTo>
                <a:lnTo>
                  <a:pt x="96278" y="27940"/>
                </a:lnTo>
                <a:lnTo>
                  <a:pt x="95364" y="27940"/>
                </a:lnTo>
                <a:lnTo>
                  <a:pt x="93980" y="27698"/>
                </a:lnTo>
                <a:lnTo>
                  <a:pt x="93980" y="39370"/>
                </a:lnTo>
                <a:lnTo>
                  <a:pt x="93853" y="39370"/>
                </a:lnTo>
                <a:lnTo>
                  <a:pt x="89827" y="57150"/>
                </a:lnTo>
                <a:lnTo>
                  <a:pt x="88988" y="57150"/>
                </a:lnTo>
                <a:lnTo>
                  <a:pt x="76708" y="54610"/>
                </a:lnTo>
                <a:lnTo>
                  <a:pt x="76339" y="54610"/>
                </a:lnTo>
                <a:lnTo>
                  <a:pt x="80505" y="35560"/>
                </a:lnTo>
                <a:lnTo>
                  <a:pt x="81673" y="35560"/>
                </a:lnTo>
                <a:lnTo>
                  <a:pt x="93611" y="38100"/>
                </a:lnTo>
                <a:lnTo>
                  <a:pt x="93980" y="39370"/>
                </a:lnTo>
                <a:lnTo>
                  <a:pt x="93980" y="27698"/>
                </a:lnTo>
                <a:lnTo>
                  <a:pt x="81026" y="25400"/>
                </a:lnTo>
                <a:lnTo>
                  <a:pt x="78016" y="25400"/>
                </a:lnTo>
                <a:lnTo>
                  <a:pt x="72923" y="29210"/>
                </a:lnTo>
                <a:lnTo>
                  <a:pt x="71158" y="30480"/>
                </a:lnTo>
                <a:lnTo>
                  <a:pt x="65151" y="57150"/>
                </a:lnTo>
                <a:lnTo>
                  <a:pt x="68922" y="63500"/>
                </a:lnTo>
                <a:lnTo>
                  <a:pt x="75692" y="64770"/>
                </a:lnTo>
                <a:lnTo>
                  <a:pt x="73406" y="74930"/>
                </a:lnTo>
                <a:lnTo>
                  <a:pt x="48488" y="68580"/>
                </a:lnTo>
                <a:lnTo>
                  <a:pt x="43840" y="69850"/>
                </a:lnTo>
                <a:lnTo>
                  <a:pt x="35953" y="74930"/>
                </a:lnTo>
                <a:lnTo>
                  <a:pt x="33223" y="78740"/>
                </a:lnTo>
                <a:lnTo>
                  <a:pt x="29349" y="95250"/>
                </a:lnTo>
                <a:lnTo>
                  <a:pt x="19291" y="102870"/>
                </a:lnTo>
                <a:lnTo>
                  <a:pt x="10998" y="111760"/>
                </a:lnTo>
                <a:lnTo>
                  <a:pt x="4711" y="123190"/>
                </a:lnTo>
                <a:lnTo>
                  <a:pt x="660" y="134620"/>
                </a:lnTo>
                <a:lnTo>
                  <a:pt x="0" y="160020"/>
                </a:lnTo>
                <a:lnTo>
                  <a:pt x="8597" y="181610"/>
                </a:lnTo>
                <a:lnTo>
                  <a:pt x="24930" y="199390"/>
                </a:lnTo>
                <a:lnTo>
                  <a:pt x="47498" y="209550"/>
                </a:lnTo>
                <a:lnTo>
                  <a:pt x="52209" y="210820"/>
                </a:lnTo>
                <a:lnTo>
                  <a:pt x="61531" y="210820"/>
                </a:lnTo>
                <a:lnTo>
                  <a:pt x="100152" y="198120"/>
                </a:lnTo>
                <a:lnTo>
                  <a:pt x="122428" y="162560"/>
                </a:lnTo>
                <a:lnTo>
                  <a:pt x="124002" y="149860"/>
                </a:lnTo>
                <a:lnTo>
                  <a:pt x="123063" y="138430"/>
                </a:lnTo>
                <a:lnTo>
                  <a:pt x="119684" y="125730"/>
                </a:lnTo>
                <a:lnTo>
                  <a:pt x="113944" y="114300"/>
                </a:lnTo>
                <a:lnTo>
                  <a:pt x="117805" y="97790"/>
                </a:lnTo>
                <a:lnTo>
                  <a:pt x="117030" y="93980"/>
                </a:lnTo>
                <a:lnTo>
                  <a:pt x="113830" y="88214"/>
                </a:lnTo>
                <a:lnTo>
                  <a:pt x="113830" y="149860"/>
                </a:lnTo>
                <a:lnTo>
                  <a:pt x="112509" y="161290"/>
                </a:lnTo>
                <a:lnTo>
                  <a:pt x="104622" y="179070"/>
                </a:lnTo>
                <a:lnTo>
                  <a:pt x="91249" y="191770"/>
                </a:lnTo>
                <a:lnTo>
                  <a:pt x="74079" y="199390"/>
                </a:lnTo>
                <a:lnTo>
                  <a:pt x="54813" y="200660"/>
                </a:lnTo>
                <a:lnTo>
                  <a:pt x="55384" y="198120"/>
                </a:lnTo>
                <a:lnTo>
                  <a:pt x="58267" y="185420"/>
                </a:lnTo>
                <a:lnTo>
                  <a:pt x="61531" y="185420"/>
                </a:lnTo>
                <a:lnTo>
                  <a:pt x="73723" y="184150"/>
                </a:lnTo>
                <a:lnTo>
                  <a:pt x="84416" y="177800"/>
                </a:lnTo>
                <a:lnTo>
                  <a:pt x="86779" y="175260"/>
                </a:lnTo>
                <a:lnTo>
                  <a:pt x="92684" y="168910"/>
                </a:lnTo>
                <a:lnTo>
                  <a:pt x="97624" y="157480"/>
                </a:lnTo>
                <a:lnTo>
                  <a:pt x="98005" y="142240"/>
                </a:lnTo>
                <a:lnTo>
                  <a:pt x="92913" y="129540"/>
                </a:lnTo>
                <a:lnTo>
                  <a:pt x="87972" y="124358"/>
                </a:lnTo>
                <a:lnTo>
                  <a:pt x="87972" y="144780"/>
                </a:lnTo>
                <a:lnTo>
                  <a:pt x="87693" y="154940"/>
                </a:lnTo>
                <a:lnTo>
                  <a:pt x="83286" y="165100"/>
                </a:lnTo>
                <a:lnTo>
                  <a:pt x="75755" y="171450"/>
                </a:lnTo>
                <a:lnTo>
                  <a:pt x="66141" y="175260"/>
                </a:lnTo>
                <a:lnTo>
                  <a:pt x="55499" y="175260"/>
                </a:lnTo>
                <a:lnTo>
                  <a:pt x="45821" y="170180"/>
                </a:lnTo>
                <a:lnTo>
                  <a:pt x="38798" y="162560"/>
                </a:lnTo>
                <a:lnTo>
                  <a:pt x="35115" y="153670"/>
                </a:lnTo>
                <a:lnTo>
                  <a:pt x="35394" y="142240"/>
                </a:lnTo>
                <a:lnTo>
                  <a:pt x="39801" y="133350"/>
                </a:lnTo>
                <a:lnTo>
                  <a:pt x="47332" y="125730"/>
                </a:lnTo>
                <a:lnTo>
                  <a:pt x="56934" y="121920"/>
                </a:lnTo>
                <a:lnTo>
                  <a:pt x="67576" y="123190"/>
                </a:lnTo>
                <a:lnTo>
                  <a:pt x="77266" y="127000"/>
                </a:lnTo>
                <a:lnTo>
                  <a:pt x="84289" y="134620"/>
                </a:lnTo>
                <a:lnTo>
                  <a:pt x="87972" y="144780"/>
                </a:lnTo>
                <a:lnTo>
                  <a:pt x="87972" y="124358"/>
                </a:lnTo>
                <a:lnTo>
                  <a:pt x="85648" y="121920"/>
                </a:lnTo>
                <a:lnTo>
                  <a:pt x="83235" y="119380"/>
                </a:lnTo>
                <a:lnTo>
                  <a:pt x="69862" y="113030"/>
                </a:lnTo>
                <a:lnTo>
                  <a:pt x="55181" y="113030"/>
                </a:lnTo>
                <a:lnTo>
                  <a:pt x="41935" y="118110"/>
                </a:lnTo>
                <a:lnTo>
                  <a:pt x="31546" y="127000"/>
                </a:lnTo>
                <a:lnTo>
                  <a:pt x="25463" y="140970"/>
                </a:lnTo>
                <a:lnTo>
                  <a:pt x="24892" y="153670"/>
                </a:lnTo>
                <a:lnTo>
                  <a:pt x="28968" y="166370"/>
                </a:lnTo>
                <a:lnTo>
                  <a:pt x="37020" y="176530"/>
                </a:lnTo>
                <a:lnTo>
                  <a:pt x="48336" y="184150"/>
                </a:lnTo>
                <a:lnTo>
                  <a:pt x="44881" y="198120"/>
                </a:lnTo>
                <a:lnTo>
                  <a:pt x="28041" y="189230"/>
                </a:lnTo>
                <a:lnTo>
                  <a:pt x="16002" y="173990"/>
                </a:lnTo>
                <a:lnTo>
                  <a:pt x="9829" y="156210"/>
                </a:lnTo>
                <a:lnTo>
                  <a:pt x="10579" y="137160"/>
                </a:lnTo>
                <a:lnTo>
                  <a:pt x="14173" y="127000"/>
                </a:lnTo>
                <a:lnTo>
                  <a:pt x="19799" y="116840"/>
                </a:lnTo>
                <a:lnTo>
                  <a:pt x="27241" y="109220"/>
                </a:lnTo>
                <a:lnTo>
                  <a:pt x="36271" y="102870"/>
                </a:lnTo>
                <a:lnTo>
                  <a:pt x="37541" y="102870"/>
                </a:lnTo>
                <a:lnTo>
                  <a:pt x="38442" y="101600"/>
                </a:lnTo>
                <a:lnTo>
                  <a:pt x="42532" y="83820"/>
                </a:lnTo>
                <a:lnTo>
                  <a:pt x="43662" y="81280"/>
                </a:lnTo>
                <a:lnTo>
                  <a:pt x="46926" y="80010"/>
                </a:lnTo>
                <a:lnTo>
                  <a:pt x="48844" y="80010"/>
                </a:lnTo>
                <a:lnTo>
                  <a:pt x="101473" y="91440"/>
                </a:lnTo>
                <a:lnTo>
                  <a:pt x="103327" y="92710"/>
                </a:lnTo>
                <a:lnTo>
                  <a:pt x="104902" y="92710"/>
                </a:lnTo>
                <a:lnTo>
                  <a:pt x="106946" y="96520"/>
                </a:lnTo>
                <a:lnTo>
                  <a:pt x="107276" y="97790"/>
                </a:lnTo>
                <a:lnTo>
                  <a:pt x="103212" y="115570"/>
                </a:lnTo>
                <a:lnTo>
                  <a:pt x="103492" y="118110"/>
                </a:lnTo>
                <a:lnTo>
                  <a:pt x="104317" y="119380"/>
                </a:lnTo>
                <a:lnTo>
                  <a:pt x="109664" y="128270"/>
                </a:lnTo>
                <a:lnTo>
                  <a:pt x="112864" y="138430"/>
                </a:lnTo>
                <a:lnTo>
                  <a:pt x="113830" y="149860"/>
                </a:lnTo>
                <a:lnTo>
                  <a:pt x="113830" y="88214"/>
                </a:lnTo>
                <a:lnTo>
                  <a:pt x="112102" y="85090"/>
                </a:lnTo>
                <a:lnTo>
                  <a:pt x="108267" y="82550"/>
                </a:lnTo>
                <a:lnTo>
                  <a:pt x="95796" y="80010"/>
                </a:lnTo>
                <a:lnTo>
                  <a:pt x="83337" y="77470"/>
                </a:lnTo>
                <a:lnTo>
                  <a:pt x="83908" y="74930"/>
                </a:lnTo>
                <a:lnTo>
                  <a:pt x="85623" y="67310"/>
                </a:lnTo>
                <a:lnTo>
                  <a:pt x="93027" y="67310"/>
                </a:lnTo>
                <a:lnTo>
                  <a:pt x="97383" y="64770"/>
                </a:lnTo>
                <a:lnTo>
                  <a:pt x="99161" y="62230"/>
                </a:lnTo>
                <a:lnTo>
                  <a:pt x="100291" y="57150"/>
                </a:lnTo>
                <a:lnTo>
                  <a:pt x="104241" y="39370"/>
                </a:lnTo>
                <a:lnTo>
                  <a:pt x="104140" y="38100"/>
                </a:lnTo>
                <a:lnTo>
                  <a:pt x="103581" y="35560"/>
                </a:lnTo>
                <a:lnTo>
                  <a:pt x="112166" y="30480"/>
                </a:lnTo>
                <a:lnTo>
                  <a:pt x="114223" y="33020"/>
                </a:lnTo>
                <a:lnTo>
                  <a:pt x="117246" y="34290"/>
                </a:lnTo>
                <a:lnTo>
                  <a:pt x="141566" y="34290"/>
                </a:lnTo>
                <a:lnTo>
                  <a:pt x="144589" y="33020"/>
                </a:lnTo>
                <a:lnTo>
                  <a:pt x="146646" y="30480"/>
                </a:lnTo>
                <a:lnTo>
                  <a:pt x="155232" y="35560"/>
                </a:lnTo>
                <a:lnTo>
                  <a:pt x="154673" y="38100"/>
                </a:lnTo>
                <a:lnTo>
                  <a:pt x="154571" y="39370"/>
                </a:lnTo>
                <a:lnTo>
                  <a:pt x="159651" y="62230"/>
                </a:lnTo>
                <a:lnTo>
                  <a:pt x="161429" y="64770"/>
                </a:lnTo>
                <a:lnTo>
                  <a:pt x="165785" y="67310"/>
                </a:lnTo>
                <a:lnTo>
                  <a:pt x="173177" y="67310"/>
                </a:lnTo>
                <a:lnTo>
                  <a:pt x="175463" y="77470"/>
                </a:lnTo>
                <a:lnTo>
                  <a:pt x="150533" y="82550"/>
                </a:lnTo>
                <a:lnTo>
                  <a:pt x="146697" y="85090"/>
                </a:lnTo>
                <a:lnTo>
                  <a:pt x="141770" y="93980"/>
                </a:lnTo>
                <a:lnTo>
                  <a:pt x="140995" y="97790"/>
                </a:lnTo>
                <a:lnTo>
                  <a:pt x="144856" y="114300"/>
                </a:lnTo>
                <a:lnTo>
                  <a:pt x="139128" y="125730"/>
                </a:lnTo>
                <a:lnTo>
                  <a:pt x="135750" y="138430"/>
                </a:lnTo>
                <a:lnTo>
                  <a:pt x="134810" y="149860"/>
                </a:lnTo>
                <a:lnTo>
                  <a:pt x="136385" y="162560"/>
                </a:lnTo>
                <a:lnTo>
                  <a:pt x="144703" y="182880"/>
                </a:lnTo>
                <a:lnTo>
                  <a:pt x="158661" y="198120"/>
                </a:lnTo>
                <a:lnTo>
                  <a:pt x="176695" y="208280"/>
                </a:lnTo>
                <a:lnTo>
                  <a:pt x="197269" y="210820"/>
                </a:lnTo>
                <a:lnTo>
                  <a:pt x="206603" y="210820"/>
                </a:lnTo>
                <a:lnTo>
                  <a:pt x="211302" y="209550"/>
                </a:lnTo>
                <a:lnTo>
                  <a:pt x="219722" y="207010"/>
                </a:lnTo>
                <a:lnTo>
                  <a:pt x="227647" y="203200"/>
                </a:lnTo>
                <a:lnTo>
                  <a:pt x="232524" y="200660"/>
                </a:lnTo>
                <a:lnTo>
                  <a:pt x="234962" y="199390"/>
                </a:lnTo>
                <a:lnTo>
                  <a:pt x="236283" y="198120"/>
                </a:lnTo>
                <a:lnTo>
                  <a:pt x="241579" y="193040"/>
                </a:lnTo>
                <a:lnTo>
                  <a:pt x="243560" y="190500"/>
                </a:lnTo>
                <a:lnTo>
                  <a:pt x="243547" y="187960"/>
                </a:lnTo>
                <a:lnTo>
                  <a:pt x="239560" y="184150"/>
                </a:lnTo>
                <a:lnTo>
                  <a:pt x="236334" y="184150"/>
                </a:lnTo>
                <a:lnTo>
                  <a:pt x="228612" y="191770"/>
                </a:lnTo>
                <a:lnTo>
                  <a:pt x="221615" y="195580"/>
                </a:lnTo>
                <a:lnTo>
                  <a:pt x="213918" y="198120"/>
                </a:lnTo>
                <a:lnTo>
                  <a:pt x="210464" y="184150"/>
                </a:lnTo>
                <a:lnTo>
                  <a:pt x="221792" y="176530"/>
                </a:lnTo>
                <a:lnTo>
                  <a:pt x="222796" y="175260"/>
                </a:lnTo>
                <a:lnTo>
                  <a:pt x="229844" y="166370"/>
                </a:lnTo>
                <a:lnTo>
                  <a:pt x="233921" y="153670"/>
                </a:lnTo>
                <a:lnTo>
                  <a:pt x="233337" y="140970"/>
                </a:lnTo>
                <a:lnTo>
                  <a:pt x="227266" y="127000"/>
                </a:lnTo>
                <a:lnTo>
                  <a:pt x="223697" y="123952"/>
                </a:lnTo>
                <a:lnTo>
                  <a:pt x="223697" y="153670"/>
                </a:lnTo>
                <a:lnTo>
                  <a:pt x="220002" y="162560"/>
                </a:lnTo>
                <a:lnTo>
                  <a:pt x="212979" y="170180"/>
                </a:lnTo>
                <a:lnTo>
                  <a:pt x="203288" y="175260"/>
                </a:lnTo>
                <a:lnTo>
                  <a:pt x="192646" y="175260"/>
                </a:lnTo>
                <a:lnTo>
                  <a:pt x="183045" y="171450"/>
                </a:lnTo>
                <a:lnTo>
                  <a:pt x="175526" y="165100"/>
                </a:lnTo>
                <a:lnTo>
                  <a:pt x="171119" y="154940"/>
                </a:lnTo>
                <a:lnTo>
                  <a:pt x="170827" y="144780"/>
                </a:lnTo>
                <a:lnTo>
                  <a:pt x="174523" y="134620"/>
                </a:lnTo>
                <a:lnTo>
                  <a:pt x="181546" y="127000"/>
                </a:lnTo>
                <a:lnTo>
                  <a:pt x="191223" y="123190"/>
                </a:lnTo>
                <a:lnTo>
                  <a:pt x="193243" y="121920"/>
                </a:lnTo>
                <a:lnTo>
                  <a:pt x="197256" y="121920"/>
                </a:lnTo>
                <a:lnTo>
                  <a:pt x="206095" y="123190"/>
                </a:lnTo>
                <a:lnTo>
                  <a:pt x="213842" y="128270"/>
                </a:lnTo>
                <a:lnTo>
                  <a:pt x="219837" y="134620"/>
                </a:lnTo>
                <a:lnTo>
                  <a:pt x="223418" y="142240"/>
                </a:lnTo>
                <a:lnTo>
                  <a:pt x="223697" y="153670"/>
                </a:lnTo>
                <a:lnTo>
                  <a:pt x="223697" y="123952"/>
                </a:lnTo>
                <a:lnTo>
                  <a:pt x="221322" y="121920"/>
                </a:lnTo>
                <a:lnTo>
                  <a:pt x="216877" y="118110"/>
                </a:lnTo>
                <a:lnTo>
                  <a:pt x="203619" y="113030"/>
                </a:lnTo>
                <a:lnTo>
                  <a:pt x="188937" y="113030"/>
                </a:lnTo>
                <a:lnTo>
                  <a:pt x="175577" y="119380"/>
                </a:lnTo>
                <a:lnTo>
                  <a:pt x="165900" y="129540"/>
                </a:lnTo>
                <a:lnTo>
                  <a:pt x="160807" y="142240"/>
                </a:lnTo>
                <a:lnTo>
                  <a:pt x="161188" y="157480"/>
                </a:lnTo>
                <a:lnTo>
                  <a:pt x="166128" y="168910"/>
                </a:lnTo>
                <a:lnTo>
                  <a:pt x="174396" y="177800"/>
                </a:lnTo>
                <a:lnTo>
                  <a:pt x="185077" y="184150"/>
                </a:lnTo>
                <a:lnTo>
                  <a:pt x="197269" y="185420"/>
                </a:lnTo>
                <a:lnTo>
                  <a:pt x="200533" y="185420"/>
                </a:lnTo>
                <a:lnTo>
                  <a:pt x="204000" y="200660"/>
                </a:lnTo>
                <a:lnTo>
                  <a:pt x="154190" y="179070"/>
                </a:lnTo>
                <a:lnTo>
                  <a:pt x="144983" y="149860"/>
                </a:lnTo>
                <a:lnTo>
                  <a:pt x="145948" y="138430"/>
                </a:lnTo>
                <a:lnTo>
                  <a:pt x="149136" y="128270"/>
                </a:lnTo>
                <a:lnTo>
                  <a:pt x="154495" y="119380"/>
                </a:lnTo>
                <a:lnTo>
                  <a:pt x="155321" y="118110"/>
                </a:lnTo>
                <a:lnTo>
                  <a:pt x="155600" y="115570"/>
                </a:lnTo>
                <a:lnTo>
                  <a:pt x="151536" y="97790"/>
                </a:lnTo>
                <a:lnTo>
                  <a:pt x="151853" y="96520"/>
                </a:lnTo>
                <a:lnTo>
                  <a:pt x="153898" y="92710"/>
                </a:lnTo>
                <a:lnTo>
                  <a:pt x="155486" y="92710"/>
                </a:lnTo>
                <a:lnTo>
                  <a:pt x="209956" y="80010"/>
                </a:lnTo>
                <a:lnTo>
                  <a:pt x="211886" y="80010"/>
                </a:lnTo>
                <a:lnTo>
                  <a:pt x="215138" y="81280"/>
                </a:lnTo>
                <a:lnTo>
                  <a:pt x="216281" y="83820"/>
                </a:lnTo>
                <a:lnTo>
                  <a:pt x="220370" y="101600"/>
                </a:lnTo>
                <a:lnTo>
                  <a:pt x="221272" y="102870"/>
                </a:lnTo>
                <a:lnTo>
                  <a:pt x="222542" y="102870"/>
                </a:lnTo>
                <a:lnTo>
                  <a:pt x="231559" y="109220"/>
                </a:lnTo>
                <a:lnTo>
                  <a:pt x="249491" y="144780"/>
                </a:lnTo>
                <a:lnTo>
                  <a:pt x="249605" y="151130"/>
                </a:lnTo>
                <a:lnTo>
                  <a:pt x="251955" y="152400"/>
                </a:lnTo>
                <a:lnTo>
                  <a:pt x="257556" y="152400"/>
                </a:lnTo>
                <a:lnTo>
                  <a:pt x="259791" y="151130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000"/>
          </a:p>
        </p:txBody>
      </p:sp>
      <p:sp>
        <p:nvSpPr>
          <p:cNvPr id="20" name="object 20"/>
          <p:cNvSpPr txBox="1"/>
          <p:nvPr/>
        </p:nvSpPr>
        <p:spPr>
          <a:xfrm>
            <a:off x="1793978" y="2596990"/>
            <a:ext cx="3283676" cy="555097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>
              <a:lnSpc>
                <a:spcPts val="1369"/>
              </a:lnSpc>
              <a:spcBef>
                <a:spcPts val="129"/>
              </a:spcBef>
            </a:pPr>
            <a:r>
              <a:rPr sz="2000" spc="51" dirty="0">
                <a:solidFill>
                  <a:srgbClr val="2B2A29"/>
                </a:solidFill>
                <a:cs typeface="Arial"/>
              </a:rPr>
              <a:t>инвалиды </a:t>
            </a:r>
            <a:r>
              <a:rPr sz="2000" spc="84" dirty="0">
                <a:solidFill>
                  <a:srgbClr val="2B2A29"/>
                </a:solidFill>
                <a:cs typeface="Arial"/>
              </a:rPr>
              <a:t>и</a:t>
            </a:r>
            <a:r>
              <a:rPr sz="2000" spc="-19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лица</a:t>
            </a:r>
            <a:endParaRPr sz="2000" dirty="0">
              <a:cs typeface="Arial"/>
            </a:endParaRPr>
          </a:p>
          <a:p>
            <a:pPr marL="16328">
              <a:lnSpc>
                <a:spcPts val="1369"/>
              </a:lnSpc>
            </a:pPr>
            <a:r>
              <a:rPr sz="2000" spc="32" dirty="0">
                <a:solidFill>
                  <a:srgbClr val="2B2A29"/>
                </a:solidFill>
                <a:cs typeface="Arial"/>
              </a:rPr>
              <a:t>с</a:t>
            </a:r>
            <a:r>
              <a:rPr sz="2000" spc="-77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71" dirty="0">
                <a:solidFill>
                  <a:srgbClr val="2B2A29"/>
                </a:solidFill>
                <a:cs typeface="Arial"/>
              </a:rPr>
              <a:t>ограниченными</a:t>
            </a:r>
            <a:r>
              <a:rPr sz="20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возможностями</a:t>
            </a:r>
            <a:r>
              <a:rPr sz="2000" spc="-77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здоровья</a:t>
            </a:r>
            <a:endParaRPr sz="2000" dirty="0"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793978" y="3482052"/>
            <a:ext cx="1903095" cy="564990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 marR="6531">
              <a:lnSpc>
                <a:spcPts val="1350"/>
              </a:lnSpc>
              <a:spcBef>
                <a:spcPts val="206"/>
              </a:spcBef>
            </a:pPr>
            <a:r>
              <a:rPr sz="2000" spc="77" dirty="0">
                <a:solidFill>
                  <a:srgbClr val="2B2A29"/>
                </a:solidFill>
                <a:cs typeface="Arial"/>
              </a:rPr>
              <a:t>одинокие</a:t>
            </a:r>
            <a:r>
              <a:rPr sz="2000" spc="-10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84" dirty="0">
                <a:solidFill>
                  <a:srgbClr val="2B2A29"/>
                </a:solidFill>
                <a:cs typeface="Arial"/>
              </a:rPr>
              <a:t>и</a:t>
            </a:r>
            <a:r>
              <a:rPr sz="2000" spc="-90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многодетные 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родители</a:t>
            </a:r>
            <a:endParaRPr sz="2000" dirty="0"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83012" y="4377007"/>
            <a:ext cx="2921181" cy="734634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>
              <a:lnSpc>
                <a:spcPts val="1369"/>
              </a:lnSpc>
              <a:spcBef>
                <a:spcPts val="129"/>
              </a:spcBef>
            </a:pPr>
            <a:r>
              <a:rPr sz="2000" spc="64" dirty="0">
                <a:solidFill>
                  <a:srgbClr val="2B2A29"/>
                </a:solidFill>
                <a:cs typeface="Arial"/>
              </a:rPr>
              <a:t>пенсионеры</a:t>
            </a:r>
            <a:endParaRPr sz="2000" dirty="0">
              <a:cs typeface="Arial"/>
            </a:endParaRPr>
          </a:p>
          <a:p>
            <a:pPr marL="16328">
              <a:lnSpc>
                <a:spcPts val="1369"/>
              </a:lnSpc>
            </a:pPr>
            <a:r>
              <a:rPr sz="2000" spc="84" dirty="0">
                <a:solidFill>
                  <a:srgbClr val="2B2A29"/>
                </a:solidFill>
                <a:cs typeface="Arial"/>
              </a:rPr>
              <a:t>и</a:t>
            </a:r>
            <a:r>
              <a:rPr sz="20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граждане</a:t>
            </a:r>
            <a:r>
              <a:rPr sz="20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предпенсионного</a:t>
            </a:r>
            <a:r>
              <a:rPr sz="20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возраста</a:t>
            </a:r>
            <a:endParaRPr sz="2000" dirty="0"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65762" y="5387852"/>
            <a:ext cx="1745524" cy="744526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 marR="6531">
              <a:lnSpc>
                <a:spcPts val="1350"/>
              </a:lnSpc>
              <a:spcBef>
                <a:spcPts val="206"/>
              </a:spcBef>
            </a:pPr>
            <a:r>
              <a:rPr sz="2000" spc="64" dirty="0">
                <a:solidFill>
                  <a:srgbClr val="2B2A29"/>
                </a:solidFill>
                <a:cs typeface="Arial"/>
              </a:rPr>
              <a:t>бывшие заключенные 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с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неснятой</a:t>
            </a:r>
            <a:r>
              <a:rPr sz="2000" spc="-25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судимостью</a:t>
            </a:r>
            <a:endParaRPr sz="2000" dirty="0">
              <a:cs typeface="Arial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4489" y="2895257"/>
            <a:ext cx="1737511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9111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31656" y="475015"/>
            <a:ext cx="6066064" cy="1100027"/>
          </a:xfrm>
          <a:prstGeom prst="rect">
            <a:avLst/>
          </a:prstGeom>
        </p:spPr>
        <p:txBody>
          <a:bodyPr vert="horz" wrap="square" lIns="0" tIns="98788" rIns="0" bIns="0" rtlCol="0">
            <a:spAutoFit/>
          </a:bodyPr>
          <a:lstStyle/>
          <a:p>
            <a:pPr marL="16328">
              <a:spcBef>
                <a:spcPts val="778"/>
              </a:spcBef>
            </a:pPr>
            <a:r>
              <a:rPr sz="2000" spc="-19" dirty="0">
                <a:solidFill>
                  <a:srgbClr val="E95136"/>
                </a:solidFill>
                <a:cs typeface="Trebuchet MS"/>
              </a:rPr>
              <a:t>КАТЕГОРИЯ</a:t>
            </a:r>
            <a:r>
              <a:rPr sz="2000" spc="-45" dirty="0">
                <a:solidFill>
                  <a:srgbClr val="E95136"/>
                </a:solidFill>
                <a:cs typeface="Trebuchet MS"/>
              </a:rPr>
              <a:t> </a:t>
            </a:r>
            <a:r>
              <a:rPr sz="2000" spc="6" dirty="0">
                <a:solidFill>
                  <a:srgbClr val="E95136"/>
                </a:solidFill>
                <a:cs typeface="Trebuchet MS"/>
              </a:rPr>
              <a:t>1</a:t>
            </a:r>
            <a:endParaRPr sz="2000" dirty="0">
              <a:cs typeface="Trebuchet MS"/>
            </a:endParaRPr>
          </a:p>
          <a:p>
            <a:pPr marL="17961">
              <a:spcBef>
                <a:spcPts val="585"/>
              </a:spcBef>
            </a:pPr>
            <a:r>
              <a:rPr sz="2000" spc="51" dirty="0" err="1">
                <a:solidFill>
                  <a:srgbClr val="2B2A29"/>
                </a:solidFill>
                <a:cs typeface="Arial"/>
              </a:rPr>
              <a:t>Обеспечение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занятости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граждан,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отнесенных </a:t>
            </a:r>
            <a:r>
              <a:rPr sz="2000" spc="122" dirty="0">
                <a:solidFill>
                  <a:srgbClr val="2B2A29"/>
                </a:solidFill>
                <a:cs typeface="Arial"/>
              </a:rPr>
              <a:t>к</a:t>
            </a:r>
            <a:r>
              <a:rPr sz="2000" spc="-174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категориям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социально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уязвимых.</a:t>
            </a:r>
            <a:endParaRPr sz="2000" dirty="0"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54415" y="1652059"/>
            <a:ext cx="8176532" cy="2833285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28575" algn="just">
              <a:spcBef>
                <a:spcPts val="129"/>
              </a:spcBef>
            </a:pPr>
            <a:r>
              <a:rPr sz="2000" b="1" spc="26" dirty="0" err="1">
                <a:solidFill>
                  <a:srgbClr val="2B2A29"/>
                </a:solidFill>
                <a:cs typeface="Trebuchet MS"/>
              </a:rPr>
              <a:t>Кому</a:t>
            </a:r>
            <a:r>
              <a:rPr sz="2000" b="1" spc="-90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2" dirty="0" err="1">
                <a:solidFill>
                  <a:srgbClr val="2B2A29"/>
                </a:solidFill>
                <a:cs typeface="Trebuchet MS"/>
              </a:rPr>
              <a:t>подходит</a:t>
            </a:r>
            <a:r>
              <a:rPr sz="2000" b="1" spc="-12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9" dirty="0">
                <a:solidFill>
                  <a:srgbClr val="2B2A29"/>
                </a:solidFill>
                <a:cs typeface="Trebuchet MS"/>
              </a:rPr>
              <a:t>данная</a:t>
            </a:r>
            <a:r>
              <a:rPr sz="2000" b="1" spc="-3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cs typeface="Trebuchet MS"/>
              </a:rPr>
              <a:t>категория?</a:t>
            </a:r>
            <a:endParaRPr sz="2000" dirty="0">
              <a:cs typeface="Trebuchet MS"/>
            </a:endParaRPr>
          </a:p>
          <a:p>
            <a:pPr marL="42454" marR="6531" algn="just">
              <a:lnSpc>
                <a:spcPct val="107800"/>
              </a:lnSpc>
              <a:spcBef>
                <a:spcPts val="861"/>
              </a:spcBef>
            </a:pPr>
            <a:r>
              <a:rPr sz="2000" spc="19" dirty="0">
                <a:solidFill>
                  <a:srgbClr val="2B2A29"/>
                </a:solidFill>
                <a:cs typeface="Arial"/>
              </a:rPr>
              <a:t>Заявителям,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которые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нанимают</a:t>
            </a:r>
            <a:r>
              <a:rPr sz="2000" spc="-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граждан,</a:t>
            </a:r>
            <a:r>
              <a:rPr sz="2000" spc="-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отнесенных</a:t>
            </a:r>
            <a:r>
              <a:rPr sz="2000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122" dirty="0">
                <a:solidFill>
                  <a:srgbClr val="2B2A29"/>
                </a:solidFill>
                <a:cs typeface="Arial"/>
              </a:rPr>
              <a:t>к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категориям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 err="1">
                <a:solidFill>
                  <a:srgbClr val="2B2A29"/>
                </a:solidFill>
                <a:cs typeface="Arial"/>
              </a:rPr>
              <a:t>социально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 err="1">
                <a:solidFill>
                  <a:srgbClr val="2B2A29"/>
                </a:solidFill>
                <a:cs typeface="Arial"/>
              </a:rPr>
              <a:t>уязвимых</a:t>
            </a:r>
            <a:r>
              <a:rPr sz="2000" dirty="0">
                <a:solidFill>
                  <a:srgbClr val="2B2A29"/>
                </a:solidFill>
                <a:cs typeface="Arial"/>
              </a:rPr>
              <a:t>, </a:t>
            </a:r>
            <a:r>
              <a:rPr sz="2000" spc="84" dirty="0">
                <a:solidFill>
                  <a:srgbClr val="2B2A29"/>
                </a:solidFill>
                <a:cs typeface="Arial"/>
              </a:rPr>
              <a:t>при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необходимости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создавая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для </a:t>
            </a:r>
            <a:r>
              <a:rPr sz="2000" spc="90" dirty="0">
                <a:solidFill>
                  <a:srgbClr val="2B2A29"/>
                </a:solidFill>
                <a:cs typeface="Arial"/>
              </a:rPr>
              <a:t>них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особые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условия,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что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позволяет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таким гражданам 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участвовать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в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трудовой</a:t>
            </a:r>
            <a:r>
              <a:rPr sz="2000" spc="-1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деятельности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наравне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с</a:t>
            </a:r>
            <a:r>
              <a:rPr sz="2000" spc="-1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другими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членами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общества.</a:t>
            </a:r>
            <a:endParaRPr sz="2000" dirty="0">
              <a:cs typeface="Arial"/>
            </a:endParaRPr>
          </a:p>
          <a:p>
            <a:pPr>
              <a:lnSpc>
                <a:spcPct val="100000"/>
              </a:lnSpc>
            </a:pPr>
            <a:endParaRPr sz="1414" dirty="0">
              <a:latin typeface="Arial"/>
              <a:cs typeface="Arial"/>
            </a:endParaRPr>
          </a:p>
          <a:p>
            <a:pPr marL="16328" algn="just">
              <a:spcBef>
                <a:spcPts val="906"/>
              </a:spcBef>
            </a:pPr>
            <a:r>
              <a:rPr sz="2000" b="1" spc="45" dirty="0">
                <a:solidFill>
                  <a:srgbClr val="2B2A29"/>
                </a:solidFill>
                <a:cs typeface="Trebuchet MS"/>
              </a:rPr>
              <a:t>Каким</a:t>
            </a:r>
            <a:r>
              <a:rPr sz="2000" b="1" spc="-64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cs typeface="Trebuchet MS"/>
              </a:rPr>
              <a:t>условиям</a:t>
            </a:r>
            <a:r>
              <a:rPr sz="2000" b="1" spc="-77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9" dirty="0">
                <a:solidFill>
                  <a:srgbClr val="2B2A29"/>
                </a:solidFill>
                <a:cs typeface="Trebuchet MS"/>
              </a:rPr>
              <a:t>должны</a:t>
            </a:r>
            <a:r>
              <a:rPr sz="2000" b="1" spc="-3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cs typeface="Trebuchet MS"/>
              </a:rPr>
              <a:t>соответствовать</a:t>
            </a:r>
            <a:r>
              <a:rPr sz="2000" b="1" spc="-103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cs typeface="Trebuchet MS"/>
              </a:rPr>
              <a:t>такие</a:t>
            </a:r>
            <a:r>
              <a:rPr sz="2000" b="1" spc="-3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cs typeface="Trebuchet MS"/>
              </a:rPr>
              <a:t>заявители?</a:t>
            </a:r>
            <a:endParaRPr sz="2000" dirty="0">
              <a:cs typeface="Trebuchet MS"/>
            </a:endParaRPr>
          </a:p>
          <a:p>
            <a:pPr marL="17961" algn="just">
              <a:spcBef>
                <a:spcPts val="868"/>
              </a:spcBef>
            </a:pPr>
            <a:r>
              <a:rPr sz="2000" spc="39" dirty="0">
                <a:solidFill>
                  <a:srgbClr val="2B2A29"/>
                </a:solidFill>
                <a:cs typeface="Arial"/>
              </a:rPr>
              <a:t>По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итогам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года,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предшествующего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году</a:t>
            </a:r>
            <a:r>
              <a:rPr sz="2000" spc="-3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подачи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заявки:</a:t>
            </a:r>
            <a:endParaRPr sz="2000" dirty="0"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50808" y="122299"/>
            <a:ext cx="905419" cy="1805458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11636" b="1" spc="51" dirty="0">
                <a:solidFill>
                  <a:srgbClr val="C59368"/>
                </a:solidFill>
                <a:latin typeface="Trebuchet MS"/>
                <a:cs typeface="Trebuchet MS"/>
              </a:rPr>
              <a:t>1</a:t>
            </a:r>
            <a:endParaRPr sz="11636" dirty="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 rot="600000">
            <a:off x="2349725" y="436264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7" name="object 7"/>
          <p:cNvSpPr txBox="1"/>
          <p:nvPr/>
        </p:nvSpPr>
        <p:spPr>
          <a:xfrm rot="1320000">
            <a:off x="2464871" y="4397416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8" name="object 8"/>
          <p:cNvSpPr txBox="1"/>
          <p:nvPr/>
        </p:nvSpPr>
        <p:spPr>
          <a:xfrm rot="2160000">
            <a:off x="2573413" y="4458773"/>
            <a:ext cx="4047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9" name="object 9"/>
          <p:cNvSpPr txBox="1"/>
          <p:nvPr/>
        </p:nvSpPr>
        <p:spPr>
          <a:xfrm rot="2820000">
            <a:off x="2662490" y="4536764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0" name="object 10"/>
          <p:cNvSpPr txBox="1"/>
          <p:nvPr/>
        </p:nvSpPr>
        <p:spPr>
          <a:xfrm rot="3480000">
            <a:off x="2733651" y="4631139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1" name="object 11"/>
          <p:cNvSpPr txBox="1"/>
          <p:nvPr/>
        </p:nvSpPr>
        <p:spPr>
          <a:xfrm rot="4320000">
            <a:off x="2786195" y="4744173"/>
            <a:ext cx="40335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15350" y="4980805"/>
            <a:ext cx="57884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94">
              <a:lnSpc>
                <a:spcPts val="501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 marL="21227">
              <a:lnSpc>
                <a:spcPts val="238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>
              <a:lnSpc>
                <a:spcPts val="2224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3" name="object 13"/>
          <p:cNvSpPr txBox="1"/>
          <p:nvPr/>
        </p:nvSpPr>
        <p:spPr>
          <a:xfrm rot="7020000">
            <a:off x="2744941" y="5203960"/>
            <a:ext cx="40616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4" name="object 14"/>
          <p:cNvSpPr txBox="1"/>
          <p:nvPr/>
        </p:nvSpPr>
        <p:spPr>
          <a:xfrm rot="7860000">
            <a:off x="2673776" y="5306398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5" name="object 15"/>
          <p:cNvSpPr txBox="1"/>
          <p:nvPr/>
        </p:nvSpPr>
        <p:spPr>
          <a:xfrm rot="8520000">
            <a:off x="2587652" y="5386970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6" name="object 16"/>
          <p:cNvSpPr txBox="1"/>
          <p:nvPr/>
        </p:nvSpPr>
        <p:spPr>
          <a:xfrm rot="9180000">
            <a:off x="2486413" y="544850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7" name="object 17"/>
          <p:cNvSpPr txBox="1"/>
          <p:nvPr/>
        </p:nvSpPr>
        <p:spPr>
          <a:xfrm rot="10020000">
            <a:off x="2368720" y="548952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65544" y="4258702"/>
            <a:ext cx="135527" cy="501255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>
              <a:spcBef>
                <a:spcPts val="206"/>
              </a:spcBef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9" name="object 19"/>
          <p:cNvSpPr txBox="1"/>
          <p:nvPr/>
        </p:nvSpPr>
        <p:spPr>
          <a:xfrm rot="20880000">
            <a:off x="2112657" y="436609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0" name="object 20"/>
          <p:cNvSpPr txBox="1"/>
          <p:nvPr/>
        </p:nvSpPr>
        <p:spPr>
          <a:xfrm rot="20040000">
            <a:off x="1994832" y="4406722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1" name="object 21"/>
          <p:cNvSpPr txBox="1"/>
          <p:nvPr/>
        </p:nvSpPr>
        <p:spPr>
          <a:xfrm rot="19380000">
            <a:off x="1893664" y="4467976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2" name="object 22"/>
          <p:cNvSpPr txBox="1"/>
          <p:nvPr/>
        </p:nvSpPr>
        <p:spPr>
          <a:xfrm rot="18720000">
            <a:off x="1806680" y="454864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3" name="object 23"/>
          <p:cNvSpPr txBox="1"/>
          <p:nvPr/>
        </p:nvSpPr>
        <p:spPr>
          <a:xfrm rot="17880000">
            <a:off x="1735165" y="4650825"/>
            <a:ext cx="404153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4" name="object 24"/>
          <p:cNvSpPr txBox="1"/>
          <p:nvPr/>
        </p:nvSpPr>
        <p:spPr>
          <a:xfrm rot="17220000">
            <a:off x="1688563" y="4760476"/>
            <a:ext cx="40414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5" name="object 25"/>
          <p:cNvSpPr txBox="1"/>
          <p:nvPr/>
        </p:nvSpPr>
        <p:spPr>
          <a:xfrm rot="16500000">
            <a:off x="1666404" y="4877918"/>
            <a:ext cx="403167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6" name="object 26"/>
          <p:cNvSpPr txBox="1"/>
          <p:nvPr/>
        </p:nvSpPr>
        <p:spPr>
          <a:xfrm rot="15840000">
            <a:off x="1667618" y="4997726"/>
            <a:ext cx="4053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7" name="object 27"/>
          <p:cNvSpPr txBox="1"/>
          <p:nvPr/>
        </p:nvSpPr>
        <p:spPr>
          <a:xfrm rot="15180000">
            <a:off x="1693631" y="5113901"/>
            <a:ext cx="40537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8" name="object 28"/>
          <p:cNvSpPr txBox="1"/>
          <p:nvPr/>
        </p:nvSpPr>
        <p:spPr>
          <a:xfrm rot="14340000">
            <a:off x="1746583" y="5226743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9" name="object 29"/>
          <p:cNvSpPr txBox="1"/>
          <p:nvPr/>
        </p:nvSpPr>
        <p:spPr>
          <a:xfrm rot="13680000">
            <a:off x="1818010" y="5320908"/>
            <a:ext cx="40475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0" name="object 30"/>
          <p:cNvSpPr txBox="1"/>
          <p:nvPr/>
        </p:nvSpPr>
        <p:spPr>
          <a:xfrm rot="13020000">
            <a:off x="1906877" y="5399090"/>
            <a:ext cx="40554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1" name="object 31"/>
          <p:cNvSpPr txBox="1"/>
          <p:nvPr/>
        </p:nvSpPr>
        <p:spPr>
          <a:xfrm rot="12180000">
            <a:off x="2016731" y="545926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2" name="object 32"/>
          <p:cNvSpPr txBox="1"/>
          <p:nvPr/>
        </p:nvSpPr>
        <p:spPr>
          <a:xfrm rot="11460000">
            <a:off x="2131669" y="549370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3" name="object 33"/>
          <p:cNvSpPr txBox="1"/>
          <p:nvPr/>
        </p:nvSpPr>
        <p:spPr>
          <a:xfrm rot="10740000">
            <a:off x="2250693" y="550397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638614" y="5001001"/>
            <a:ext cx="444954" cy="379639"/>
          </a:xfrm>
          <a:custGeom>
            <a:avLst/>
            <a:gdLst/>
            <a:ahLst/>
            <a:cxnLst/>
            <a:rect l="l" t="t" r="r" b="b"/>
            <a:pathLst>
              <a:path w="346075" h="295275">
                <a:moveTo>
                  <a:pt x="346080" y="0"/>
                </a:moveTo>
                <a:lnTo>
                  <a:pt x="0" y="0"/>
                </a:lnTo>
                <a:lnTo>
                  <a:pt x="0" y="295266"/>
                </a:lnTo>
                <a:lnTo>
                  <a:pt x="346080" y="295266"/>
                </a:lnTo>
                <a:lnTo>
                  <a:pt x="346080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35" name="object 35"/>
          <p:cNvSpPr txBox="1"/>
          <p:nvPr/>
        </p:nvSpPr>
        <p:spPr>
          <a:xfrm>
            <a:off x="2164464" y="4843865"/>
            <a:ext cx="824593" cy="566383"/>
          </a:xfrm>
          <a:prstGeom prst="rect">
            <a:avLst/>
          </a:prstGeom>
        </p:spPr>
        <p:txBody>
          <a:bodyPr vert="horz" wrap="square" lIns="0" tIns="22044" rIns="0" bIns="0" rtlCol="0">
            <a:spAutoFit/>
          </a:bodyPr>
          <a:lstStyle/>
          <a:p>
            <a:pPr marL="16328">
              <a:spcBef>
                <a:spcPts val="174"/>
              </a:spcBef>
            </a:pPr>
            <a:r>
              <a:rPr sz="3536" spc="161" dirty="0">
                <a:solidFill>
                  <a:srgbClr val="E95136"/>
                </a:solidFill>
                <a:cs typeface="Arial"/>
              </a:rPr>
              <a:t>5</a:t>
            </a:r>
            <a:r>
              <a:rPr sz="3536" spc="154" dirty="0">
                <a:solidFill>
                  <a:srgbClr val="E95136"/>
                </a:solidFill>
                <a:cs typeface="Arial"/>
              </a:rPr>
              <a:t>0</a:t>
            </a:r>
            <a:r>
              <a:rPr sz="2314" spc="-84" dirty="0">
                <a:solidFill>
                  <a:srgbClr val="E95136"/>
                </a:solidFill>
                <a:latin typeface="Arial"/>
                <a:cs typeface="Arial"/>
              </a:rPr>
              <a:t>%</a:t>
            </a:r>
            <a:endParaRPr sz="2314" dirty="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186071" y="4817974"/>
            <a:ext cx="522514" cy="143464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836" spc="39" dirty="0">
                <a:solidFill>
                  <a:srgbClr val="E95136"/>
                </a:solidFill>
                <a:latin typeface="Arial"/>
                <a:cs typeface="Arial"/>
              </a:rPr>
              <a:t>не</a:t>
            </a:r>
            <a:r>
              <a:rPr sz="836" spc="-71" dirty="0">
                <a:solidFill>
                  <a:srgbClr val="E95136"/>
                </a:solidFill>
                <a:latin typeface="Arial"/>
                <a:cs typeface="Arial"/>
              </a:rPr>
              <a:t> </a:t>
            </a:r>
            <a:r>
              <a:rPr sz="836" spc="32" dirty="0">
                <a:solidFill>
                  <a:srgbClr val="E95136"/>
                </a:solidFill>
                <a:latin typeface="Arial"/>
                <a:cs typeface="Arial"/>
              </a:rPr>
              <a:t>менее</a:t>
            </a:r>
            <a:endParaRPr sz="836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333480" y="4740250"/>
            <a:ext cx="2418261" cy="1198249"/>
          </a:xfrm>
          <a:prstGeom prst="rect">
            <a:avLst/>
          </a:prstGeom>
        </p:spPr>
        <p:txBody>
          <a:bodyPr vert="horz" wrap="square" lIns="0" tIns="25309" rIns="0" bIns="0" rtlCol="0">
            <a:spAutoFit/>
          </a:bodyPr>
          <a:lstStyle/>
          <a:p>
            <a:pPr marL="16328" marR="6531" algn="just">
              <a:lnSpc>
                <a:spcPts val="1273"/>
              </a:lnSpc>
              <a:spcBef>
                <a:spcPts val="199"/>
              </a:spcBef>
            </a:pPr>
            <a:r>
              <a:rPr sz="1400" spc="32" dirty="0">
                <a:solidFill>
                  <a:srgbClr val="2B2A29"/>
                </a:solidFill>
                <a:cs typeface="Arial"/>
              </a:rPr>
              <a:t>работников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заявителя,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с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которыми 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оформлены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трудовые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отношения 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(но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не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менее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2-х), </a:t>
            </a:r>
            <a:r>
              <a:rPr sz="1400" dirty="0">
                <a:solidFill>
                  <a:srgbClr val="2B2A29"/>
                </a:solidFill>
                <a:cs typeface="Arial"/>
              </a:rPr>
              <a:t>являются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граж- 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данами,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отнесенными </a:t>
            </a:r>
            <a:r>
              <a:rPr sz="1400" spc="116" dirty="0">
                <a:solidFill>
                  <a:srgbClr val="2B2A29"/>
                </a:solidFill>
                <a:cs typeface="Arial"/>
              </a:rPr>
              <a:t>к</a:t>
            </a:r>
            <a:r>
              <a:rPr sz="1400" spc="-12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категориям 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социально</a:t>
            </a:r>
            <a:r>
              <a:rPr sz="14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уязвимых;</a:t>
            </a:r>
            <a:endParaRPr sz="1400" dirty="0"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533390" y="4741082"/>
            <a:ext cx="2525214" cy="698113"/>
          </a:xfrm>
          <a:prstGeom prst="rect">
            <a:avLst/>
          </a:prstGeom>
        </p:spPr>
        <p:txBody>
          <a:bodyPr vert="horz" wrap="square" lIns="0" tIns="25309" rIns="0" bIns="0" rtlCol="0">
            <a:spAutoFit/>
          </a:bodyPr>
          <a:lstStyle/>
          <a:p>
            <a:pPr marL="16328" marR="6531" algn="just">
              <a:lnSpc>
                <a:spcPts val="1273"/>
              </a:lnSpc>
              <a:spcBef>
                <a:spcPts val="199"/>
              </a:spcBef>
            </a:pPr>
            <a:r>
              <a:rPr sz="1400" spc="13" dirty="0">
                <a:solidFill>
                  <a:srgbClr val="2B2A29"/>
                </a:solidFill>
                <a:cs typeface="Arial"/>
              </a:rPr>
              <a:t>доля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расходов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</a:t>
            </a:r>
            <a:r>
              <a:rPr sz="1400" spc="-212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оплату </a:t>
            </a:r>
            <a:r>
              <a:rPr sz="1400" dirty="0">
                <a:solidFill>
                  <a:srgbClr val="2B2A29"/>
                </a:solidFill>
                <a:cs typeface="Arial"/>
              </a:rPr>
              <a:t>труда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таких 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работников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составляет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не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менее 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25%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расходов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оплату </a:t>
            </a:r>
            <a:r>
              <a:rPr sz="1400" dirty="0">
                <a:solidFill>
                  <a:srgbClr val="2B2A29"/>
                </a:solidFill>
                <a:cs typeface="Arial"/>
              </a:rPr>
              <a:t>труда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всех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работников;</a:t>
            </a:r>
            <a:endParaRPr sz="1400" dirty="0"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6533814" y="4258702"/>
            <a:ext cx="135527" cy="501255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>
              <a:spcBef>
                <a:spcPts val="206"/>
              </a:spcBef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0" name="object 40"/>
          <p:cNvSpPr txBox="1"/>
          <p:nvPr/>
        </p:nvSpPr>
        <p:spPr>
          <a:xfrm rot="600000">
            <a:off x="6517994" y="436264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 dirty="0">
              <a:latin typeface="Noto Sans Sinhala Light"/>
              <a:cs typeface="Noto Sans Sinhala Light"/>
            </a:endParaRPr>
          </a:p>
        </p:txBody>
      </p:sp>
      <p:sp>
        <p:nvSpPr>
          <p:cNvPr id="41" name="object 41"/>
          <p:cNvSpPr txBox="1"/>
          <p:nvPr/>
        </p:nvSpPr>
        <p:spPr>
          <a:xfrm rot="20880000">
            <a:off x="6280924" y="436609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2" name="object 42"/>
          <p:cNvSpPr txBox="1"/>
          <p:nvPr/>
        </p:nvSpPr>
        <p:spPr>
          <a:xfrm rot="1320000">
            <a:off x="6633151" y="4397416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3" name="object 43"/>
          <p:cNvSpPr txBox="1"/>
          <p:nvPr/>
        </p:nvSpPr>
        <p:spPr>
          <a:xfrm rot="2160000">
            <a:off x="6741692" y="4458773"/>
            <a:ext cx="4047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4" name="object 44"/>
          <p:cNvSpPr txBox="1"/>
          <p:nvPr/>
        </p:nvSpPr>
        <p:spPr>
          <a:xfrm rot="20040000">
            <a:off x="6163112" y="4406722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5" name="object 45"/>
          <p:cNvSpPr txBox="1"/>
          <p:nvPr/>
        </p:nvSpPr>
        <p:spPr>
          <a:xfrm rot="2820000">
            <a:off x="6830764" y="4536764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6" name="object 46"/>
          <p:cNvSpPr txBox="1"/>
          <p:nvPr/>
        </p:nvSpPr>
        <p:spPr>
          <a:xfrm rot="19380000">
            <a:off x="6061945" y="4467976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7" name="object 47"/>
          <p:cNvSpPr txBox="1"/>
          <p:nvPr/>
        </p:nvSpPr>
        <p:spPr>
          <a:xfrm rot="3480000">
            <a:off x="6901926" y="4631139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8" name="object 48"/>
          <p:cNvSpPr txBox="1"/>
          <p:nvPr/>
        </p:nvSpPr>
        <p:spPr>
          <a:xfrm rot="18720000">
            <a:off x="5974962" y="454864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9" name="object 49"/>
          <p:cNvSpPr txBox="1"/>
          <p:nvPr/>
        </p:nvSpPr>
        <p:spPr>
          <a:xfrm rot="4320000">
            <a:off x="6954470" y="4744157"/>
            <a:ext cx="40335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0" name="object 50"/>
          <p:cNvSpPr txBox="1"/>
          <p:nvPr/>
        </p:nvSpPr>
        <p:spPr>
          <a:xfrm rot="17880000">
            <a:off x="5903437" y="4650825"/>
            <a:ext cx="404153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1" name="object 51"/>
          <p:cNvSpPr txBox="1"/>
          <p:nvPr/>
        </p:nvSpPr>
        <p:spPr>
          <a:xfrm rot="17220000">
            <a:off x="5856850" y="4760476"/>
            <a:ext cx="40414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2" name="object 52"/>
          <p:cNvSpPr txBox="1"/>
          <p:nvPr/>
        </p:nvSpPr>
        <p:spPr>
          <a:xfrm rot="16500000">
            <a:off x="5834680" y="4877918"/>
            <a:ext cx="403167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883625" y="4980805"/>
            <a:ext cx="57884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94">
              <a:lnSpc>
                <a:spcPts val="501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 marL="21227">
              <a:lnSpc>
                <a:spcPts val="238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>
              <a:lnSpc>
                <a:spcPts val="2224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4" name="object 54"/>
          <p:cNvSpPr txBox="1"/>
          <p:nvPr/>
        </p:nvSpPr>
        <p:spPr>
          <a:xfrm rot="7020000">
            <a:off x="6913218" y="5203957"/>
            <a:ext cx="40616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5" name="object 55"/>
          <p:cNvSpPr txBox="1"/>
          <p:nvPr/>
        </p:nvSpPr>
        <p:spPr>
          <a:xfrm rot="7860000">
            <a:off x="6842059" y="5306393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6" name="object 56"/>
          <p:cNvSpPr txBox="1"/>
          <p:nvPr/>
        </p:nvSpPr>
        <p:spPr>
          <a:xfrm rot="8520000">
            <a:off x="6755931" y="5386966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7" name="object 57"/>
          <p:cNvSpPr txBox="1"/>
          <p:nvPr/>
        </p:nvSpPr>
        <p:spPr>
          <a:xfrm rot="9180000">
            <a:off x="6654694" y="5448497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8" name="object 58"/>
          <p:cNvSpPr txBox="1"/>
          <p:nvPr/>
        </p:nvSpPr>
        <p:spPr>
          <a:xfrm rot="10020000">
            <a:off x="6537010" y="548952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9" name="object 59"/>
          <p:cNvSpPr txBox="1"/>
          <p:nvPr/>
        </p:nvSpPr>
        <p:spPr>
          <a:xfrm rot="15840000">
            <a:off x="5835892" y="4997731"/>
            <a:ext cx="4053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0" name="object 60"/>
          <p:cNvSpPr txBox="1"/>
          <p:nvPr/>
        </p:nvSpPr>
        <p:spPr>
          <a:xfrm rot="15180000">
            <a:off x="5861914" y="5113906"/>
            <a:ext cx="40537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1" name="object 61"/>
          <p:cNvSpPr txBox="1"/>
          <p:nvPr/>
        </p:nvSpPr>
        <p:spPr>
          <a:xfrm rot="14340000">
            <a:off x="5914869" y="5226748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2" name="object 62"/>
          <p:cNvSpPr txBox="1"/>
          <p:nvPr/>
        </p:nvSpPr>
        <p:spPr>
          <a:xfrm rot="13680000">
            <a:off x="5986300" y="5320913"/>
            <a:ext cx="40475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3" name="object 63"/>
          <p:cNvSpPr txBox="1"/>
          <p:nvPr/>
        </p:nvSpPr>
        <p:spPr>
          <a:xfrm rot="13020000">
            <a:off x="6075158" y="5399095"/>
            <a:ext cx="40554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4" name="object 64"/>
          <p:cNvSpPr txBox="1"/>
          <p:nvPr/>
        </p:nvSpPr>
        <p:spPr>
          <a:xfrm rot="12180000">
            <a:off x="6185012" y="545926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5" name="object 65"/>
          <p:cNvSpPr txBox="1"/>
          <p:nvPr/>
        </p:nvSpPr>
        <p:spPr>
          <a:xfrm rot="11460000">
            <a:off x="6299947" y="549370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6" name="object 66"/>
          <p:cNvSpPr txBox="1"/>
          <p:nvPr/>
        </p:nvSpPr>
        <p:spPr>
          <a:xfrm rot="10740000">
            <a:off x="6418981" y="550397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6806896" y="5001001"/>
            <a:ext cx="444954" cy="379639"/>
          </a:xfrm>
          <a:custGeom>
            <a:avLst/>
            <a:gdLst/>
            <a:ahLst/>
            <a:cxnLst/>
            <a:rect l="l" t="t" r="r" b="b"/>
            <a:pathLst>
              <a:path w="346075" h="295275">
                <a:moveTo>
                  <a:pt x="346075" y="0"/>
                </a:moveTo>
                <a:lnTo>
                  <a:pt x="0" y="0"/>
                </a:lnTo>
                <a:lnTo>
                  <a:pt x="0" y="295266"/>
                </a:lnTo>
                <a:lnTo>
                  <a:pt x="346075" y="295266"/>
                </a:lnTo>
                <a:lnTo>
                  <a:pt x="346075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68" name="object 68"/>
          <p:cNvSpPr txBox="1"/>
          <p:nvPr/>
        </p:nvSpPr>
        <p:spPr>
          <a:xfrm>
            <a:off x="6332748" y="4843865"/>
            <a:ext cx="824593" cy="566383"/>
          </a:xfrm>
          <a:prstGeom prst="rect">
            <a:avLst/>
          </a:prstGeom>
        </p:spPr>
        <p:txBody>
          <a:bodyPr vert="horz" wrap="square" lIns="0" tIns="22044" rIns="0" bIns="0" rtlCol="0">
            <a:spAutoFit/>
          </a:bodyPr>
          <a:lstStyle/>
          <a:p>
            <a:pPr marL="16328">
              <a:spcBef>
                <a:spcPts val="174"/>
              </a:spcBef>
            </a:pPr>
            <a:r>
              <a:rPr sz="3536" spc="161" dirty="0">
                <a:solidFill>
                  <a:srgbClr val="E95136"/>
                </a:solidFill>
                <a:cs typeface="Arial"/>
              </a:rPr>
              <a:t>2</a:t>
            </a:r>
            <a:r>
              <a:rPr sz="3536" spc="154" dirty="0">
                <a:solidFill>
                  <a:srgbClr val="E95136"/>
                </a:solidFill>
                <a:cs typeface="Arial"/>
              </a:rPr>
              <a:t>5</a:t>
            </a:r>
            <a:r>
              <a:rPr sz="2314" spc="-84" dirty="0">
                <a:solidFill>
                  <a:srgbClr val="E95136"/>
                </a:solidFill>
                <a:cs typeface="Arial"/>
              </a:rPr>
              <a:t>%</a:t>
            </a:r>
            <a:endParaRPr sz="2314" dirty="0"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354350" y="4817974"/>
            <a:ext cx="522514" cy="143464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836" spc="39" dirty="0">
                <a:solidFill>
                  <a:srgbClr val="E95136"/>
                </a:solidFill>
                <a:latin typeface="Arial"/>
                <a:cs typeface="Arial"/>
              </a:rPr>
              <a:t>не</a:t>
            </a:r>
            <a:r>
              <a:rPr sz="836" spc="-71" dirty="0">
                <a:solidFill>
                  <a:srgbClr val="E95136"/>
                </a:solidFill>
                <a:latin typeface="Arial"/>
                <a:cs typeface="Arial"/>
              </a:rPr>
              <a:t> </a:t>
            </a:r>
            <a:r>
              <a:rPr sz="836" spc="32" dirty="0">
                <a:solidFill>
                  <a:srgbClr val="E95136"/>
                </a:solidFill>
                <a:latin typeface="Arial"/>
                <a:cs typeface="Arial"/>
              </a:rPr>
              <a:t>менее</a:t>
            </a:r>
            <a:endParaRPr sz="836">
              <a:latin typeface="Arial"/>
              <a:cs typeface="Arial"/>
            </a:endParaRPr>
          </a:p>
        </p:txBody>
      </p:sp>
      <p:pic>
        <p:nvPicPr>
          <p:cNvPr id="72" name="Рисунок 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9282" y="2908334"/>
            <a:ext cx="1737511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7488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40688" y="320354"/>
            <a:ext cx="9035361" cy="1026509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 marR="6531">
              <a:lnSpc>
                <a:spcPct val="107800"/>
              </a:lnSpc>
              <a:spcBef>
                <a:spcPts val="129"/>
              </a:spcBef>
            </a:pPr>
            <a:r>
              <a:rPr lang="ru-RU" sz="2000" spc="51" dirty="0">
                <a:solidFill>
                  <a:srgbClr val="FF0000"/>
                </a:solidFill>
                <a:cs typeface="Arial"/>
              </a:rPr>
              <a:t>КАТЕГОРИЯ 2</a:t>
            </a:r>
          </a:p>
          <a:p>
            <a:pPr marL="16328" marR="6531">
              <a:lnSpc>
                <a:spcPct val="107800"/>
              </a:lnSpc>
              <a:spcBef>
                <a:spcPts val="129"/>
              </a:spcBef>
            </a:pPr>
            <a:r>
              <a:rPr sz="2000" spc="51" dirty="0" err="1">
                <a:solidFill>
                  <a:srgbClr val="2B2A29"/>
                </a:solidFill>
                <a:cs typeface="Arial"/>
              </a:rPr>
              <a:t>Обеспечение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 err="1">
                <a:solidFill>
                  <a:srgbClr val="2B2A29"/>
                </a:solidFill>
                <a:cs typeface="Arial"/>
              </a:rPr>
              <a:t>реализации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 err="1">
                <a:solidFill>
                  <a:srgbClr val="2B2A29"/>
                </a:solidFill>
                <a:cs typeface="Arial"/>
              </a:rPr>
              <a:t>товаров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" dirty="0">
                <a:solidFill>
                  <a:srgbClr val="2B2A29"/>
                </a:solidFill>
                <a:cs typeface="Arial"/>
              </a:rPr>
              <a:t>(</a:t>
            </a:r>
            <a:r>
              <a:rPr sz="2000" spc="6" dirty="0" err="1">
                <a:solidFill>
                  <a:srgbClr val="2B2A29"/>
                </a:solidFill>
                <a:cs typeface="Arial"/>
              </a:rPr>
              <a:t>работ</a:t>
            </a:r>
            <a:r>
              <a:rPr sz="2000" spc="6" dirty="0">
                <a:solidFill>
                  <a:srgbClr val="2B2A29"/>
                </a:solidFill>
                <a:cs typeface="Arial"/>
              </a:rPr>
              <a:t>,</a:t>
            </a:r>
            <a:r>
              <a:rPr sz="2000" spc="-1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" dirty="0" err="1">
                <a:solidFill>
                  <a:srgbClr val="2B2A29"/>
                </a:solidFill>
                <a:cs typeface="Arial"/>
              </a:rPr>
              <a:t>услуг</a:t>
            </a:r>
            <a:r>
              <a:rPr sz="2000" spc="6" dirty="0">
                <a:solidFill>
                  <a:srgbClr val="2B2A29"/>
                </a:solidFill>
                <a:cs typeface="Arial"/>
              </a:rPr>
              <a:t>),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71" dirty="0" err="1">
                <a:solidFill>
                  <a:srgbClr val="2B2A29"/>
                </a:solidFill>
                <a:cs typeface="Arial"/>
              </a:rPr>
              <a:t>произведенных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 err="1">
                <a:solidFill>
                  <a:srgbClr val="2B2A29"/>
                </a:solidFill>
                <a:cs typeface="Arial"/>
              </a:rPr>
              <a:t>гражданами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,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 err="1">
                <a:solidFill>
                  <a:srgbClr val="2B2A29"/>
                </a:solidFill>
                <a:cs typeface="Arial"/>
              </a:rPr>
              <a:t>отнесенны</a:t>
            </a:r>
            <a:r>
              <a:rPr lang="ru-RU" sz="2000" spc="51" dirty="0">
                <a:solidFill>
                  <a:srgbClr val="2B2A29"/>
                </a:solidFill>
                <a:cs typeface="Arial"/>
              </a:rPr>
              <a:t>ми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122" dirty="0">
                <a:solidFill>
                  <a:srgbClr val="2B2A29"/>
                </a:solidFill>
                <a:cs typeface="Arial"/>
              </a:rPr>
              <a:t>к  </a:t>
            </a:r>
            <a:r>
              <a:rPr sz="2000" spc="58" dirty="0" err="1">
                <a:solidFill>
                  <a:srgbClr val="2B2A29"/>
                </a:solidFill>
                <a:cs typeface="Arial"/>
              </a:rPr>
              <a:t>категориям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 err="1">
                <a:solidFill>
                  <a:srgbClr val="2B2A29"/>
                </a:solidFill>
                <a:cs typeface="Arial"/>
              </a:rPr>
              <a:t>социально</a:t>
            </a:r>
            <a:r>
              <a:rPr sz="2000" spc="-3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 err="1">
                <a:solidFill>
                  <a:srgbClr val="2B2A29"/>
                </a:solidFill>
                <a:cs typeface="Arial"/>
              </a:rPr>
              <a:t>уязвимых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.</a:t>
            </a:r>
            <a:endParaRPr sz="2000" dirty="0"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69278" y="-121273"/>
            <a:ext cx="923924" cy="1805458"/>
          </a:xfrm>
          <a:prstGeom prst="rect">
            <a:avLst/>
          </a:prstGeom>
        </p:spPr>
        <p:txBody>
          <a:bodyPr vert="horz" wrap="square" lIns="0" tIns="14696" rIns="0" bIns="0" rtlCol="0" anchor="ctr">
            <a:spAutoFit/>
          </a:bodyPr>
          <a:lstStyle/>
          <a:p>
            <a:pPr marL="16328">
              <a:lnSpc>
                <a:spcPct val="100000"/>
              </a:lnSpc>
              <a:spcBef>
                <a:spcPts val="778"/>
              </a:spcBef>
            </a:pPr>
            <a:r>
              <a:rPr lang="ru-RU" sz="11636" b="1" spc="51" dirty="0">
                <a:solidFill>
                  <a:srgbClr val="C59368"/>
                </a:solidFill>
                <a:latin typeface="Trebuchet MS"/>
                <a:ea typeface="+mn-ea"/>
                <a:cs typeface="Trebuchet MS"/>
              </a:rPr>
              <a:t>2</a:t>
            </a:r>
            <a:endParaRPr sz="2000" b="1" spc="-19" dirty="0">
              <a:solidFill>
                <a:srgbClr val="E95136"/>
              </a:solidFill>
              <a:latin typeface="+mn-lt"/>
              <a:ea typeface="+mn-ea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87472" y="1440146"/>
            <a:ext cx="10688578" cy="3063476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24493" algn="just">
              <a:spcBef>
                <a:spcPts val="129"/>
              </a:spcBef>
            </a:pPr>
            <a:r>
              <a:rPr sz="2000" b="1" spc="26" dirty="0">
                <a:solidFill>
                  <a:srgbClr val="2B2A29"/>
                </a:solidFill>
                <a:cs typeface="Trebuchet MS"/>
              </a:rPr>
              <a:t>Кому</a:t>
            </a:r>
            <a:r>
              <a:rPr sz="2000" b="1" spc="-90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2" dirty="0">
                <a:solidFill>
                  <a:srgbClr val="2B2A29"/>
                </a:solidFill>
                <a:cs typeface="Trebuchet MS"/>
              </a:rPr>
              <a:t>подходит</a:t>
            </a:r>
            <a:r>
              <a:rPr sz="2000" b="1" spc="-12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9" dirty="0">
                <a:solidFill>
                  <a:srgbClr val="2B2A29"/>
                </a:solidFill>
                <a:cs typeface="Trebuchet MS"/>
              </a:rPr>
              <a:t>данная</a:t>
            </a:r>
            <a:r>
              <a:rPr sz="2000" b="1" spc="-3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cs typeface="Trebuchet MS"/>
              </a:rPr>
              <a:t>категория?</a:t>
            </a:r>
            <a:endParaRPr sz="2000" dirty="0">
              <a:cs typeface="Trebuchet MS"/>
            </a:endParaRPr>
          </a:p>
          <a:p>
            <a:pPr marL="41636" marR="6531" algn="just">
              <a:lnSpc>
                <a:spcPct val="107800"/>
              </a:lnSpc>
              <a:spcBef>
                <a:spcPts val="887"/>
              </a:spcBef>
            </a:pPr>
            <a:r>
              <a:rPr sz="2000" spc="6" dirty="0">
                <a:solidFill>
                  <a:srgbClr val="2B2A29"/>
                </a:solidFill>
                <a:cs typeface="Arial"/>
              </a:rPr>
              <a:t>Заявителям,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которые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целенаправленно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приобретают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товары 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(работы, 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услуги)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у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граждан,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отнесенных </a:t>
            </a:r>
            <a:r>
              <a:rPr sz="2000" spc="122" dirty="0">
                <a:solidFill>
                  <a:srgbClr val="2B2A29"/>
                </a:solidFill>
                <a:cs typeface="Arial"/>
              </a:rPr>
              <a:t>к </a:t>
            </a:r>
            <a:r>
              <a:rPr sz="2000" spc="39" dirty="0" err="1">
                <a:solidFill>
                  <a:srgbClr val="2B2A29"/>
                </a:solidFill>
                <a:cs typeface="Arial"/>
              </a:rPr>
              <a:t>кате</a:t>
            </a:r>
            <a:r>
              <a:rPr sz="2000" spc="58" dirty="0" err="1">
                <a:solidFill>
                  <a:srgbClr val="2B2A29"/>
                </a:solidFill>
                <a:cs typeface="Arial"/>
              </a:rPr>
              <a:t>гориям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9" dirty="0" err="1">
                <a:solidFill>
                  <a:srgbClr val="2B2A29"/>
                </a:solidFill>
                <a:cs typeface="Arial"/>
              </a:rPr>
              <a:t>социально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 err="1">
                <a:solidFill>
                  <a:srgbClr val="2B2A29"/>
                </a:solidFill>
                <a:cs typeface="Arial"/>
              </a:rPr>
              <a:t>уязвимых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, </a:t>
            </a:r>
            <a:r>
              <a:rPr sz="2000" spc="77" dirty="0">
                <a:solidFill>
                  <a:srgbClr val="2B2A29"/>
                </a:solidFill>
                <a:cs typeface="Arial"/>
              </a:rPr>
              <a:t>по</a:t>
            </a:r>
            <a:r>
              <a:rPr sz="2000" spc="-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договорам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гражданско-правового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характера  </a:t>
            </a:r>
            <a:r>
              <a:rPr sz="2000" spc="84" dirty="0">
                <a:solidFill>
                  <a:srgbClr val="2B2A29"/>
                </a:solidFill>
                <a:cs typeface="Arial"/>
              </a:rPr>
              <a:t>и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реализуют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их,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тем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самым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обеспечивая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сбыт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произведенной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продукции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или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-13" dirty="0" err="1">
                <a:solidFill>
                  <a:srgbClr val="2B2A29"/>
                </a:solidFill>
                <a:cs typeface="Arial"/>
              </a:rPr>
              <a:t>услуг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.</a:t>
            </a:r>
            <a:endParaRPr lang="ru-RU" sz="2000" spc="-13" dirty="0">
              <a:solidFill>
                <a:srgbClr val="2B2A29"/>
              </a:solidFill>
              <a:cs typeface="Arial"/>
            </a:endParaRPr>
          </a:p>
          <a:p>
            <a:pPr marL="41636" marR="6531" algn="just">
              <a:lnSpc>
                <a:spcPct val="107800"/>
              </a:lnSpc>
              <a:spcBef>
                <a:spcPts val="887"/>
              </a:spcBef>
            </a:pPr>
            <a:endParaRPr sz="2000" dirty="0">
              <a:cs typeface="Arial"/>
            </a:endParaRPr>
          </a:p>
          <a:p>
            <a:pPr marL="16328" algn="just">
              <a:spcBef>
                <a:spcPts val="881"/>
              </a:spcBef>
            </a:pPr>
            <a:r>
              <a:rPr sz="2000" b="1" spc="45" dirty="0" err="1">
                <a:solidFill>
                  <a:srgbClr val="2B2A29"/>
                </a:solidFill>
                <a:cs typeface="Trebuchet MS"/>
              </a:rPr>
              <a:t>Каким</a:t>
            </a:r>
            <a:r>
              <a:rPr sz="2000" b="1" spc="-64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cs typeface="Trebuchet MS"/>
              </a:rPr>
              <a:t>условиям</a:t>
            </a:r>
            <a:r>
              <a:rPr sz="2000" b="1" spc="-77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9" dirty="0">
                <a:solidFill>
                  <a:srgbClr val="2B2A29"/>
                </a:solidFill>
                <a:cs typeface="Trebuchet MS"/>
              </a:rPr>
              <a:t>должны</a:t>
            </a:r>
            <a:r>
              <a:rPr sz="2000" b="1" spc="-3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cs typeface="Trebuchet MS"/>
              </a:rPr>
              <a:t>соответствовать</a:t>
            </a:r>
            <a:r>
              <a:rPr sz="2000" b="1" spc="-103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cs typeface="Trebuchet MS"/>
              </a:rPr>
              <a:t>такие</a:t>
            </a:r>
            <a:r>
              <a:rPr sz="2000" b="1" spc="-3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cs typeface="Trebuchet MS"/>
              </a:rPr>
              <a:t>заявители?</a:t>
            </a:r>
            <a:endParaRPr sz="2000" dirty="0">
              <a:cs typeface="Trebuchet MS"/>
            </a:endParaRPr>
          </a:p>
          <a:p>
            <a:pPr marL="17961" algn="just">
              <a:spcBef>
                <a:spcPts val="868"/>
              </a:spcBef>
            </a:pPr>
            <a:r>
              <a:rPr sz="2000" spc="39" dirty="0">
                <a:solidFill>
                  <a:srgbClr val="2B2A29"/>
                </a:solidFill>
                <a:cs typeface="Arial"/>
              </a:rPr>
              <a:t>По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итогам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года,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предшествующего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году</a:t>
            </a:r>
            <a:r>
              <a:rPr sz="2000" spc="-3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подачи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заявки:</a:t>
            </a:r>
            <a:endParaRPr sz="2000" dirty="0"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19377" y="5853007"/>
            <a:ext cx="7897314" cy="471100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 marR="6531">
              <a:lnSpc>
                <a:spcPct val="107800"/>
              </a:lnSpc>
              <a:spcBef>
                <a:spcPts val="129"/>
              </a:spcBef>
            </a:pPr>
            <a:r>
              <a:rPr sz="1400" spc="32" dirty="0">
                <a:solidFill>
                  <a:srgbClr val="2B2A29"/>
                </a:solidFill>
                <a:cs typeface="Arial"/>
              </a:rPr>
              <a:t>условие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по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прибыли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применяется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только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03" dirty="0">
                <a:solidFill>
                  <a:srgbClr val="2B2A29"/>
                </a:solidFill>
                <a:cs typeface="Arial"/>
              </a:rPr>
              <a:t>к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организациям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(прибыль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не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распределена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между</a:t>
            </a:r>
            <a:r>
              <a:rPr sz="14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участниками,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а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направлена  на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развитие). </a:t>
            </a:r>
            <a:r>
              <a:rPr sz="1400" spc="77" dirty="0">
                <a:solidFill>
                  <a:srgbClr val="2B2A29"/>
                </a:solidFill>
                <a:cs typeface="Arial"/>
              </a:rPr>
              <a:t>К </a:t>
            </a:r>
            <a:r>
              <a:rPr sz="1400" dirty="0">
                <a:solidFill>
                  <a:srgbClr val="2B2A29"/>
                </a:solidFill>
                <a:cs typeface="Arial"/>
              </a:rPr>
              <a:t>ИП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условие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не</a:t>
            </a:r>
            <a:r>
              <a:rPr sz="1400" spc="-167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применяется.</a:t>
            </a:r>
            <a:endParaRPr sz="1400" dirty="0"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15174" y="5838416"/>
            <a:ext cx="146139" cy="370963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2314" spc="-13" dirty="0">
                <a:solidFill>
                  <a:srgbClr val="E95136"/>
                </a:solidFill>
                <a:latin typeface="Arial"/>
                <a:cs typeface="Arial"/>
              </a:rPr>
              <a:t>*</a:t>
            </a:r>
            <a:endParaRPr sz="2314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 rot="600000">
            <a:off x="2609064" y="436264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9" name="object 9"/>
          <p:cNvSpPr txBox="1"/>
          <p:nvPr/>
        </p:nvSpPr>
        <p:spPr>
          <a:xfrm rot="1320000">
            <a:off x="2724210" y="4397416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0" name="object 10"/>
          <p:cNvSpPr txBox="1"/>
          <p:nvPr/>
        </p:nvSpPr>
        <p:spPr>
          <a:xfrm rot="2160000">
            <a:off x="2832746" y="4458773"/>
            <a:ext cx="4047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1" name="object 11"/>
          <p:cNvSpPr txBox="1"/>
          <p:nvPr/>
        </p:nvSpPr>
        <p:spPr>
          <a:xfrm rot="2820000">
            <a:off x="2921834" y="4536764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2" name="object 12"/>
          <p:cNvSpPr txBox="1"/>
          <p:nvPr/>
        </p:nvSpPr>
        <p:spPr>
          <a:xfrm rot="3480000">
            <a:off x="2992996" y="4631139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3" name="object 13"/>
          <p:cNvSpPr txBox="1"/>
          <p:nvPr/>
        </p:nvSpPr>
        <p:spPr>
          <a:xfrm rot="4320000">
            <a:off x="3045540" y="4744173"/>
            <a:ext cx="40335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74680" y="4980805"/>
            <a:ext cx="57884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94">
              <a:lnSpc>
                <a:spcPts val="501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 marL="21227">
              <a:lnSpc>
                <a:spcPts val="238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>
              <a:lnSpc>
                <a:spcPts val="2224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5" name="object 15"/>
          <p:cNvSpPr txBox="1"/>
          <p:nvPr/>
        </p:nvSpPr>
        <p:spPr>
          <a:xfrm rot="7020000">
            <a:off x="3004279" y="5203960"/>
            <a:ext cx="40616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6" name="object 16"/>
          <p:cNvSpPr txBox="1"/>
          <p:nvPr/>
        </p:nvSpPr>
        <p:spPr>
          <a:xfrm rot="7860000">
            <a:off x="2933113" y="5306398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7" name="object 17"/>
          <p:cNvSpPr txBox="1"/>
          <p:nvPr/>
        </p:nvSpPr>
        <p:spPr>
          <a:xfrm rot="8520000">
            <a:off x="2846986" y="5386970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8" name="object 18"/>
          <p:cNvSpPr txBox="1"/>
          <p:nvPr/>
        </p:nvSpPr>
        <p:spPr>
          <a:xfrm rot="9180000">
            <a:off x="2745748" y="544850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9" name="object 19"/>
          <p:cNvSpPr txBox="1"/>
          <p:nvPr/>
        </p:nvSpPr>
        <p:spPr>
          <a:xfrm rot="10020000">
            <a:off x="2628060" y="548952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624881" y="4258702"/>
            <a:ext cx="135527" cy="501255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>
              <a:spcBef>
                <a:spcPts val="206"/>
              </a:spcBef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1" name="object 21"/>
          <p:cNvSpPr txBox="1"/>
          <p:nvPr/>
        </p:nvSpPr>
        <p:spPr>
          <a:xfrm rot="20880000">
            <a:off x="2371997" y="436609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2" name="object 22"/>
          <p:cNvSpPr txBox="1"/>
          <p:nvPr/>
        </p:nvSpPr>
        <p:spPr>
          <a:xfrm rot="20040000">
            <a:off x="2254169" y="4406722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3" name="object 23"/>
          <p:cNvSpPr txBox="1"/>
          <p:nvPr/>
        </p:nvSpPr>
        <p:spPr>
          <a:xfrm rot="19380000">
            <a:off x="2153003" y="4467976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4" name="object 24"/>
          <p:cNvSpPr txBox="1"/>
          <p:nvPr/>
        </p:nvSpPr>
        <p:spPr>
          <a:xfrm rot="18720000">
            <a:off x="2066018" y="454864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5" name="object 25"/>
          <p:cNvSpPr txBox="1"/>
          <p:nvPr/>
        </p:nvSpPr>
        <p:spPr>
          <a:xfrm rot="17880000">
            <a:off x="1994505" y="4650825"/>
            <a:ext cx="404153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6" name="object 26"/>
          <p:cNvSpPr txBox="1"/>
          <p:nvPr/>
        </p:nvSpPr>
        <p:spPr>
          <a:xfrm rot="17220000">
            <a:off x="1947902" y="4760476"/>
            <a:ext cx="40414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7" name="object 27"/>
          <p:cNvSpPr txBox="1"/>
          <p:nvPr/>
        </p:nvSpPr>
        <p:spPr>
          <a:xfrm rot="16500000">
            <a:off x="1925744" y="4877918"/>
            <a:ext cx="403167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8" name="object 28"/>
          <p:cNvSpPr txBox="1"/>
          <p:nvPr/>
        </p:nvSpPr>
        <p:spPr>
          <a:xfrm rot="15840000">
            <a:off x="1926956" y="4997726"/>
            <a:ext cx="4053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9" name="object 29"/>
          <p:cNvSpPr txBox="1"/>
          <p:nvPr/>
        </p:nvSpPr>
        <p:spPr>
          <a:xfrm rot="15180000">
            <a:off x="1952970" y="5113901"/>
            <a:ext cx="40537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0" name="object 30"/>
          <p:cNvSpPr txBox="1"/>
          <p:nvPr/>
        </p:nvSpPr>
        <p:spPr>
          <a:xfrm rot="14340000">
            <a:off x="2005924" y="5226743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1" name="object 31"/>
          <p:cNvSpPr txBox="1"/>
          <p:nvPr/>
        </p:nvSpPr>
        <p:spPr>
          <a:xfrm rot="13680000">
            <a:off x="2077349" y="5320908"/>
            <a:ext cx="40475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2" name="object 32"/>
          <p:cNvSpPr txBox="1"/>
          <p:nvPr/>
        </p:nvSpPr>
        <p:spPr>
          <a:xfrm rot="13020000">
            <a:off x="2166216" y="5399090"/>
            <a:ext cx="40554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3" name="object 33"/>
          <p:cNvSpPr txBox="1"/>
          <p:nvPr/>
        </p:nvSpPr>
        <p:spPr>
          <a:xfrm rot="12180000">
            <a:off x="2276070" y="545926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4" name="object 34"/>
          <p:cNvSpPr txBox="1"/>
          <p:nvPr/>
        </p:nvSpPr>
        <p:spPr>
          <a:xfrm rot="11460000">
            <a:off x="2391009" y="549370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5" name="object 35"/>
          <p:cNvSpPr txBox="1"/>
          <p:nvPr/>
        </p:nvSpPr>
        <p:spPr>
          <a:xfrm rot="10740000">
            <a:off x="2510031" y="550397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2897951" y="5001001"/>
            <a:ext cx="444954" cy="379639"/>
          </a:xfrm>
          <a:custGeom>
            <a:avLst/>
            <a:gdLst/>
            <a:ahLst/>
            <a:cxnLst/>
            <a:rect l="l" t="t" r="r" b="b"/>
            <a:pathLst>
              <a:path w="346075" h="295275">
                <a:moveTo>
                  <a:pt x="346075" y="0"/>
                </a:moveTo>
                <a:lnTo>
                  <a:pt x="0" y="0"/>
                </a:lnTo>
                <a:lnTo>
                  <a:pt x="0" y="295266"/>
                </a:lnTo>
                <a:lnTo>
                  <a:pt x="346075" y="295266"/>
                </a:lnTo>
                <a:lnTo>
                  <a:pt x="346075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37" name="object 37"/>
          <p:cNvSpPr txBox="1"/>
          <p:nvPr/>
        </p:nvSpPr>
        <p:spPr>
          <a:xfrm>
            <a:off x="2445410" y="4817974"/>
            <a:ext cx="522514" cy="143464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836" spc="39" dirty="0">
                <a:solidFill>
                  <a:srgbClr val="E95136"/>
                </a:solidFill>
                <a:latin typeface="Arial"/>
                <a:cs typeface="Arial"/>
              </a:rPr>
              <a:t>не</a:t>
            </a:r>
            <a:r>
              <a:rPr sz="836" spc="-71" dirty="0">
                <a:solidFill>
                  <a:srgbClr val="E95136"/>
                </a:solidFill>
                <a:latin typeface="Arial"/>
                <a:cs typeface="Arial"/>
              </a:rPr>
              <a:t> </a:t>
            </a:r>
            <a:r>
              <a:rPr sz="836" spc="32" dirty="0">
                <a:solidFill>
                  <a:srgbClr val="E95136"/>
                </a:solidFill>
                <a:latin typeface="Arial"/>
                <a:cs typeface="Arial"/>
              </a:rPr>
              <a:t>менее</a:t>
            </a:r>
            <a:endParaRPr sz="836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592879" y="4735628"/>
            <a:ext cx="2441938" cy="692405"/>
          </a:xfrm>
          <a:prstGeom prst="rect">
            <a:avLst/>
          </a:prstGeom>
        </p:spPr>
        <p:txBody>
          <a:bodyPr vert="horz" wrap="square" lIns="0" tIns="25309" rIns="0" bIns="0" rtlCol="0">
            <a:spAutoFit/>
          </a:bodyPr>
          <a:lstStyle/>
          <a:p>
            <a:pPr marL="16328" marR="6531" algn="just">
              <a:lnSpc>
                <a:spcPts val="1273"/>
              </a:lnSpc>
              <a:spcBef>
                <a:spcPts val="199"/>
              </a:spcBef>
            </a:pPr>
            <a:r>
              <a:rPr sz="1093" spc="13" dirty="0">
                <a:solidFill>
                  <a:srgbClr val="2B2A29"/>
                </a:solidFill>
                <a:latin typeface="Arial"/>
                <a:cs typeface="Arial"/>
              </a:rPr>
              <a:t>от </a:t>
            </a:r>
            <a:r>
              <a:rPr sz="1093" dirty="0">
                <a:solidFill>
                  <a:srgbClr val="2B2A29"/>
                </a:solidFill>
                <a:latin typeface="Arial"/>
                <a:cs typeface="Arial"/>
              </a:rPr>
              <a:t>деятельности </a:t>
            </a:r>
            <a:r>
              <a:rPr sz="1093" spc="64" dirty="0">
                <a:solidFill>
                  <a:srgbClr val="2B2A29"/>
                </a:solidFill>
                <a:latin typeface="Arial"/>
                <a:cs typeface="Arial"/>
              </a:rPr>
              <a:t>по </a:t>
            </a:r>
            <a:r>
              <a:rPr sz="1093" spc="32" dirty="0">
                <a:solidFill>
                  <a:srgbClr val="2B2A29"/>
                </a:solidFill>
                <a:latin typeface="Arial"/>
                <a:cs typeface="Arial"/>
              </a:rPr>
              <a:t>обеспечению  </a:t>
            </a:r>
            <a:r>
              <a:rPr sz="1093" spc="26" dirty="0">
                <a:solidFill>
                  <a:srgbClr val="2B2A29"/>
                </a:solidFill>
                <a:latin typeface="Arial"/>
                <a:cs typeface="Arial"/>
              </a:rPr>
              <a:t>реализации </a:t>
            </a:r>
            <a:r>
              <a:rPr sz="1093" spc="39" dirty="0">
                <a:solidFill>
                  <a:srgbClr val="2B2A29"/>
                </a:solidFill>
                <a:latin typeface="Arial"/>
                <a:cs typeface="Arial"/>
              </a:rPr>
              <a:t>продукции </a:t>
            </a:r>
            <a:r>
              <a:rPr sz="1093" spc="13" dirty="0">
                <a:solidFill>
                  <a:srgbClr val="2B2A29"/>
                </a:solidFill>
                <a:latin typeface="Arial"/>
                <a:cs typeface="Arial"/>
              </a:rPr>
              <a:t>граждан,</a:t>
            </a:r>
            <a:r>
              <a:rPr sz="1093" spc="-167" dirty="0">
                <a:solidFill>
                  <a:srgbClr val="2B2A29"/>
                </a:solidFill>
                <a:latin typeface="Arial"/>
                <a:cs typeface="Arial"/>
              </a:rPr>
              <a:t> </a:t>
            </a:r>
            <a:r>
              <a:rPr sz="1093" spc="-6" dirty="0">
                <a:solidFill>
                  <a:srgbClr val="2B2A29"/>
                </a:solidFill>
                <a:latin typeface="Arial"/>
                <a:cs typeface="Arial"/>
              </a:rPr>
              <a:t>от-  </a:t>
            </a:r>
            <a:r>
              <a:rPr sz="1093" spc="26" dirty="0">
                <a:solidFill>
                  <a:srgbClr val="2B2A29"/>
                </a:solidFill>
                <a:latin typeface="Arial"/>
                <a:cs typeface="Arial"/>
              </a:rPr>
              <a:t>несенных </a:t>
            </a:r>
            <a:r>
              <a:rPr sz="1093" spc="116" dirty="0">
                <a:solidFill>
                  <a:srgbClr val="2B2A29"/>
                </a:solidFill>
                <a:latin typeface="Arial"/>
                <a:cs typeface="Arial"/>
              </a:rPr>
              <a:t>к </a:t>
            </a:r>
            <a:r>
              <a:rPr sz="1093" spc="26" dirty="0">
                <a:solidFill>
                  <a:srgbClr val="2B2A29"/>
                </a:solidFill>
                <a:latin typeface="Arial"/>
                <a:cs typeface="Arial"/>
              </a:rPr>
              <a:t>категориям </a:t>
            </a:r>
            <a:r>
              <a:rPr sz="1093" spc="19" dirty="0">
                <a:solidFill>
                  <a:srgbClr val="2B2A29"/>
                </a:solidFill>
                <a:latin typeface="Arial"/>
                <a:cs typeface="Arial"/>
              </a:rPr>
              <a:t>социально  </a:t>
            </a:r>
            <a:r>
              <a:rPr sz="1093" spc="26" dirty="0">
                <a:solidFill>
                  <a:srgbClr val="2B2A29"/>
                </a:solidFill>
                <a:latin typeface="Arial"/>
                <a:cs typeface="Arial"/>
              </a:rPr>
              <a:t>уязвимых;</a:t>
            </a:r>
            <a:endParaRPr sz="1093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819715" y="4741082"/>
            <a:ext cx="2512151" cy="698113"/>
          </a:xfrm>
          <a:prstGeom prst="rect">
            <a:avLst/>
          </a:prstGeom>
        </p:spPr>
        <p:txBody>
          <a:bodyPr vert="horz" wrap="square" lIns="0" tIns="25309" rIns="0" bIns="0" rtlCol="0">
            <a:spAutoFit/>
          </a:bodyPr>
          <a:lstStyle/>
          <a:p>
            <a:pPr marL="16328" marR="6531" algn="just">
              <a:lnSpc>
                <a:spcPts val="1273"/>
              </a:lnSpc>
              <a:spcBef>
                <a:spcPts val="199"/>
              </a:spcBef>
            </a:pPr>
            <a:r>
              <a:rPr sz="1400" spc="32" dirty="0">
                <a:solidFill>
                  <a:srgbClr val="2B2A29"/>
                </a:solidFill>
                <a:cs typeface="Arial"/>
              </a:rPr>
              <a:t>полученной прибыли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направлено</a:t>
            </a:r>
            <a:r>
              <a:rPr sz="1400" spc="-193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 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осуществление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организации такой  </a:t>
            </a:r>
            <a:r>
              <a:rPr sz="1400" dirty="0">
                <a:solidFill>
                  <a:srgbClr val="2B2A29"/>
                </a:solidFill>
                <a:cs typeface="Arial"/>
              </a:rPr>
              <a:t>деятельности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в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текущем</a:t>
            </a:r>
            <a:r>
              <a:rPr sz="1400" spc="-122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году;</a:t>
            </a:r>
            <a:endParaRPr sz="1400" dirty="0"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 rot="600000">
            <a:off x="6804200" y="436264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1" name="object 41"/>
          <p:cNvSpPr txBox="1"/>
          <p:nvPr/>
        </p:nvSpPr>
        <p:spPr>
          <a:xfrm rot="1320000">
            <a:off x="6919358" y="4397416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2" name="object 42"/>
          <p:cNvSpPr txBox="1"/>
          <p:nvPr/>
        </p:nvSpPr>
        <p:spPr>
          <a:xfrm rot="2160000">
            <a:off x="7027898" y="4458773"/>
            <a:ext cx="4047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3" name="object 43"/>
          <p:cNvSpPr txBox="1"/>
          <p:nvPr/>
        </p:nvSpPr>
        <p:spPr>
          <a:xfrm rot="2820000">
            <a:off x="7116970" y="4536764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4" name="object 44"/>
          <p:cNvSpPr txBox="1"/>
          <p:nvPr/>
        </p:nvSpPr>
        <p:spPr>
          <a:xfrm rot="3480000">
            <a:off x="7188133" y="4631139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5" name="object 45"/>
          <p:cNvSpPr txBox="1"/>
          <p:nvPr/>
        </p:nvSpPr>
        <p:spPr>
          <a:xfrm rot="4320000">
            <a:off x="7240677" y="4744157"/>
            <a:ext cx="40335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169833" y="4980805"/>
            <a:ext cx="57884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94">
              <a:lnSpc>
                <a:spcPts val="501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 marL="21227">
              <a:lnSpc>
                <a:spcPts val="238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>
              <a:lnSpc>
                <a:spcPts val="2224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7" name="object 47"/>
          <p:cNvSpPr txBox="1"/>
          <p:nvPr/>
        </p:nvSpPr>
        <p:spPr>
          <a:xfrm rot="7020000">
            <a:off x="7199431" y="5203955"/>
            <a:ext cx="40616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8" name="object 48"/>
          <p:cNvSpPr txBox="1"/>
          <p:nvPr/>
        </p:nvSpPr>
        <p:spPr>
          <a:xfrm rot="7860000">
            <a:off x="7128265" y="5306393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9" name="object 49"/>
          <p:cNvSpPr txBox="1"/>
          <p:nvPr/>
        </p:nvSpPr>
        <p:spPr>
          <a:xfrm rot="8520000">
            <a:off x="7042138" y="5386966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0" name="object 50"/>
          <p:cNvSpPr txBox="1"/>
          <p:nvPr/>
        </p:nvSpPr>
        <p:spPr>
          <a:xfrm rot="9180000">
            <a:off x="6940900" y="5448497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1" name="object 51"/>
          <p:cNvSpPr txBox="1"/>
          <p:nvPr/>
        </p:nvSpPr>
        <p:spPr>
          <a:xfrm rot="10020000">
            <a:off x="6823217" y="548952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820022" y="4258702"/>
            <a:ext cx="135527" cy="501255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>
              <a:spcBef>
                <a:spcPts val="206"/>
              </a:spcBef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3" name="object 53"/>
          <p:cNvSpPr txBox="1"/>
          <p:nvPr/>
        </p:nvSpPr>
        <p:spPr>
          <a:xfrm rot="20880000">
            <a:off x="6567130" y="436609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4" name="object 54"/>
          <p:cNvSpPr txBox="1"/>
          <p:nvPr/>
        </p:nvSpPr>
        <p:spPr>
          <a:xfrm rot="20040000">
            <a:off x="6449320" y="4406722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5" name="object 55"/>
          <p:cNvSpPr txBox="1"/>
          <p:nvPr/>
        </p:nvSpPr>
        <p:spPr>
          <a:xfrm rot="19380000">
            <a:off x="6348151" y="4467976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6" name="object 56"/>
          <p:cNvSpPr txBox="1"/>
          <p:nvPr/>
        </p:nvSpPr>
        <p:spPr>
          <a:xfrm rot="18720000">
            <a:off x="6261170" y="4548641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7" name="object 57"/>
          <p:cNvSpPr txBox="1"/>
          <p:nvPr/>
        </p:nvSpPr>
        <p:spPr>
          <a:xfrm rot="17880000">
            <a:off x="6189644" y="4650825"/>
            <a:ext cx="404153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8" name="object 58"/>
          <p:cNvSpPr txBox="1"/>
          <p:nvPr/>
        </p:nvSpPr>
        <p:spPr>
          <a:xfrm rot="17220000">
            <a:off x="6143057" y="4760476"/>
            <a:ext cx="40414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9" name="object 59"/>
          <p:cNvSpPr txBox="1"/>
          <p:nvPr/>
        </p:nvSpPr>
        <p:spPr>
          <a:xfrm rot="16500000">
            <a:off x="6120886" y="4877918"/>
            <a:ext cx="403167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0" name="object 60"/>
          <p:cNvSpPr txBox="1"/>
          <p:nvPr/>
        </p:nvSpPr>
        <p:spPr>
          <a:xfrm rot="15840000">
            <a:off x="6122099" y="4997731"/>
            <a:ext cx="4053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1" name="object 61"/>
          <p:cNvSpPr txBox="1"/>
          <p:nvPr/>
        </p:nvSpPr>
        <p:spPr>
          <a:xfrm rot="15180000">
            <a:off x="6148120" y="5113906"/>
            <a:ext cx="40537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2" name="object 62"/>
          <p:cNvSpPr txBox="1"/>
          <p:nvPr/>
        </p:nvSpPr>
        <p:spPr>
          <a:xfrm rot="14340000">
            <a:off x="6201077" y="5226748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3" name="object 63"/>
          <p:cNvSpPr txBox="1"/>
          <p:nvPr/>
        </p:nvSpPr>
        <p:spPr>
          <a:xfrm rot="13680000">
            <a:off x="6272508" y="5320913"/>
            <a:ext cx="40475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4" name="object 64"/>
          <p:cNvSpPr txBox="1"/>
          <p:nvPr/>
        </p:nvSpPr>
        <p:spPr>
          <a:xfrm rot="13020000">
            <a:off x="6361366" y="5399095"/>
            <a:ext cx="40554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5" name="object 65"/>
          <p:cNvSpPr txBox="1"/>
          <p:nvPr/>
        </p:nvSpPr>
        <p:spPr>
          <a:xfrm rot="12180000">
            <a:off x="6471220" y="545926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6" name="object 66"/>
          <p:cNvSpPr txBox="1"/>
          <p:nvPr/>
        </p:nvSpPr>
        <p:spPr>
          <a:xfrm rot="11460000">
            <a:off x="6586154" y="549370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7" name="object 67"/>
          <p:cNvSpPr txBox="1"/>
          <p:nvPr/>
        </p:nvSpPr>
        <p:spPr>
          <a:xfrm rot="10740000">
            <a:off x="6705189" y="550397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7093104" y="5001001"/>
            <a:ext cx="444954" cy="379639"/>
          </a:xfrm>
          <a:custGeom>
            <a:avLst/>
            <a:gdLst/>
            <a:ahLst/>
            <a:cxnLst/>
            <a:rect l="l" t="t" r="r" b="b"/>
            <a:pathLst>
              <a:path w="346075" h="295275">
                <a:moveTo>
                  <a:pt x="346075" y="0"/>
                </a:moveTo>
                <a:lnTo>
                  <a:pt x="0" y="0"/>
                </a:lnTo>
                <a:lnTo>
                  <a:pt x="0" y="295266"/>
                </a:lnTo>
                <a:lnTo>
                  <a:pt x="346075" y="295266"/>
                </a:lnTo>
                <a:lnTo>
                  <a:pt x="346075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69" name="object 69"/>
          <p:cNvSpPr txBox="1"/>
          <p:nvPr/>
        </p:nvSpPr>
        <p:spPr>
          <a:xfrm>
            <a:off x="2423804" y="4843865"/>
            <a:ext cx="4768759" cy="566383"/>
          </a:xfrm>
          <a:prstGeom prst="rect">
            <a:avLst/>
          </a:prstGeom>
        </p:spPr>
        <p:txBody>
          <a:bodyPr vert="horz" wrap="square" lIns="0" tIns="22044" rIns="0" bIns="0" rtlCol="0">
            <a:spAutoFit/>
          </a:bodyPr>
          <a:lstStyle/>
          <a:p>
            <a:pPr marL="16328">
              <a:spcBef>
                <a:spcPts val="174"/>
              </a:spcBef>
              <a:tabLst>
                <a:tab pos="4211090" algn="l"/>
              </a:tabLst>
            </a:pPr>
            <a:r>
              <a:rPr sz="3536" spc="161" dirty="0">
                <a:solidFill>
                  <a:srgbClr val="E95136"/>
                </a:solidFill>
                <a:latin typeface="Arial"/>
                <a:cs typeface="Arial"/>
              </a:rPr>
              <a:t>5</a:t>
            </a:r>
            <a:r>
              <a:rPr sz="3536" spc="154" dirty="0">
                <a:solidFill>
                  <a:srgbClr val="E95136"/>
                </a:solidFill>
                <a:latin typeface="Arial"/>
                <a:cs typeface="Arial"/>
              </a:rPr>
              <a:t>0</a:t>
            </a:r>
            <a:r>
              <a:rPr sz="2314" spc="-84" dirty="0">
                <a:solidFill>
                  <a:srgbClr val="E95136"/>
                </a:solidFill>
                <a:latin typeface="Arial"/>
                <a:cs typeface="Arial"/>
              </a:rPr>
              <a:t>%</a:t>
            </a:r>
            <a:r>
              <a:rPr sz="1400" dirty="0">
                <a:solidFill>
                  <a:srgbClr val="E95136"/>
                </a:solidFill>
                <a:cs typeface="Arial"/>
              </a:rPr>
              <a:t>	</a:t>
            </a:r>
            <a:r>
              <a:rPr sz="3536" spc="161" dirty="0">
                <a:solidFill>
                  <a:srgbClr val="E95136"/>
                </a:solidFill>
                <a:latin typeface="Arial"/>
                <a:cs typeface="Arial"/>
              </a:rPr>
              <a:t>50</a:t>
            </a:r>
            <a:endParaRPr sz="3536" dirty="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7159864" y="5005272"/>
            <a:ext cx="284116" cy="372612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>
              <a:spcBef>
                <a:spcPts val="129"/>
              </a:spcBef>
            </a:pPr>
            <a:r>
              <a:rPr sz="2314" spc="-84" dirty="0">
                <a:solidFill>
                  <a:srgbClr val="E95136"/>
                </a:solidFill>
                <a:latin typeface="Arial"/>
                <a:cs typeface="Arial"/>
              </a:rPr>
              <a:t>%</a:t>
            </a:r>
            <a:endParaRPr sz="2314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6640558" y="4817974"/>
            <a:ext cx="522514" cy="143464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836" spc="39" dirty="0">
                <a:solidFill>
                  <a:srgbClr val="E95136"/>
                </a:solidFill>
                <a:latin typeface="Arial"/>
                <a:cs typeface="Arial"/>
              </a:rPr>
              <a:t>не</a:t>
            </a:r>
            <a:r>
              <a:rPr sz="836" spc="-71" dirty="0">
                <a:solidFill>
                  <a:srgbClr val="E95136"/>
                </a:solidFill>
                <a:latin typeface="Arial"/>
                <a:cs typeface="Arial"/>
              </a:rPr>
              <a:t> </a:t>
            </a:r>
            <a:r>
              <a:rPr sz="836" spc="32" dirty="0">
                <a:solidFill>
                  <a:srgbClr val="E95136"/>
                </a:solidFill>
                <a:latin typeface="Arial"/>
                <a:cs typeface="Arial"/>
              </a:rPr>
              <a:t>менее</a:t>
            </a:r>
            <a:endParaRPr sz="836">
              <a:latin typeface="Arial"/>
              <a:cs typeface="Arial"/>
            </a:endParaRPr>
          </a:p>
        </p:txBody>
      </p:sp>
      <p:pic>
        <p:nvPicPr>
          <p:cNvPr id="72" name="Рисунок 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37511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799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08306" y="344907"/>
            <a:ext cx="7079252" cy="1013685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 marR="6531">
              <a:lnSpc>
                <a:spcPct val="107800"/>
              </a:lnSpc>
              <a:spcBef>
                <a:spcPts val="129"/>
              </a:spcBef>
            </a:pPr>
            <a:r>
              <a:rPr lang="ru-RU" sz="2000" spc="51" dirty="0">
                <a:solidFill>
                  <a:srgbClr val="FF0000"/>
                </a:solidFill>
                <a:cs typeface="Arial"/>
              </a:rPr>
              <a:t>КАТЕГОРИЯ 3</a:t>
            </a:r>
          </a:p>
          <a:p>
            <a:pPr marL="16328" marR="6531">
              <a:lnSpc>
                <a:spcPct val="107800"/>
              </a:lnSpc>
              <a:spcBef>
                <a:spcPts val="129"/>
              </a:spcBef>
            </a:pPr>
            <a:r>
              <a:rPr sz="2000" spc="51" dirty="0" err="1">
                <a:solidFill>
                  <a:srgbClr val="2B2A29"/>
                </a:solidFill>
                <a:cs typeface="Arial"/>
              </a:rPr>
              <a:t>Производство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товаров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" dirty="0">
                <a:solidFill>
                  <a:srgbClr val="2B2A29"/>
                </a:solidFill>
                <a:cs typeface="Arial"/>
              </a:rPr>
              <a:t>(работ,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" dirty="0">
                <a:solidFill>
                  <a:srgbClr val="2B2A29"/>
                </a:solidFill>
                <a:cs typeface="Arial"/>
              </a:rPr>
              <a:t>услуг),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предназначенных</a:t>
            </a:r>
            <a:r>
              <a:rPr sz="2000" spc="-3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для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граждан,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отнесенных</a:t>
            </a:r>
            <a:r>
              <a:rPr sz="2000" spc="-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122" dirty="0">
                <a:solidFill>
                  <a:srgbClr val="2B2A29"/>
                </a:solidFill>
                <a:cs typeface="Arial"/>
              </a:rPr>
              <a:t>к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категориям 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социально</a:t>
            </a:r>
            <a:r>
              <a:rPr sz="2000" spc="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уязвимых.</a:t>
            </a:r>
            <a:endParaRPr sz="2000" dirty="0"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68680" y="-859617"/>
            <a:ext cx="1018691" cy="2700639"/>
          </a:xfrm>
          <a:prstGeom prst="rect">
            <a:avLst/>
          </a:prstGeom>
        </p:spPr>
        <p:txBody>
          <a:bodyPr vert="horz" wrap="square" lIns="0" tIns="14696" rIns="0" bIns="0" rtlCol="0" anchor="ctr">
            <a:spAutoFit/>
          </a:bodyPr>
          <a:lstStyle/>
          <a:p>
            <a:pPr marL="32657">
              <a:lnSpc>
                <a:spcPct val="100000"/>
              </a:lnSpc>
              <a:spcBef>
                <a:spcPts val="116"/>
              </a:spcBef>
            </a:pPr>
            <a:r>
              <a:rPr sz="11636" b="1" spc="51" dirty="0">
                <a:solidFill>
                  <a:srgbClr val="C59368"/>
                </a:solidFill>
                <a:latin typeface="Trebuchet MS"/>
                <a:ea typeface="+mn-ea"/>
                <a:cs typeface="Trebuchet MS"/>
              </a:rPr>
              <a:t>3</a:t>
            </a:r>
            <a:r>
              <a:rPr sz="17453" spc="-1350" baseline="-16267" dirty="0">
                <a:solidFill>
                  <a:srgbClr val="C59368"/>
                </a:solidFill>
              </a:rPr>
              <a:t> </a:t>
            </a:r>
            <a:endParaRPr sz="1286" dirty="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351735" y="1592260"/>
            <a:ext cx="11524314" cy="2620919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0" indent="0" algn="just">
              <a:lnSpc>
                <a:spcPct val="100000"/>
              </a:lnSpc>
              <a:spcBef>
                <a:spcPts val="129"/>
              </a:spcBef>
              <a:buNone/>
            </a:pPr>
            <a:r>
              <a:rPr sz="2000" b="1" spc="26" dirty="0"/>
              <a:t>Кому</a:t>
            </a:r>
            <a:r>
              <a:rPr sz="2000" b="1" spc="-90" dirty="0"/>
              <a:t> </a:t>
            </a:r>
            <a:r>
              <a:rPr sz="2000" b="1" spc="32" dirty="0"/>
              <a:t>подходит</a:t>
            </a:r>
            <a:r>
              <a:rPr sz="2000" b="1" spc="-129" dirty="0"/>
              <a:t> </a:t>
            </a:r>
            <a:r>
              <a:rPr sz="2000" b="1" spc="39" dirty="0"/>
              <a:t>данная</a:t>
            </a:r>
            <a:r>
              <a:rPr sz="2000" b="1" spc="-39" dirty="0"/>
              <a:t> </a:t>
            </a:r>
            <a:r>
              <a:rPr sz="2000" b="1" spc="26" dirty="0"/>
              <a:t>категория?</a:t>
            </a:r>
          </a:p>
          <a:p>
            <a:pPr marL="0" marR="6531" indent="0" algn="just">
              <a:lnSpc>
                <a:spcPct val="107800"/>
              </a:lnSpc>
              <a:spcBef>
                <a:spcPts val="778"/>
              </a:spcBef>
              <a:buNone/>
            </a:pPr>
            <a:r>
              <a:rPr sz="2000" spc="19" dirty="0">
                <a:cs typeface="Arial"/>
              </a:rPr>
              <a:t>Заявителям, </a:t>
            </a:r>
            <a:r>
              <a:rPr sz="2000" spc="58" dirty="0">
                <a:cs typeface="Arial"/>
              </a:rPr>
              <a:t>которые </a:t>
            </a:r>
            <a:r>
              <a:rPr sz="2000" spc="64" dirty="0">
                <a:cs typeface="Arial"/>
              </a:rPr>
              <a:t>производят </a:t>
            </a:r>
            <a:r>
              <a:rPr sz="2000" spc="45" dirty="0">
                <a:cs typeface="Arial"/>
              </a:rPr>
              <a:t>товары </a:t>
            </a:r>
            <a:r>
              <a:rPr sz="2000" spc="26" dirty="0">
                <a:cs typeface="Arial"/>
              </a:rPr>
              <a:t>(работы, </a:t>
            </a:r>
            <a:r>
              <a:rPr sz="2000" spc="13" dirty="0">
                <a:cs typeface="Arial"/>
              </a:rPr>
              <a:t>услуги), </a:t>
            </a:r>
            <a:r>
              <a:rPr sz="2000" spc="58" dirty="0">
                <a:cs typeface="Arial"/>
              </a:rPr>
              <a:t>предназначенные </a:t>
            </a:r>
            <a:r>
              <a:rPr sz="2000" spc="39" dirty="0">
                <a:cs typeface="Arial"/>
              </a:rPr>
              <a:t>для </a:t>
            </a:r>
            <a:r>
              <a:rPr sz="2000" spc="45" dirty="0">
                <a:cs typeface="Arial"/>
              </a:rPr>
              <a:t>граждан, </a:t>
            </a:r>
            <a:r>
              <a:rPr sz="2000" spc="51" dirty="0">
                <a:cs typeface="Arial"/>
              </a:rPr>
              <a:t>отнесенных </a:t>
            </a:r>
            <a:r>
              <a:rPr sz="2000" spc="122" dirty="0">
                <a:cs typeface="Arial"/>
              </a:rPr>
              <a:t>к </a:t>
            </a:r>
            <a:r>
              <a:rPr sz="2000" spc="45" dirty="0" err="1">
                <a:cs typeface="Arial"/>
              </a:rPr>
              <a:t>кате</a:t>
            </a:r>
            <a:r>
              <a:rPr sz="2000" spc="71" dirty="0" err="1">
                <a:cs typeface="Arial"/>
              </a:rPr>
              <a:t>гориям</a:t>
            </a:r>
            <a:r>
              <a:rPr sz="2000" spc="19" dirty="0">
                <a:cs typeface="Arial"/>
              </a:rPr>
              <a:t> </a:t>
            </a:r>
            <a:r>
              <a:rPr sz="2000" spc="45" dirty="0" err="1">
                <a:cs typeface="Arial"/>
              </a:rPr>
              <a:t>социально</a:t>
            </a:r>
            <a:r>
              <a:rPr sz="2000" spc="19" dirty="0">
                <a:cs typeface="Arial"/>
              </a:rPr>
              <a:t> </a:t>
            </a:r>
            <a:r>
              <a:rPr sz="2000" spc="64" dirty="0" err="1">
                <a:cs typeface="Arial"/>
              </a:rPr>
              <a:t>уязвимых</a:t>
            </a:r>
            <a:r>
              <a:rPr sz="2000" dirty="0">
                <a:cs typeface="Arial"/>
              </a:rPr>
              <a:t>,</a:t>
            </a:r>
            <a:r>
              <a:rPr sz="2000" spc="-19" dirty="0">
                <a:cs typeface="Arial"/>
              </a:rPr>
              <a:t> </a:t>
            </a:r>
            <a:r>
              <a:rPr sz="2000" spc="58" dirty="0">
                <a:cs typeface="Arial"/>
              </a:rPr>
              <a:t>в</a:t>
            </a:r>
            <a:r>
              <a:rPr sz="2000" spc="19" dirty="0">
                <a:cs typeface="Arial"/>
              </a:rPr>
              <a:t> </a:t>
            </a:r>
            <a:r>
              <a:rPr sz="2000" spc="45" dirty="0">
                <a:cs typeface="Arial"/>
              </a:rPr>
              <a:t>целях</a:t>
            </a:r>
            <a:r>
              <a:rPr sz="2000" spc="-13" dirty="0">
                <a:cs typeface="Arial"/>
              </a:rPr>
              <a:t> </a:t>
            </a:r>
            <a:r>
              <a:rPr sz="2000" spc="51" dirty="0">
                <a:cs typeface="Arial"/>
              </a:rPr>
              <a:t>создания</a:t>
            </a:r>
            <a:r>
              <a:rPr sz="2000" spc="-13" dirty="0">
                <a:cs typeface="Arial"/>
              </a:rPr>
              <a:t> </a:t>
            </a:r>
            <a:r>
              <a:rPr sz="2000" spc="39" dirty="0">
                <a:cs typeface="Arial"/>
              </a:rPr>
              <a:t>для</a:t>
            </a:r>
            <a:r>
              <a:rPr sz="2000" spc="19" dirty="0">
                <a:cs typeface="Arial"/>
              </a:rPr>
              <a:t> </a:t>
            </a:r>
            <a:r>
              <a:rPr sz="2000" spc="90" dirty="0">
                <a:cs typeface="Arial"/>
              </a:rPr>
              <a:t>них</a:t>
            </a:r>
            <a:r>
              <a:rPr sz="2000" spc="-13" dirty="0">
                <a:cs typeface="Arial"/>
              </a:rPr>
              <a:t> </a:t>
            </a:r>
            <a:r>
              <a:rPr sz="2000" spc="32" dirty="0">
                <a:cs typeface="Arial"/>
              </a:rPr>
              <a:t>условий,</a:t>
            </a:r>
            <a:r>
              <a:rPr sz="2000" spc="-19" dirty="0">
                <a:cs typeface="Arial"/>
              </a:rPr>
              <a:t> </a:t>
            </a:r>
            <a:r>
              <a:rPr sz="2000" spc="71" dirty="0">
                <a:cs typeface="Arial"/>
              </a:rPr>
              <a:t>позволяющих  </a:t>
            </a:r>
            <a:r>
              <a:rPr sz="2000" spc="45" dirty="0">
                <a:cs typeface="Arial"/>
              </a:rPr>
              <a:t>преодолеть</a:t>
            </a:r>
            <a:r>
              <a:rPr sz="2000" spc="-39" dirty="0">
                <a:cs typeface="Arial"/>
              </a:rPr>
              <a:t> </a:t>
            </a:r>
            <a:r>
              <a:rPr sz="2000" spc="51" dirty="0">
                <a:cs typeface="Arial"/>
              </a:rPr>
              <a:t>или</a:t>
            </a:r>
            <a:r>
              <a:rPr sz="2000" spc="13" dirty="0">
                <a:cs typeface="Arial"/>
              </a:rPr>
              <a:t> </a:t>
            </a:r>
            <a:r>
              <a:rPr sz="2000" spc="58" dirty="0">
                <a:cs typeface="Arial"/>
              </a:rPr>
              <a:t>компенсировать</a:t>
            </a:r>
            <a:r>
              <a:rPr sz="2000" spc="-26" dirty="0">
                <a:cs typeface="Arial"/>
              </a:rPr>
              <a:t> </a:t>
            </a:r>
            <a:r>
              <a:rPr sz="2000" spc="64" dirty="0">
                <a:cs typeface="Arial"/>
              </a:rPr>
              <a:t>ограничения</a:t>
            </a:r>
            <a:r>
              <a:rPr sz="2000" spc="13" dirty="0">
                <a:cs typeface="Arial"/>
              </a:rPr>
              <a:t> </a:t>
            </a:r>
            <a:r>
              <a:rPr sz="2000" spc="90" dirty="0" err="1">
                <a:cs typeface="Arial"/>
              </a:rPr>
              <a:t>их</a:t>
            </a:r>
            <a:r>
              <a:rPr sz="2000" spc="-13" dirty="0">
                <a:cs typeface="Arial"/>
              </a:rPr>
              <a:t> </a:t>
            </a:r>
            <a:r>
              <a:rPr sz="2000" spc="39" dirty="0" err="1">
                <a:cs typeface="Arial"/>
              </a:rPr>
              <a:t>жизнедеятельности</a:t>
            </a:r>
            <a:r>
              <a:rPr sz="2000" spc="39" dirty="0">
                <a:cs typeface="Arial"/>
              </a:rPr>
              <a:t>.</a:t>
            </a:r>
            <a:endParaRPr lang="ru-RU" sz="2000" spc="39" dirty="0">
              <a:cs typeface="Arial"/>
            </a:endParaRPr>
          </a:p>
          <a:p>
            <a:pPr marL="0" marR="6531" indent="0" algn="just">
              <a:lnSpc>
                <a:spcPct val="107800"/>
              </a:lnSpc>
              <a:spcBef>
                <a:spcPts val="778"/>
              </a:spcBef>
              <a:buNone/>
            </a:pPr>
            <a:endParaRPr sz="1414" dirty="0">
              <a:latin typeface="Arial"/>
              <a:cs typeface="Arial"/>
            </a:endParaRPr>
          </a:p>
          <a:p>
            <a:pPr marL="0" indent="0" algn="just">
              <a:lnSpc>
                <a:spcPct val="100000"/>
              </a:lnSpc>
              <a:spcBef>
                <a:spcPts val="958"/>
              </a:spcBef>
              <a:buNone/>
            </a:pPr>
            <a:r>
              <a:rPr sz="2000" b="1" spc="45" dirty="0"/>
              <a:t>Каким</a:t>
            </a:r>
            <a:r>
              <a:rPr sz="2000" b="1" spc="-64" dirty="0"/>
              <a:t> </a:t>
            </a:r>
            <a:r>
              <a:rPr sz="2000" b="1" spc="19" dirty="0"/>
              <a:t>условиям</a:t>
            </a:r>
            <a:r>
              <a:rPr sz="2000" b="1" spc="-77" dirty="0"/>
              <a:t> </a:t>
            </a:r>
            <a:r>
              <a:rPr sz="2000" b="1" spc="39" dirty="0"/>
              <a:t>должны</a:t>
            </a:r>
            <a:r>
              <a:rPr sz="2000" b="1" spc="-39" dirty="0"/>
              <a:t> </a:t>
            </a:r>
            <a:r>
              <a:rPr sz="2000" b="1" spc="19" dirty="0"/>
              <a:t>соответствовать</a:t>
            </a:r>
            <a:r>
              <a:rPr sz="2000" b="1" spc="-103" dirty="0"/>
              <a:t> </a:t>
            </a:r>
            <a:r>
              <a:rPr sz="2000" b="1" spc="26" dirty="0"/>
              <a:t>такие</a:t>
            </a:r>
            <a:r>
              <a:rPr sz="2000" b="1" spc="-39" dirty="0"/>
              <a:t> </a:t>
            </a:r>
            <a:r>
              <a:rPr sz="2000" b="1" spc="26" dirty="0"/>
              <a:t>заявители?</a:t>
            </a:r>
          </a:p>
          <a:p>
            <a:pPr marL="0" indent="0" algn="just">
              <a:lnSpc>
                <a:spcPct val="100000"/>
              </a:lnSpc>
              <a:spcBef>
                <a:spcPts val="868"/>
              </a:spcBef>
              <a:buNone/>
            </a:pPr>
            <a:r>
              <a:rPr sz="2000" spc="39" dirty="0">
                <a:cs typeface="Arial"/>
              </a:rPr>
              <a:t>По</a:t>
            </a:r>
            <a:r>
              <a:rPr sz="2000" spc="13" dirty="0">
                <a:cs typeface="Arial"/>
              </a:rPr>
              <a:t> </a:t>
            </a:r>
            <a:r>
              <a:rPr sz="2000" spc="51" dirty="0">
                <a:cs typeface="Arial"/>
              </a:rPr>
              <a:t>итогам</a:t>
            </a:r>
            <a:r>
              <a:rPr sz="2000" spc="13" dirty="0">
                <a:cs typeface="Arial"/>
              </a:rPr>
              <a:t> </a:t>
            </a:r>
            <a:r>
              <a:rPr sz="2000" spc="26" dirty="0">
                <a:cs typeface="Arial"/>
              </a:rPr>
              <a:t>года,</a:t>
            </a:r>
            <a:r>
              <a:rPr sz="2000" spc="-26" dirty="0">
                <a:cs typeface="Arial"/>
              </a:rPr>
              <a:t> </a:t>
            </a:r>
            <a:r>
              <a:rPr sz="2000" spc="51" dirty="0">
                <a:cs typeface="Arial"/>
              </a:rPr>
              <a:t>предшествующего</a:t>
            </a:r>
            <a:r>
              <a:rPr sz="2000" spc="13" dirty="0">
                <a:cs typeface="Arial"/>
              </a:rPr>
              <a:t> </a:t>
            </a:r>
            <a:r>
              <a:rPr sz="2000" spc="51" dirty="0">
                <a:cs typeface="Arial"/>
              </a:rPr>
              <a:t>году</a:t>
            </a:r>
            <a:r>
              <a:rPr sz="2000" spc="-39" dirty="0">
                <a:cs typeface="Arial"/>
              </a:rPr>
              <a:t> </a:t>
            </a:r>
            <a:r>
              <a:rPr sz="2000" spc="64" dirty="0">
                <a:cs typeface="Arial"/>
              </a:rPr>
              <a:t>подачи</a:t>
            </a:r>
            <a:r>
              <a:rPr sz="2000" spc="13" dirty="0">
                <a:cs typeface="Arial"/>
              </a:rPr>
              <a:t> </a:t>
            </a:r>
            <a:r>
              <a:rPr sz="2000" spc="51" dirty="0">
                <a:cs typeface="Arial"/>
              </a:rPr>
              <a:t>заявки:</a:t>
            </a:r>
            <a:endParaRPr sz="2000" dirty="0"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41031" y="6221832"/>
            <a:ext cx="7972425" cy="471100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 marR="6531">
              <a:lnSpc>
                <a:spcPct val="107800"/>
              </a:lnSpc>
              <a:spcBef>
                <a:spcPts val="129"/>
              </a:spcBef>
            </a:pPr>
            <a:r>
              <a:rPr sz="1400" spc="39" dirty="0">
                <a:solidFill>
                  <a:srgbClr val="2B2A29"/>
                </a:solidFill>
                <a:cs typeface="Arial"/>
              </a:rPr>
              <a:t>условие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7" dirty="0">
                <a:solidFill>
                  <a:srgbClr val="2B2A29"/>
                </a:solidFill>
                <a:cs typeface="Arial"/>
              </a:rPr>
              <a:t>по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прибыли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применяется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только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09" dirty="0">
                <a:solidFill>
                  <a:srgbClr val="2B2A29"/>
                </a:solidFill>
                <a:cs typeface="Arial"/>
              </a:rPr>
              <a:t>к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организациям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(прибыль</a:t>
            </a:r>
            <a:r>
              <a:rPr sz="1400" spc="-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не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распределена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между</a:t>
            </a:r>
            <a:r>
              <a:rPr sz="1400" spc="-32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участниками,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а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направлена  на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развитие). </a:t>
            </a:r>
            <a:r>
              <a:rPr sz="1400" spc="84" dirty="0">
                <a:solidFill>
                  <a:srgbClr val="2B2A29"/>
                </a:solidFill>
                <a:cs typeface="Arial"/>
              </a:rPr>
              <a:t>К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ИП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условие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не</a:t>
            </a:r>
            <a:r>
              <a:rPr sz="1400" spc="-17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применяется.</a:t>
            </a:r>
            <a:endParaRPr sz="1400" dirty="0"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 rot="600000">
            <a:off x="2308972" y="436264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8" name="object 8"/>
          <p:cNvSpPr txBox="1"/>
          <p:nvPr/>
        </p:nvSpPr>
        <p:spPr>
          <a:xfrm rot="1320000">
            <a:off x="2424117" y="4397416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9" name="object 9"/>
          <p:cNvSpPr txBox="1"/>
          <p:nvPr/>
        </p:nvSpPr>
        <p:spPr>
          <a:xfrm rot="2160000">
            <a:off x="2532658" y="4458773"/>
            <a:ext cx="4047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0" name="object 10"/>
          <p:cNvSpPr txBox="1"/>
          <p:nvPr/>
        </p:nvSpPr>
        <p:spPr>
          <a:xfrm rot="2820000">
            <a:off x="2621735" y="4536764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1" name="object 11"/>
          <p:cNvSpPr txBox="1"/>
          <p:nvPr/>
        </p:nvSpPr>
        <p:spPr>
          <a:xfrm rot="3480000">
            <a:off x="2692897" y="4631139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2" name="object 12"/>
          <p:cNvSpPr txBox="1"/>
          <p:nvPr/>
        </p:nvSpPr>
        <p:spPr>
          <a:xfrm rot="4320000">
            <a:off x="2745440" y="4744173"/>
            <a:ext cx="40335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674590" y="4980805"/>
            <a:ext cx="57884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94">
              <a:lnSpc>
                <a:spcPts val="501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 marL="21227">
              <a:lnSpc>
                <a:spcPts val="238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>
              <a:lnSpc>
                <a:spcPts val="2224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4" name="object 14"/>
          <p:cNvSpPr txBox="1"/>
          <p:nvPr/>
        </p:nvSpPr>
        <p:spPr>
          <a:xfrm rot="7020000">
            <a:off x="2704187" y="5203960"/>
            <a:ext cx="40616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5" name="object 15"/>
          <p:cNvSpPr txBox="1"/>
          <p:nvPr/>
        </p:nvSpPr>
        <p:spPr>
          <a:xfrm rot="7860000">
            <a:off x="2633021" y="5306398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6" name="object 16"/>
          <p:cNvSpPr txBox="1"/>
          <p:nvPr/>
        </p:nvSpPr>
        <p:spPr>
          <a:xfrm rot="8520000">
            <a:off x="2546898" y="5386970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7" name="object 17"/>
          <p:cNvSpPr txBox="1"/>
          <p:nvPr/>
        </p:nvSpPr>
        <p:spPr>
          <a:xfrm rot="9180000">
            <a:off x="2445656" y="544850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8" name="object 18"/>
          <p:cNvSpPr txBox="1"/>
          <p:nvPr/>
        </p:nvSpPr>
        <p:spPr>
          <a:xfrm rot="10020000">
            <a:off x="2327965" y="548952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0" name="object 20"/>
          <p:cNvSpPr txBox="1"/>
          <p:nvPr/>
        </p:nvSpPr>
        <p:spPr>
          <a:xfrm rot="20880000">
            <a:off x="2071903" y="436609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1" name="object 21"/>
          <p:cNvSpPr txBox="1"/>
          <p:nvPr/>
        </p:nvSpPr>
        <p:spPr>
          <a:xfrm rot="20040000">
            <a:off x="1954077" y="4406722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2" name="object 22"/>
          <p:cNvSpPr txBox="1"/>
          <p:nvPr/>
        </p:nvSpPr>
        <p:spPr>
          <a:xfrm rot="19380000">
            <a:off x="1852909" y="4467976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3" name="object 23"/>
          <p:cNvSpPr txBox="1"/>
          <p:nvPr/>
        </p:nvSpPr>
        <p:spPr>
          <a:xfrm rot="18720000">
            <a:off x="1765923" y="454864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4" name="object 24"/>
          <p:cNvSpPr txBox="1"/>
          <p:nvPr/>
        </p:nvSpPr>
        <p:spPr>
          <a:xfrm rot="17880000">
            <a:off x="1694410" y="4650825"/>
            <a:ext cx="404153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5" name="object 25"/>
          <p:cNvSpPr txBox="1"/>
          <p:nvPr/>
        </p:nvSpPr>
        <p:spPr>
          <a:xfrm rot="17220000">
            <a:off x="1647809" y="4760476"/>
            <a:ext cx="40414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6" name="object 26"/>
          <p:cNvSpPr txBox="1"/>
          <p:nvPr/>
        </p:nvSpPr>
        <p:spPr>
          <a:xfrm rot="16500000">
            <a:off x="1625651" y="4877918"/>
            <a:ext cx="403167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7" name="object 27"/>
          <p:cNvSpPr txBox="1"/>
          <p:nvPr/>
        </p:nvSpPr>
        <p:spPr>
          <a:xfrm rot="15840000">
            <a:off x="1626862" y="4997726"/>
            <a:ext cx="4053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8" name="object 28"/>
          <p:cNvSpPr txBox="1"/>
          <p:nvPr/>
        </p:nvSpPr>
        <p:spPr>
          <a:xfrm rot="15180000">
            <a:off x="1652876" y="5113901"/>
            <a:ext cx="40537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9" name="object 29"/>
          <p:cNvSpPr txBox="1"/>
          <p:nvPr/>
        </p:nvSpPr>
        <p:spPr>
          <a:xfrm rot="14340000">
            <a:off x="1705829" y="5226743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0" name="object 30"/>
          <p:cNvSpPr txBox="1"/>
          <p:nvPr/>
        </p:nvSpPr>
        <p:spPr>
          <a:xfrm rot="13680000">
            <a:off x="1777257" y="5320908"/>
            <a:ext cx="40475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1" name="object 31"/>
          <p:cNvSpPr txBox="1"/>
          <p:nvPr/>
        </p:nvSpPr>
        <p:spPr>
          <a:xfrm rot="13020000">
            <a:off x="1866123" y="5399090"/>
            <a:ext cx="40554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2" name="object 32"/>
          <p:cNvSpPr txBox="1"/>
          <p:nvPr/>
        </p:nvSpPr>
        <p:spPr>
          <a:xfrm rot="12180000">
            <a:off x="1975977" y="545926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3" name="object 33"/>
          <p:cNvSpPr txBox="1"/>
          <p:nvPr/>
        </p:nvSpPr>
        <p:spPr>
          <a:xfrm rot="11460000">
            <a:off x="2090914" y="549370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4" name="object 34"/>
          <p:cNvSpPr txBox="1"/>
          <p:nvPr/>
        </p:nvSpPr>
        <p:spPr>
          <a:xfrm rot="10740000">
            <a:off x="2209938" y="550397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2597860" y="5001001"/>
            <a:ext cx="444954" cy="379639"/>
          </a:xfrm>
          <a:custGeom>
            <a:avLst/>
            <a:gdLst/>
            <a:ahLst/>
            <a:cxnLst/>
            <a:rect l="l" t="t" r="r" b="b"/>
            <a:pathLst>
              <a:path w="346075" h="295275">
                <a:moveTo>
                  <a:pt x="346078" y="0"/>
                </a:moveTo>
                <a:lnTo>
                  <a:pt x="0" y="0"/>
                </a:lnTo>
                <a:lnTo>
                  <a:pt x="0" y="295266"/>
                </a:lnTo>
                <a:lnTo>
                  <a:pt x="346078" y="295266"/>
                </a:lnTo>
                <a:lnTo>
                  <a:pt x="346078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36" name="object 36"/>
          <p:cNvSpPr txBox="1"/>
          <p:nvPr/>
        </p:nvSpPr>
        <p:spPr>
          <a:xfrm>
            <a:off x="2123710" y="4843865"/>
            <a:ext cx="824593" cy="566383"/>
          </a:xfrm>
          <a:prstGeom prst="rect">
            <a:avLst/>
          </a:prstGeom>
        </p:spPr>
        <p:txBody>
          <a:bodyPr vert="horz" wrap="square" lIns="0" tIns="22044" rIns="0" bIns="0" rtlCol="0">
            <a:spAutoFit/>
          </a:bodyPr>
          <a:lstStyle/>
          <a:p>
            <a:pPr marL="16328">
              <a:spcBef>
                <a:spcPts val="174"/>
              </a:spcBef>
            </a:pPr>
            <a:r>
              <a:rPr sz="3536" spc="161" dirty="0">
                <a:solidFill>
                  <a:srgbClr val="E95136"/>
                </a:solidFill>
                <a:latin typeface="Arial"/>
                <a:cs typeface="Arial"/>
              </a:rPr>
              <a:t>5</a:t>
            </a:r>
            <a:r>
              <a:rPr sz="3536" spc="154" dirty="0">
                <a:solidFill>
                  <a:srgbClr val="E95136"/>
                </a:solidFill>
                <a:latin typeface="Arial"/>
                <a:cs typeface="Arial"/>
              </a:rPr>
              <a:t>0</a:t>
            </a:r>
            <a:r>
              <a:rPr sz="2314" spc="-84" dirty="0">
                <a:solidFill>
                  <a:srgbClr val="E95136"/>
                </a:solidFill>
                <a:latin typeface="Arial"/>
                <a:cs typeface="Arial"/>
              </a:rPr>
              <a:t>%</a:t>
            </a:r>
            <a:endParaRPr sz="2314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145316" y="4817974"/>
            <a:ext cx="522514" cy="168728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1000" spc="39" dirty="0">
                <a:solidFill>
                  <a:srgbClr val="E95136"/>
                </a:solidFill>
                <a:cs typeface="Arial"/>
              </a:rPr>
              <a:t>не</a:t>
            </a:r>
            <a:r>
              <a:rPr sz="836" spc="-71" dirty="0">
                <a:solidFill>
                  <a:srgbClr val="E95136"/>
                </a:solidFill>
                <a:latin typeface="Arial"/>
                <a:cs typeface="Arial"/>
              </a:rPr>
              <a:t> </a:t>
            </a:r>
            <a:r>
              <a:rPr sz="836" spc="32" dirty="0">
                <a:solidFill>
                  <a:srgbClr val="E95136"/>
                </a:solidFill>
                <a:latin typeface="Arial"/>
                <a:cs typeface="Arial"/>
              </a:rPr>
              <a:t>менее</a:t>
            </a:r>
            <a:endParaRPr sz="836" dirty="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292728" y="4732086"/>
            <a:ext cx="2548890" cy="1285637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 marR="6531" algn="just">
              <a:lnSpc>
                <a:spcPts val="1350"/>
              </a:lnSpc>
              <a:spcBef>
                <a:spcPts val="206"/>
              </a:spcBef>
            </a:pPr>
            <a:r>
              <a:rPr sz="1400" spc="32" dirty="0">
                <a:solidFill>
                  <a:srgbClr val="2B2A29"/>
                </a:solidFill>
                <a:cs typeface="Arial"/>
              </a:rPr>
              <a:t>доходов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от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деятельности </a:t>
            </a:r>
            <a:r>
              <a:rPr sz="1400" spc="64" dirty="0">
                <a:solidFill>
                  <a:srgbClr val="2B2A29"/>
                </a:solidFill>
                <a:cs typeface="Arial"/>
              </a:rPr>
              <a:t>по</a:t>
            </a:r>
            <a:r>
              <a:rPr sz="1400" spc="-20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произ- 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водству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товаров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(работ, услуг),  </a:t>
            </a:r>
            <a:r>
              <a:rPr sz="1400" spc="77" dirty="0">
                <a:solidFill>
                  <a:srgbClr val="2B2A29"/>
                </a:solidFill>
                <a:cs typeface="Arial"/>
              </a:rPr>
              <a:t>предназначенных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для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граждан, 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отнесенных </a:t>
            </a:r>
            <a:r>
              <a:rPr sz="1400" spc="122" dirty="0">
                <a:solidFill>
                  <a:srgbClr val="2B2A29"/>
                </a:solidFill>
                <a:cs typeface="Arial"/>
              </a:rPr>
              <a:t>к </a:t>
            </a:r>
            <a:r>
              <a:rPr sz="1400" spc="26" dirty="0" err="1">
                <a:solidFill>
                  <a:srgbClr val="2B2A29"/>
                </a:solidFill>
                <a:cs typeface="Arial"/>
              </a:rPr>
              <a:t>категориям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 err="1">
                <a:solidFill>
                  <a:srgbClr val="2B2A29"/>
                </a:solidFill>
                <a:cs typeface="Arial"/>
              </a:rPr>
              <a:t>социаль</a:t>
            </a:r>
            <a:r>
              <a:rPr sz="1400" spc="64" dirty="0" err="1">
                <a:solidFill>
                  <a:srgbClr val="2B2A29"/>
                </a:solidFill>
                <a:cs typeface="Arial"/>
              </a:rPr>
              <a:t>но</a:t>
            </a:r>
            <a:r>
              <a:rPr sz="14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уязвимых;</a:t>
            </a:r>
            <a:endParaRPr sz="1400" dirty="0"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7690860" y="4732917"/>
            <a:ext cx="2446020" cy="747028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 marR="6531" algn="just">
              <a:lnSpc>
                <a:spcPts val="1350"/>
              </a:lnSpc>
              <a:spcBef>
                <a:spcPts val="206"/>
              </a:spcBef>
            </a:pPr>
            <a:r>
              <a:rPr sz="1400" spc="26" dirty="0">
                <a:solidFill>
                  <a:srgbClr val="2B2A29"/>
                </a:solidFill>
                <a:cs typeface="Arial"/>
              </a:rPr>
              <a:t>полученной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прибыли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направлено 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осуществление </a:t>
            </a:r>
            <a:r>
              <a:rPr sz="1400" spc="26" dirty="0" err="1">
                <a:solidFill>
                  <a:srgbClr val="2B2A29"/>
                </a:solidFill>
                <a:cs typeface="Arial"/>
              </a:rPr>
              <a:t>такой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6" dirty="0" err="1">
                <a:solidFill>
                  <a:srgbClr val="2B2A29"/>
                </a:solidFill>
                <a:cs typeface="Arial"/>
              </a:rPr>
              <a:t>деятель</a:t>
            </a:r>
            <a:r>
              <a:rPr sz="1400" spc="19" dirty="0" err="1">
                <a:solidFill>
                  <a:srgbClr val="2B2A29"/>
                </a:solidFill>
                <a:cs typeface="Arial"/>
              </a:rPr>
              <a:t>ности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в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текущем</a:t>
            </a:r>
            <a:r>
              <a:rPr sz="1400" spc="-147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году;</a:t>
            </a:r>
            <a:endParaRPr sz="1400" dirty="0"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 rot="600000">
            <a:off x="6675368" y="436264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1" name="object 41"/>
          <p:cNvSpPr txBox="1"/>
          <p:nvPr/>
        </p:nvSpPr>
        <p:spPr>
          <a:xfrm rot="1320000">
            <a:off x="6790509" y="4397416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2" name="object 42"/>
          <p:cNvSpPr txBox="1"/>
          <p:nvPr/>
        </p:nvSpPr>
        <p:spPr>
          <a:xfrm rot="2160000">
            <a:off x="6899049" y="4458773"/>
            <a:ext cx="4047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3" name="object 43"/>
          <p:cNvSpPr txBox="1"/>
          <p:nvPr/>
        </p:nvSpPr>
        <p:spPr>
          <a:xfrm rot="2820000">
            <a:off x="6988139" y="4536764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4" name="object 44"/>
          <p:cNvSpPr txBox="1"/>
          <p:nvPr/>
        </p:nvSpPr>
        <p:spPr>
          <a:xfrm rot="3480000">
            <a:off x="7059300" y="4631139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5" name="object 45"/>
          <p:cNvSpPr txBox="1"/>
          <p:nvPr/>
        </p:nvSpPr>
        <p:spPr>
          <a:xfrm rot="4320000">
            <a:off x="7111844" y="4744157"/>
            <a:ext cx="40335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078746" y="4980805"/>
            <a:ext cx="57884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94">
              <a:lnSpc>
                <a:spcPts val="501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 marL="21227">
              <a:lnSpc>
                <a:spcPts val="238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>
              <a:lnSpc>
                <a:spcPts val="2224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7" name="object 47"/>
          <p:cNvSpPr txBox="1"/>
          <p:nvPr/>
        </p:nvSpPr>
        <p:spPr>
          <a:xfrm rot="7020000">
            <a:off x="7070592" y="5203957"/>
            <a:ext cx="40616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8" name="object 48"/>
          <p:cNvSpPr txBox="1"/>
          <p:nvPr/>
        </p:nvSpPr>
        <p:spPr>
          <a:xfrm rot="7860000">
            <a:off x="6999417" y="5306393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9" name="object 49"/>
          <p:cNvSpPr txBox="1"/>
          <p:nvPr/>
        </p:nvSpPr>
        <p:spPr>
          <a:xfrm rot="8520000">
            <a:off x="6913305" y="5386966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0" name="object 50"/>
          <p:cNvSpPr txBox="1"/>
          <p:nvPr/>
        </p:nvSpPr>
        <p:spPr>
          <a:xfrm rot="9180000">
            <a:off x="6812069" y="5448497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1" name="object 51"/>
          <p:cNvSpPr txBox="1"/>
          <p:nvPr/>
        </p:nvSpPr>
        <p:spPr>
          <a:xfrm rot="10020000">
            <a:off x="6694368" y="548952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6691189" y="4258702"/>
            <a:ext cx="135527" cy="501255"/>
          </a:xfrm>
          <a:prstGeom prst="rect">
            <a:avLst/>
          </a:prstGeom>
        </p:spPr>
        <p:txBody>
          <a:bodyPr vert="horz" wrap="square" lIns="0" tIns="26126" rIns="0" bIns="0" rtlCol="0">
            <a:spAutoFit/>
          </a:bodyPr>
          <a:lstStyle/>
          <a:p>
            <a:pPr marL="16328">
              <a:spcBef>
                <a:spcPts val="206"/>
              </a:spcBef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3" name="object 53"/>
          <p:cNvSpPr txBox="1"/>
          <p:nvPr/>
        </p:nvSpPr>
        <p:spPr>
          <a:xfrm rot="20880000">
            <a:off x="6438298" y="436609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4" name="object 54"/>
          <p:cNvSpPr txBox="1"/>
          <p:nvPr/>
        </p:nvSpPr>
        <p:spPr>
          <a:xfrm rot="20040000">
            <a:off x="6320471" y="4406722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5" name="object 55"/>
          <p:cNvSpPr txBox="1"/>
          <p:nvPr/>
        </p:nvSpPr>
        <p:spPr>
          <a:xfrm rot="19380000">
            <a:off x="6219319" y="4467976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6" name="object 56"/>
          <p:cNvSpPr txBox="1"/>
          <p:nvPr/>
        </p:nvSpPr>
        <p:spPr>
          <a:xfrm rot="18720000">
            <a:off x="6132321" y="4548641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7" name="object 57"/>
          <p:cNvSpPr txBox="1"/>
          <p:nvPr/>
        </p:nvSpPr>
        <p:spPr>
          <a:xfrm rot="17880000">
            <a:off x="6060811" y="4650825"/>
            <a:ext cx="404153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8" name="object 58"/>
          <p:cNvSpPr txBox="1"/>
          <p:nvPr/>
        </p:nvSpPr>
        <p:spPr>
          <a:xfrm rot="17220000">
            <a:off x="6014209" y="4760476"/>
            <a:ext cx="40414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9" name="object 59"/>
          <p:cNvSpPr txBox="1"/>
          <p:nvPr/>
        </p:nvSpPr>
        <p:spPr>
          <a:xfrm rot="16500000">
            <a:off x="5992054" y="4877918"/>
            <a:ext cx="403167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0" name="object 60"/>
          <p:cNvSpPr txBox="1"/>
          <p:nvPr/>
        </p:nvSpPr>
        <p:spPr>
          <a:xfrm rot="15840000">
            <a:off x="5993267" y="4997731"/>
            <a:ext cx="4053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1" name="object 61"/>
          <p:cNvSpPr txBox="1"/>
          <p:nvPr/>
        </p:nvSpPr>
        <p:spPr>
          <a:xfrm rot="15180000">
            <a:off x="6019288" y="5113906"/>
            <a:ext cx="40537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2" name="object 62"/>
          <p:cNvSpPr txBox="1"/>
          <p:nvPr/>
        </p:nvSpPr>
        <p:spPr>
          <a:xfrm rot="14340000">
            <a:off x="6072245" y="5226748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3" name="object 63"/>
          <p:cNvSpPr txBox="1"/>
          <p:nvPr/>
        </p:nvSpPr>
        <p:spPr>
          <a:xfrm rot="13680000">
            <a:off x="6143659" y="5320913"/>
            <a:ext cx="40475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4" name="object 64"/>
          <p:cNvSpPr txBox="1"/>
          <p:nvPr/>
        </p:nvSpPr>
        <p:spPr>
          <a:xfrm rot="13020000">
            <a:off x="6232533" y="5399095"/>
            <a:ext cx="40554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5" name="object 65"/>
          <p:cNvSpPr txBox="1"/>
          <p:nvPr/>
        </p:nvSpPr>
        <p:spPr>
          <a:xfrm rot="12180000">
            <a:off x="6342387" y="545926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6" name="object 66"/>
          <p:cNvSpPr txBox="1"/>
          <p:nvPr/>
        </p:nvSpPr>
        <p:spPr>
          <a:xfrm rot="11460000">
            <a:off x="6457321" y="549370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7" name="object 67"/>
          <p:cNvSpPr txBox="1"/>
          <p:nvPr/>
        </p:nvSpPr>
        <p:spPr>
          <a:xfrm rot="10740000">
            <a:off x="6576339" y="550397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8" name="object 68"/>
          <p:cNvSpPr/>
          <p:nvPr/>
        </p:nvSpPr>
        <p:spPr>
          <a:xfrm>
            <a:off x="6964272" y="5001001"/>
            <a:ext cx="444954" cy="379639"/>
          </a:xfrm>
          <a:custGeom>
            <a:avLst/>
            <a:gdLst/>
            <a:ahLst/>
            <a:cxnLst/>
            <a:rect l="l" t="t" r="r" b="b"/>
            <a:pathLst>
              <a:path w="346075" h="295275">
                <a:moveTo>
                  <a:pt x="346075" y="0"/>
                </a:moveTo>
                <a:lnTo>
                  <a:pt x="0" y="0"/>
                </a:lnTo>
                <a:lnTo>
                  <a:pt x="0" y="295266"/>
                </a:lnTo>
                <a:lnTo>
                  <a:pt x="346075" y="295266"/>
                </a:lnTo>
                <a:lnTo>
                  <a:pt x="346075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69" name="object 69"/>
          <p:cNvSpPr txBox="1"/>
          <p:nvPr/>
        </p:nvSpPr>
        <p:spPr>
          <a:xfrm>
            <a:off x="6490106" y="4843865"/>
            <a:ext cx="824593" cy="566383"/>
          </a:xfrm>
          <a:prstGeom prst="rect">
            <a:avLst/>
          </a:prstGeom>
        </p:spPr>
        <p:txBody>
          <a:bodyPr vert="horz" wrap="square" lIns="0" tIns="22044" rIns="0" bIns="0" rtlCol="0">
            <a:spAutoFit/>
          </a:bodyPr>
          <a:lstStyle/>
          <a:p>
            <a:pPr marL="16328">
              <a:spcBef>
                <a:spcPts val="174"/>
              </a:spcBef>
            </a:pPr>
            <a:r>
              <a:rPr sz="3536" spc="161" dirty="0">
                <a:solidFill>
                  <a:srgbClr val="E95136"/>
                </a:solidFill>
                <a:latin typeface="Arial"/>
                <a:cs typeface="Arial"/>
              </a:rPr>
              <a:t>5</a:t>
            </a:r>
            <a:r>
              <a:rPr sz="3536" spc="154" dirty="0">
                <a:solidFill>
                  <a:srgbClr val="E95136"/>
                </a:solidFill>
                <a:latin typeface="Arial"/>
                <a:cs typeface="Arial"/>
              </a:rPr>
              <a:t>0</a:t>
            </a:r>
            <a:r>
              <a:rPr sz="2314" spc="-84" dirty="0">
                <a:solidFill>
                  <a:srgbClr val="E95136"/>
                </a:solidFill>
                <a:latin typeface="Arial"/>
                <a:cs typeface="Arial"/>
              </a:rPr>
              <a:t>%</a:t>
            </a:r>
            <a:endParaRPr sz="2314" dirty="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6511724" y="4817974"/>
            <a:ext cx="522514" cy="143464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836" spc="39" dirty="0">
                <a:solidFill>
                  <a:srgbClr val="E95136"/>
                </a:solidFill>
                <a:latin typeface="Arial"/>
                <a:cs typeface="Arial"/>
              </a:rPr>
              <a:t>не</a:t>
            </a:r>
            <a:r>
              <a:rPr sz="836" spc="-71" dirty="0">
                <a:solidFill>
                  <a:srgbClr val="E95136"/>
                </a:solidFill>
                <a:latin typeface="Arial"/>
                <a:cs typeface="Arial"/>
              </a:rPr>
              <a:t> </a:t>
            </a:r>
            <a:r>
              <a:rPr sz="836" spc="32" dirty="0">
                <a:solidFill>
                  <a:srgbClr val="E95136"/>
                </a:solidFill>
                <a:latin typeface="Arial"/>
                <a:cs typeface="Arial"/>
              </a:rPr>
              <a:t>менее</a:t>
            </a:r>
            <a:endParaRPr sz="836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1771830" y="6271900"/>
            <a:ext cx="146139" cy="370963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2314" spc="-13" dirty="0">
                <a:solidFill>
                  <a:srgbClr val="E95136"/>
                </a:solidFill>
                <a:latin typeface="Arial"/>
                <a:cs typeface="Arial"/>
              </a:rPr>
              <a:t>*</a:t>
            </a:r>
            <a:endParaRPr sz="2314" dirty="0">
              <a:latin typeface="Arial"/>
              <a:cs typeface="Arial"/>
            </a:endParaRPr>
          </a:p>
        </p:txBody>
      </p:sp>
      <p:pic>
        <p:nvPicPr>
          <p:cNvPr id="72" name="Рисунок 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9570" y="2908334"/>
            <a:ext cx="1737511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8371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1260088" y="925551"/>
            <a:ext cx="11285034" cy="3491799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22043">
              <a:spcBef>
                <a:spcPts val="129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01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поддерживанию жизнедеятельности в быту;</a:t>
            </a:r>
            <a:endParaRPr sz="2000" dirty="0">
              <a:cs typeface="Trebuchet MS"/>
            </a:endParaRPr>
          </a:p>
          <a:p>
            <a:pPr marL="22860">
              <a:spcBef>
                <a:spcPts val="1106"/>
              </a:spcBef>
              <a:tabLst>
                <a:tab pos="599252" algn="l"/>
              </a:tabLst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02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поддержке и сохранению здоровья;</a:t>
            </a:r>
            <a:endParaRPr sz="2000" baseline="3086" dirty="0">
              <a:cs typeface="Arial"/>
            </a:endParaRPr>
          </a:p>
          <a:p>
            <a:pPr marL="22043">
              <a:spcBef>
                <a:spcPts val="1176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03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коррекции психологического состояния и социальной адаптации;</a:t>
            </a:r>
            <a:endParaRPr sz="2000" dirty="0">
              <a:cs typeface="Trebuchet MS"/>
            </a:endParaRPr>
          </a:p>
          <a:p>
            <a:pPr marL="16328">
              <a:spcBef>
                <a:spcPts val="1234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04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по профилактике отклонений в поведении;</a:t>
            </a:r>
            <a:endParaRPr sz="2000" dirty="0">
              <a:cs typeface="Trebuchet MS"/>
            </a:endParaRPr>
          </a:p>
          <a:p>
            <a:pPr marL="22860">
              <a:spcBef>
                <a:spcPts val="1035"/>
              </a:spcBef>
              <a:tabLst>
                <a:tab pos="599252" algn="l"/>
              </a:tabLst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05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помощь в трудоустройстве и трудовой адаптации;</a:t>
            </a:r>
            <a:endParaRPr sz="2000" baseline="3086" dirty="0">
              <a:cs typeface="Arial"/>
            </a:endParaRPr>
          </a:p>
          <a:p>
            <a:pPr marL="19594">
              <a:spcBef>
                <a:spcPts val="1196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06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услуги, направленные на повышение коммуникативного потенциала и соц. адаптацию;</a:t>
            </a:r>
            <a:endParaRPr sz="2000" dirty="0">
              <a:cs typeface="Trebuchet MS"/>
            </a:endParaRPr>
          </a:p>
          <a:p>
            <a:pPr marL="20410">
              <a:spcBef>
                <a:spcPts val="1106"/>
              </a:spcBef>
            </a:pPr>
            <a:r>
              <a:rPr sz="2000" b="1" spc="6" dirty="0">
                <a:solidFill>
                  <a:srgbClr val="E95136"/>
                </a:solidFill>
                <a:cs typeface="Trebuchet MS"/>
              </a:rPr>
              <a:t>07</a:t>
            </a:r>
            <a:r>
              <a:rPr lang="ru-RU" sz="2000" b="1" spc="6" dirty="0">
                <a:solidFill>
                  <a:srgbClr val="E95136"/>
                </a:solidFill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производство/реализация медицинских изделий, используемых для профилактики          </a:t>
            </a:r>
          </a:p>
          <a:p>
            <a:pPr marL="20410">
              <a:spcBef>
                <a:spcPts val="1106"/>
              </a:spcBef>
            </a:pPr>
            <a:r>
              <a:rPr lang="ru-RU" sz="2000" dirty="0">
                <a:cs typeface="Trebuchet MS"/>
              </a:rPr>
              <a:t>         / реабилитации инвалидности; </a:t>
            </a:r>
            <a:endParaRPr sz="2000" dirty="0"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60089" y="4538545"/>
            <a:ext cx="9690409" cy="2079104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22860">
              <a:spcBef>
                <a:spcPts val="1035"/>
              </a:spcBef>
              <a:tabLst>
                <a:tab pos="599252" algn="l"/>
              </a:tabLst>
            </a:pPr>
            <a:r>
              <a:rPr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08</a:t>
            </a:r>
            <a:r>
              <a:rPr lang="ru-RU"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    </a:t>
            </a:r>
            <a:r>
              <a:rPr sz="2000" spc="6" dirty="0" err="1">
                <a:cs typeface="Trebuchet MS"/>
              </a:rPr>
              <a:t>организация</a:t>
            </a:r>
            <a:r>
              <a:rPr sz="2000" spc="6" dirty="0">
                <a:cs typeface="Trebuchet MS"/>
              </a:rPr>
              <a:t> отдыха и оздоровления инвалидов и пенсионеров;</a:t>
            </a:r>
          </a:p>
          <a:p>
            <a:pPr marL="22860">
              <a:spcBef>
                <a:spcPts val="1035"/>
              </a:spcBef>
              <a:tabLst>
                <a:tab pos="599252" algn="l"/>
              </a:tabLst>
            </a:pPr>
            <a:r>
              <a:rPr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09</a:t>
            </a:r>
            <a:r>
              <a:rPr lang="ru-RU"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    </a:t>
            </a:r>
            <a:r>
              <a:rPr lang="ru-RU" sz="2000" spc="6" dirty="0">
                <a:cs typeface="Trebuchet MS"/>
              </a:rPr>
              <a:t>услуги в сфере дополнительного образования;</a:t>
            </a:r>
          </a:p>
          <a:p>
            <a:pPr marL="22860" marR="6531" indent="-582924">
              <a:lnSpc>
                <a:spcPct val="96500"/>
              </a:lnSpc>
              <a:spcBef>
                <a:spcPts val="1106"/>
              </a:spcBef>
              <a:tabLst>
                <a:tab pos="599252" algn="l"/>
              </a:tabLst>
            </a:pPr>
            <a:r>
              <a:rPr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10</a:t>
            </a:r>
            <a:r>
              <a:rPr lang="ru-RU" sz="1543" b="1" spc="6" dirty="0">
                <a:solidFill>
                  <a:srgbClr val="E95136"/>
                </a:solidFill>
                <a:latin typeface="Trebuchet MS"/>
                <a:cs typeface="Trebuchet MS"/>
              </a:rPr>
              <a:t>     </a:t>
            </a:r>
            <a:r>
              <a:rPr sz="2000" spc="6" dirty="0" err="1">
                <a:cs typeface="Trebuchet MS"/>
              </a:rPr>
              <a:t>создание</a:t>
            </a:r>
            <a:r>
              <a:rPr sz="2000" spc="6" dirty="0">
                <a:cs typeface="Trebuchet MS"/>
              </a:rPr>
              <a:t> условий для беспрепятственного доступа инвалидов к </a:t>
            </a:r>
            <a:r>
              <a:rPr sz="2000" spc="6" dirty="0" err="1">
                <a:cs typeface="Trebuchet MS"/>
              </a:rPr>
              <a:t>объектам</a:t>
            </a:r>
            <a:r>
              <a:rPr sz="2000" spc="6" dirty="0">
                <a:cs typeface="Trebuchet MS"/>
              </a:rPr>
              <a:t> </a:t>
            </a:r>
            <a:r>
              <a:rPr lang="ru-RU" sz="2000" spc="6" dirty="0">
                <a:cs typeface="Trebuchet MS"/>
              </a:rPr>
              <a:t>    </a:t>
            </a:r>
          </a:p>
          <a:p>
            <a:pPr marL="22860" marR="6531" indent="-582924">
              <a:lnSpc>
                <a:spcPct val="96500"/>
              </a:lnSpc>
              <a:spcBef>
                <a:spcPts val="1106"/>
              </a:spcBef>
              <a:tabLst>
                <a:tab pos="599252" algn="l"/>
              </a:tabLst>
            </a:pPr>
            <a:r>
              <a:rPr lang="ru-RU" sz="2000" spc="6" dirty="0">
                <a:cs typeface="Trebuchet MS"/>
              </a:rPr>
              <a:t>         инфраструктуры и  средствам транспорта, связи и информации.</a:t>
            </a:r>
          </a:p>
          <a:p>
            <a:pPr marL="22860" marR="6531" indent="-582924">
              <a:lnSpc>
                <a:spcPct val="96500"/>
              </a:lnSpc>
              <a:spcBef>
                <a:spcPts val="1106"/>
              </a:spcBef>
              <a:tabLst>
                <a:tab pos="599252" algn="l"/>
              </a:tabLst>
            </a:pPr>
            <a:endParaRPr sz="2000" spc="6" dirty="0">
              <a:cs typeface="Trebuchet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74624" y="178389"/>
            <a:ext cx="8897454" cy="324265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>
              <a:spcBef>
                <a:spcPts val="129"/>
              </a:spcBef>
            </a:pPr>
            <a:r>
              <a:rPr sz="2000" b="1" spc="32" dirty="0">
                <a:solidFill>
                  <a:srgbClr val="2B2A29"/>
                </a:solidFill>
                <a:latin typeface="Trebuchet MS"/>
                <a:cs typeface="Trebuchet MS"/>
              </a:rPr>
              <a:t>Какие</a:t>
            </a:r>
            <a:r>
              <a:rPr sz="2000" b="1" spc="-5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32" dirty="0">
                <a:solidFill>
                  <a:srgbClr val="2B2A29"/>
                </a:solidFill>
                <a:latin typeface="Trebuchet MS"/>
                <a:cs typeface="Trebuchet MS"/>
              </a:rPr>
              <a:t>направления</a:t>
            </a:r>
            <a:r>
              <a:rPr sz="2000" b="1" spc="-90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3" dirty="0">
                <a:solidFill>
                  <a:srgbClr val="2B2A29"/>
                </a:solidFill>
                <a:latin typeface="Trebuchet MS"/>
                <a:cs typeface="Trebuchet MS"/>
              </a:rPr>
              <a:t>деятельности</a:t>
            </a:r>
            <a:r>
              <a:rPr sz="2000" b="1" spc="-5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3" dirty="0">
                <a:solidFill>
                  <a:srgbClr val="2B2A29"/>
                </a:solidFill>
                <a:latin typeface="Trebuchet MS"/>
                <a:cs typeface="Trebuchet MS"/>
              </a:rPr>
              <a:t>относятся</a:t>
            </a:r>
            <a:r>
              <a:rPr sz="2000" b="1" spc="-5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latin typeface="Trebuchet MS"/>
                <a:cs typeface="Trebuchet MS"/>
              </a:rPr>
              <a:t>к</a:t>
            </a:r>
            <a:r>
              <a:rPr sz="2000" b="1" spc="-90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39" dirty="0">
                <a:solidFill>
                  <a:srgbClr val="2B2A29"/>
                </a:solidFill>
                <a:latin typeface="Trebuchet MS"/>
                <a:cs typeface="Trebuchet MS"/>
              </a:rPr>
              <a:t>данной</a:t>
            </a:r>
            <a:r>
              <a:rPr sz="2000" b="1" spc="-45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latin typeface="Trebuchet MS"/>
                <a:cs typeface="Trebuchet MS"/>
              </a:rPr>
              <a:t>категории?</a:t>
            </a:r>
            <a:endParaRPr sz="2000" dirty="0">
              <a:latin typeface="Trebuchet MS"/>
              <a:cs typeface="Trebuchet M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4489" y="2895257"/>
            <a:ext cx="1737511" cy="396274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37511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6598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51007" y="683225"/>
            <a:ext cx="8142242" cy="2810751"/>
          </a:xfrm>
          <a:prstGeom prst="rect">
            <a:avLst/>
          </a:prstGeom>
        </p:spPr>
        <p:txBody>
          <a:bodyPr vert="horz" wrap="square" lIns="0" tIns="98788" rIns="0" bIns="0" rtlCol="0">
            <a:spAutoFit/>
          </a:bodyPr>
          <a:lstStyle/>
          <a:p>
            <a:pPr marL="1105432">
              <a:spcBef>
                <a:spcPts val="778"/>
              </a:spcBef>
            </a:pPr>
            <a:r>
              <a:rPr sz="2000" spc="-19" dirty="0">
                <a:solidFill>
                  <a:srgbClr val="E95136"/>
                </a:solidFill>
                <a:cs typeface="Trebuchet MS"/>
              </a:rPr>
              <a:t>КАТЕГОРИЯ</a:t>
            </a:r>
            <a:r>
              <a:rPr sz="2000" spc="-45" dirty="0">
                <a:solidFill>
                  <a:srgbClr val="E95136"/>
                </a:solidFill>
                <a:cs typeface="Trebuchet MS"/>
              </a:rPr>
              <a:t> </a:t>
            </a:r>
            <a:r>
              <a:rPr sz="2000" spc="39" dirty="0">
                <a:solidFill>
                  <a:srgbClr val="E95136"/>
                </a:solidFill>
                <a:cs typeface="Arial"/>
              </a:rPr>
              <a:t>4</a:t>
            </a:r>
            <a:endParaRPr sz="2000" dirty="0">
              <a:cs typeface="Arial"/>
            </a:endParaRPr>
          </a:p>
          <a:p>
            <a:pPr marL="1115229" marR="18776">
              <a:lnSpc>
                <a:spcPct val="107800"/>
              </a:lnSpc>
              <a:spcBef>
                <a:spcPts val="482"/>
              </a:spcBef>
            </a:pPr>
            <a:r>
              <a:rPr sz="2000" dirty="0">
                <a:solidFill>
                  <a:srgbClr val="2B2A29"/>
                </a:solidFill>
                <a:cs typeface="Arial"/>
              </a:rPr>
              <a:t>Деятельность,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направленная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на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достижение общественно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полезных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целей </a:t>
            </a:r>
            <a:r>
              <a:rPr sz="2000" spc="84" dirty="0">
                <a:solidFill>
                  <a:srgbClr val="2B2A29"/>
                </a:solidFill>
                <a:cs typeface="Arial"/>
              </a:rPr>
              <a:t>и </a:t>
            </a:r>
            <a:r>
              <a:rPr sz="2000" spc="45" dirty="0" err="1">
                <a:solidFill>
                  <a:srgbClr val="2B2A29"/>
                </a:solidFill>
                <a:cs typeface="Arial"/>
              </a:rPr>
              <a:t>решение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26" dirty="0" err="1">
                <a:solidFill>
                  <a:srgbClr val="2B2A29"/>
                </a:solidFill>
                <a:cs typeface="Arial"/>
              </a:rPr>
              <a:t>социаль</a:t>
            </a:r>
            <a:r>
              <a:rPr sz="2000" spc="64" dirty="0" err="1">
                <a:solidFill>
                  <a:srgbClr val="2B2A29"/>
                </a:solidFill>
                <a:cs typeface="Arial"/>
              </a:rPr>
              <a:t>ных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проблем</a:t>
            </a:r>
            <a:r>
              <a:rPr sz="2000" spc="-77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общества.</a:t>
            </a:r>
            <a:endParaRPr sz="2000" dirty="0">
              <a:cs typeface="Arial"/>
            </a:endParaRPr>
          </a:p>
          <a:p>
            <a:pPr>
              <a:spcBef>
                <a:spcPts val="13"/>
              </a:spcBef>
            </a:pPr>
            <a:endParaRPr sz="2000" dirty="0">
              <a:cs typeface="Arial"/>
            </a:endParaRPr>
          </a:p>
          <a:p>
            <a:pPr marL="16328"/>
            <a:r>
              <a:rPr sz="2000" b="1" spc="26" dirty="0">
                <a:solidFill>
                  <a:srgbClr val="2B2A29"/>
                </a:solidFill>
                <a:cs typeface="Trebuchet MS"/>
              </a:rPr>
              <a:t>Кому</a:t>
            </a:r>
            <a:r>
              <a:rPr sz="2000" b="1" spc="-96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2" dirty="0">
                <a:solidFill>
                  <a:srgbClr val="2B2A29"/>
                </a:solidFill>
                <a:cs typeface="Trebuchet MS"/>
              </a:rPr>
              <a:t>подходит</a:t>
            </a:r>
            <a:r>
              <a:rPr sz="2000" b="1" spc="-122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9" dirty="0">
                <a:solidFill>
                  <a:srgbClr val="2B2A29"/>
                </a:solidFill>
                <a:cs typeface="Trebuchet MS"/>
              </a:rPr>
              <a:t>данная</a:t>
            </a:r>
            <a:r>
              <a:rPr sz="2000" b="1" spc="-45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cs typeface="Trebuchet MS"/>
              </a:rPr>
              <a:t>категория?</a:t>
            </a:r>
            <a:endParaRPr sz="2000" dirty="0">
              <a:cs typeface="Trebuchet MS"/>
            </a:endParaRPr>
          </a:p>
          <a:p>
            <a:pPr marL="20410" marR="6531">
              <a:lnSpc>
                <a:spcPct val="107800"/>
              </a:lnSpc>
              <a:spcBef>
                <a:spcPts val="558"/>
              </a:spcBef>
            </a:pPr>
            <a:r>
              <a:rPr sz="2000" spc="19" dirty="0">
                <a:solidFill>
                  <a:srgbClr val="2B2A29"/>
                </a:solidFill>
                <a:cs typeface="Arial"/>
              </a:rPr>
              <a:t>Заявителям,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осуществляющим социально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значимую </a:t>
            </a:r>
            <a:r>
              <a:rPr sz="2000" spc="19" dirty="0">
                <a:solidFill>
                  <a:srgbClr val="2B2A29"/>
                </a:solidFill>
                <a:cs typeface="Arial"/>
              </a:rPr>
              <a:t>деятельность,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приносящую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пользу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не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только</a:t>
            </a:r>
            <a:r>
              <a:rPr sz="2000" spc="-19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гражданам, 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отнесенным </a:t>
            </a:r>
            <a:r>
              <a:rPr sz="2000" spc="122" dirty="0">
                <a:solidFill>
                  <a:srgbClr val="2B2A29"/>
                </a:solidFill>
                <a:cs typeface="Arial"/>
              </a:rPr>
              <a:t>к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категориям.</a:t>
            </a:r>
            <a:r>
              <a:rPr sz="2000" spc="-23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9" dirty="0">
                <a:solidFill>
                  <a:srgbClr val="2B2A29"/>
                </a:solidFill>
                <a:cs typeface="Arial"/>
              </a:rPr>
              <a:t>Виды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деятельности:</a:t>
            </a:r>
            <a:endParaRPr sz="2000" dirty="0"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51007" y="3828253"/>
            <a:ext cx="495918" cy="375505"/>
          </a:xfrm>
          <a:custGeom>
            <a:avLst/>
            <a:gdLst/>
            <a:ahLst/>
            <a:cxnLst/>
            <a:rect l="l" t="t" r="r" b="b"/>
            <a:pathLst>
              <a:path w="325755" h="271779">
                <a:moveTo>
                  <a:pt x="255209" y="174504"/>
                </a:moveTo>
                <a:lnTo>
                  <a:pt x="253161" y="174504"/>
                </a:lnTo>
                <a:lnTo>
                  <a:pt x="252448" y="174504"/>
                </a:lnTo>
                <a:lnTo>
                  <a:pt x="252113" y="174809"/>
                </a:lnTo>
                <a:lnTo>
                  <a:pt x="252113" y="222218"/>
                </a:lnTo>
                <a:lnTo>
                  <a:pt x="253506" y="220960"/>
                </a:lnTo>
                <a:lnTo>
                  <a:pt x="254885" y="219703"/>
                </a:lnTo>
                <a:lnTo>
                  <a:pt x="256257" y="218420"/>
                </a:lnTo>
                <a:lnTo>
                  <a:pt x="256257" y="202277"/>
                </a:lnTo>
                <a:lnTo>
                  <a:pt x="256257" y="188579"/>
                </a:lnTo>
                <a:lnTo>
                  <a:pt x="256257" y="179076"/>
                </a:lnTo>
                <a:lnTo>
                  <a:pt x="256257" y="175520"/>
                </a:lnTo>
                <a:lnTo>
                  <a:pt x="256257" y="174809"/>
                </a:lnTo>
                <a:lnTo>
                  <a:pt x="255922" y="174504"/>
                </a:lnTo>
                <a:lnTo>
                  <a:pt x="255209" y="174504"/>
                </a:lnTo>
                <a:close/>
              </a:path>
              <a:path w="325755" h="271779">
                <a:moveTo>
                  <a:pt x="284737" y="105124"/>
                </a:moveTo>
                <a:lnTo>
                  <a:pt x="282653" y="105124"/>
                </a:lnTo>
                <a:lnTo>
                  <a:pt x="282088" y="105124"/>
                </a:lnTo>
                <a:lnTo>
                  <a:pt x="281630" y="105581"/>
                </a:lnTo>
                <a:lnTo>
                  <a:pt x="281630" y="190938"/>
                </a:lnTo>
                <a:lnTo>
                  <a:pt x="285612" y="185959"/>
                </a:lnTo>
                <a:lnTo>
                  <a:pt x="289381" y="180854"/>
                </a:lnTo>
                <a:lnTo>
                  <a:pt x="292916" y="175672"/>
                </a:lnTo>
                <a:lnTo>
                  <a:pt x="288797" y="174504"/>
                </a:lnTo>
                <a:lnTo>
                  <a:pt x="285777" y="170719"/>
                </a:lnTo>
                <a:lnTo>
                  <a:pt x="285760" y="115537"/>
                </a:lnTo>
                <a:lnTo>
                  <a:pt x="285759" y="106152"/>
                </a:lnTo>
                <a:lnTo>
                  <a:pt x="285759" y="105581"/>
                </a:lnTo>
                <a:lnTo>
                  <a:pt x="285302" y="105124"/>
                </a:lnTo>
                <a:lnTo>
                  <a:pt x="284737" y="105124"/>
                </a:lnTo>
                <a:close/>
              </a:path>
              <a:path w="325755" h="271779">
                <a:moveTo>
                  <a:pt x="23175" y="99612"/>
                </a:moveTo>
                <a:lnTo>
                  <a:pt x="25571" y="92311"/>
                </a:lnTo>
                <a:lnTo>
                  <a:pt x="29811" y="83877"/>
                </a:lnTo>
                <a:lnTo>
                  <a:pt x="36528" y="76909"/>
                </a:lnTo>
                <a:lnTo>
                  <a:pt x="46355" y="74009"/>
                </a:lnTo>
                <a:lnTo>
                  <a:pt x="87831" y="74009"/>
                </a:lnTo>
                <a:lnTo>
                  <a:pt x="98127" y="76909"/>
                </a:lnTo>
                <a:lnTo>
                  <a:pt x="104773" y="83877"/>
                </a:lnTo>
                <a:lnTo>
                  <a:pt x="108731" y="92311"/>
                </a:lnTo>
                <a:lnTo>
                  <a:pt x="110961" y="99612"/>
                </a:lnTo>
                <a:lnTo>
                  <a:pt x="119478" y="127432"/>
                </a:lnTo>
                <a:lnTo>
                  <a:pt x="123852" y="141719"/>
                </a:lnTo>
                <a:lnTo>
                  <a:pt x="125465" y="146986"/>
                </a:lnTo>
                <a:lnTo>
                  <a:pt x="125700" y="147745"/>
                </a:lnTo>
                <a:lnTo>
                  <a:pt x="127294" y="152939"/>
                </a:lnTo>
                <a:lnTo>
                  <a:pt x="124375" y="158451"/>
                </a:lnTo>
                <a:lnTo>
                  <a:pt x="119180" y="160039"/>
                </a:lnTo>
                <a:lnTo>
                  <a:pt x="113989" y="161626"/>
                </a:lnTo>
                <a:lnTo>
                  <a:pt x="108488" y="158718"/>
                </a:lnTo>
                <a:lnTo>
                  <a:pt x="106892" y="153523"/>
                </a:lnTo>
                <a:lnTo>
                  <a:pt x="104592" y="146034"/>
                </a:lnTo>
                <a:lnTo>
                  <a:pt x="99537" y="129559"/>
                </a:lnTo>
                <a:lnTo>
                  <a:pt x="94484" y="113083"/>
                </a:lnTo>
                <a:lnTo>
                  <a:pt x="92187" y="105594"/>
                </a:lnTo>
                <a:lnTo>
                  <a:pt x="92101" y="105390"/>
                </a:lnTo>
                <a:lnTo>
                  <a:pt x="91657" y="104552"/>
                </a:lnTo>
                <a:lnTo>
                  <a:pt x="90635" y="104552"/>
                </a:lnTo>
                <a:lnTo>
                  <a:pt x="88561" y="104552"/>
                </a:lnTo>
                <a:lnTo>
                  <a:pt x="87972" y="104540"/>
                </a:lnTo>
                <a:lnTo>
                  <a:pt x="87629" y="105035"/>
                </a:lnTo>
                <a:lnTo>
                  <a:pt x="87784" y="105594"/>
                </a:lnTo>
                <a:lnTo>
                  <a:pt x="117214" y="201910"/>
                </a:lnTo>
                <a:lnTo>
                  <a:pt x="117372" y="202469"/>
                </a:lnTo>
                <a:lnTo>
                  <a:pt x="117214" y="203447"/>
                </a:lnTo>
                <a:lnTo>
                  <a:pt x="116189" y="203447"/>
                </a:lnTo>
                <a:lnTo>
                  <a:pt x="95542" y="203447"/>
                </a:lnTo>
                <a:lnTo>
                  <a:pt x="94959" y="203447"/>
                </a:lnTo>
                <a:lnTo>
                  <a:pt x="94530" y="203917"/>
                </a:lnTo>
                <a:lnTo>
                  <a:pt x="94530" y="204501"/>
                </a:lnTo>
                <a:lnTo>
                  <a:pt x="94530" y="214870"/>
                </a:lnTo>
                <a:lnTo>
                  <a:pt x="119356" y="255009"/>
                </a:lnTo>
                <a:lnTo>
                  <a:pt x="145312" y="266642"/>
                </a:lnTo>
                <a:lnTo>
                  <a:pt x="145312" y="255695"/>
                </a:lnTo>
                <a:lnTo>
                  <a:pt x="145316" y="244544"/>
                </a:lnTo>
                <a:lnTo>
                  <a:pt x="145316" y="244176"/>
                </a:lnTo>
                <a:lnTo>
                  <a:pt x="145053" y="243897"/>
                </a:lnTo>
                <a:lnTo>
                  <a:pt x="144689" y="243897"/>
                </a:lnTo>
                <a:lnTo>
                  <a:pt x="132150" y="243897"/>
                </a:lnTo>
                <a:lnTo>
                  <a:pt x="131516" y="243897"/>
                </a:lnTo>
                <a:lnTo>
                  <a:pt x="131420" y="243287"/>
                </a:lnTo>
                <a:lnTo>
                  <a:pt x="131516" y="242944"/>
                </a:lnTo>
                <a:lnTo>
                  <a:pt x="149582" y="183495"/>
                </a:lnTo>
                <a:lnTo>
                  <a:pt x="149679" y="183153"/>
                </a:lnTo>
                <a:lnTo>
                  <a:pt x="149470" y="182848"/>
                </a:lnTo>
                <a:lnTo>
                  <a:pt x="149107" y="182860"/>
                </a:lnTo>
                <a:lnTo>
                  <a:pt x="146313" y="182860"/>
                </a:lnTo>
                <a:lnTo>
                  <a:pt x="145622" y="182860"/>
                </a:lnTo>
                <a:lnTo>
                  <a:pt x="145352" y="183381"/>
                </a:lnTo>
                <a:lnTo>
                  <a:pt x="136308" y="212858"/>
                </a:lnTo>
                <a:lnTo>
                  <a:pt x="135323" y="216058"/>
                </a:lnTo>
                <a:lnTo>
                  <a:pt x="131934" y="217849"/>
                </a:lnTo>
                <a:lnTo>
                  <a:pt x="128734" y="216871"/>
                </a:lnTo>
                <a:lnTo>
                  <a:pt x="125533" y="215893"/>
                </a:lnTo>
                <a:lnTo>
                  <a:pt x="123734" y="212502"/>
                </a:lnTo>
                <a:lnTo>
                  <a:pt x="124717" y="209302"/>
                </a:lnTo>
                <a:lnTo>
                  <a:pt x="126134" y="204668"/>
                </a:lnTo>
                <a:lnTo>
                  <a:pt x="129249" y="194490"/>
                </a:lnTo>
                <a:lnTo>
                  <a:pt x="132369" y="184299"/>
                </a:lnTo>
                <a:lnTo>
                  <a:pt x="133800" y="179622"/>
                </a:lnTo>
                <a:lnTo>
                  <a:pt x="135185" y="174809"/>
                </a:lnTo>
                <a:lnTo>
                  <a:pt x="140175" y="163849"/>
                </a:lnTo>
                <a:lnTo>
                  <a:pt x="149700" y="163849"/>
                </a:lnTo>
                <a:lnTo>
                  <a:pt x="175743" y="163849"/>
                </a:lnTo>
                <a:lnTo>
                  <a:pt x="185966" y="163849"/>
                </a:lnTo>
                <a:lnTo>
                  <a:pt x="190081" y="174809"/>
                </a:lnTo>
                <a:lnTo>
                  <a:pt x="191464" y="179622"/>
                </a:lnTo>
                <a:lnTo>
                  <a:pt x="191525" y="179851"/>
                </a:lnTo>
                <a:lnTo>
                  <a:pt x="191565" y="180003"/>
                </a:lnTo>
                <a:lnTo>
                  <a:pt x="194511" y="189608"/>
                </a:lnTo>
                <a:lnTo>
                  <a:pt x="197427" y="199115"/>
                </a:lnTo>
                <a:lnTo>
                  <a:pt x="199658" y="206390"/>
                </a:lnTo>
                <a:lnTo>
                  <a:pt x="200551" y="209302"/>
                </a:lnTo>
                <a:lnTo>
                  <a:pt x="201530" y="212502"/>
                </a:lnTo>
                <a:lnTo>
                  <a:pt x="199733" y="215893"/>
                </a:lnTo>
                <a:lnTo>
                  <a:pt x="196529" y="216871"/>
                </a:lnTo>
                <a:lnTo>
                  <a:pt x="193332" y="217849"/>
                </a:lnTo>
                <a:lnTo>
                  <a:pt x="189941" y="216058"/>
                </a:lnTo>
                <a:lnTo>
                  <a:pt x="188959" y="212858"/>
                </a:lnTo>
                <a:lnTo>
                  <a:pt x="187547" y="208270"/>
                </a:lnTo>
                <a:lnTo>
                  <a:pt x="184446" y="198177"/>
                </a:lnTo>
                <a:lnTo>
                  <a:pt x="181346" y="188083"/>
                </a:lnTo>
                <a:lnTo>
                  <a:pt x="179936" y="183495"/>
                </a:lnTo>
                <a:lnTo>
                  <a:pt x="179613" y="182860"/>
                </a:lnTo>
                <a:lnTo>
                  <a:pt x="178979" y="182860"/>
                </a:lnTo>
                <a:lnTo>
                  <a:pt x="176243" y="182860"/>
                </a:lnTo>
                <a:lnTo>
                  <a:pt x="175886" y="182848"/>
                </a:lnTo>
                <a:lnTo>
                  <a:pt x="175714" y="183153"/>
                </a:lnTo>
                <a:lnTo>
                  <a:pt x="175811" y="183495"/>
                </a:lnTo>
                <a:lnTo>
                  <a:pt x="193905" y="242944"/>
                </a:lnTo>
                <a:lnTo>
                  <a:pt x="194002" y="243287"/>
                </a:lnTo>
                <a:lnTo>
                  <a:pt x="193905" y="243897"/>
                </a:lnTo>
                <a:lnTo>
                  <a:pt x="193275" y="243897"/>
                </a:lnTo>
                <a:lnTo>
                  <a:pt x="181222" y="243897"/>
                </a:lnTo>
                <a:lnTo>
                  <a:pt x="180862" y="243897"/>
                </a:lnTo>
                <a:lnTo>
                  <a:pt x="180596" y="244176"/>
                </a:lnTo>
                <a:lnTo>
                  <a:pt x="180596" y="244544"/>
                </a:lnTo>
                <a:lnTo>
                  <a:pt x="180596" y="255543"/>
                </a:lnTo>
                <a:lnTo>
                  <a:pt x="180596" y="266414"/>
                </a:lnTo>
                <a:lnTo>
                  <a:pt x="192443" y="261630"/>
                </a:lnTo>
                <a:lnTo>
                  <a:pt x="204117" y="255970"/>
                </a:lnTo>
                <a:lnTo>
                  <a:pt x="215567" y="249492"/>
                </a:lnTo>
                <a:lnTo>
                  <a:pt x="226741" y="242258"/>
                </a:lnTo>
                <a:lnTo>
                  <a:pt x="226741" y="200335"/>
                </a:lnTo>
                <a:lnTo>
                  <a:pt x="226741" y="155840"/>
                </a:lnTo>
                <a:lnTo>
                  <a:pt x="226741" y="120523"/>
                </a:lnTo>
                <a:lnTo>
                  <a:pt x="226741" y="106140"/>
                </a:lnTo>
                <a:lnTo>
                  <a:pt x="226741" y="105581"/>
                </a:lnTo>
                <a:lnTo>
                  <a:pt x="226284" y="105124"/>
                </a:lnTo>
                <a:lnTo>
                  <a:pt x="225719" y="105124"/>
                </a:lnTo>
                <a:lnTo>
                  <a:pt x="223633" y="105124"/>
                </a:lnTo>
                <a:lnTo>
                  <a:pt x="223068" y="105124"/>
                </a:lnTo>
                <a:lnTo>
                  <a:pt x="222611" y="105581"/>
                </a:lnTo>
                <a:lnTo>
                  <a:pt x="222611" y="106140"/>
                </a:lnTo>
                <a:lnTo>
                  <a:pt x="222605" y="140868"/>
                </a:lnTo>
                <a:lnTo>
                  <a:pt x="222602" y="158702"/>
                </a:lnTo>
                <a:lnTo>
                  <a:pt x="222599" y="165272"/>
                </a:lnTo>
                <a:lnTo>
                  <a:pt x="222597" y="166211"/>
                </a:lnTo>
                <a:lnTo>
                  <a:pt x="222589" y="171646"/>
                </a:lnTo>
                <a:lnTo>
                  <a:pt x="218188" y="176053"/>
                </a:lnTo>
                <a:lnTo>
                  <a:pt x="212758" y="176053"/>
                </a:lnTo>
                <a:lnTo>
                  <a:pt x="207325" y="176053"/>
                </a:lnTo>
                <a:lnTo>
                  <a:pt x="202920" y="171646"/>
                </a:lnTo>
                <a:lnTo>
                  <a:pt x="202920" y="166211"/>
                </a:lnTo>
                <a:lnTo>
                  <a:pt x="202920" y="155633"/>
                </a:lnTo>
                <a:lnTo>
                  <a:pt x="202920" y="132326"/>
                </a:lnTo>
                <a:lnTo>
                  <a:pt x="202920" y="108873"/>
                </a:lnTo>
                <a:lnTo>
                  <a:pt x="202920" y="97859"/>
                </a:lnTo>
                <a:lnTo>
                  <a:pt x="204740" y="88452"/>
                </a:lnTo>
                <a:lnTo>
                  <a:pt x="209716" y="80894"/>
                </a:lnTo>
                <a:lnTo>
                  <a:pt x="217119" y="75862"/>
                </a:lnTo>
                <a:lnTo>
                  <a:pt x="226222" y="74034"/>
                </a:lnTo>
                <a:lnTo>
                  <a:pt x="231054" y="74034"/>
                </a:lnTo>
                <a:lnTo>
                  <a:pt x="241364" y="74034"/>
                </a:lnTo>
                <a:lnTo>
                  <a:pt x="282149" y="74034"/>
                </a:lnTo>
                <a:lnTo>
                  <a:pt x="291250" y="75864"/>
                </a:lnTo>
                <a:lnTo>
                  <a:pt x="298653" y="80898"/>
                </a:lnTo>
                <a:lnTo>
                  <a:pt x="303628" y="88457"/>
                </a:lnTo>
                <a:lnTo>
                  <a:pt x="305448" y="97859"/>
                </a:lnTo>
                <a:lnTo>
                  <a:pt x="305448" y="104345"/>
                </a:lnTo>
                <a:lnTo>
                  <a:pt x="305448" y="119472"/>
                </a:lnTo>
                <a:lnTo>
                  <a:pt x="305448" y="138089"/>
                </a:lnTo>
                <a:lnTo>
                  <a:pt x="305448" y="155047"/>
                </a:lnTo>
                <a:lnTo>
                  <a:pt x="320465" y="118620"/>
                </a:lnTo>
                <a:lnTo>
                  <a:pt x="325666" y="82802"/>
                </a:lnTo>
                <a:lnTo>
                  <a:pt x="319342" y="49629"/>
                </a:lnTo>
                <a:lnTo>
                  <a:pt x="299781" y="21139"/>
                </a:lnTo>
                <a:lnTo>
                  <a:pt x="254631" y="0"/>
                </a:lnTo>
                <a:lnTo>
                  <a:pt x="212729" y="7397"/>
                </a:lnTo>
                <a:lnTo>
                  <a:pt x="180365" y="26711"/>
                </a:lnTo>
                <a:lnTo>
                  <a:pt x="163830" y="41319"/>
                </a:lnTo>
                <a:lnTo>
                  <a:pt x="163308" y="41852"/>
                </a:lnTo>
                <a:lnTo>
                  <a:pt x="162783" y="42297"/>
                </a:lnTo>
                <a:lnTo>
                  <a:pt x="162631" y="42297"/>
                </a:lnTo>
                <a:lnTo>
                  <a:pt x="162480" y="42297"/>
                </a:lnTo>
                <a:lnTo>
                  <a:pt x="161952" y="41852"/>
                </a:lnTo>
                <a:lnTo>
                  <a:pt x="161433" y="41319"/>
                </a:lnTo>
                <a:lnTo>
                  <a:pt x="144897" y="26711"/>
                </a:lnTo>
                <a:lnTo>
                  <a:pt x="112533" y="7399"/>
                </a:lnTo>
                <a:lnTo>
                  <a:pt x="70632" y="5"/>
                </a:lnTo>
                <a:lnTo>
                  <a:pt x="25483" y="21151"/>
                </a:lnTo>
                <a:lnTo>
                  <a:pt x="7533" y="45947"/>
                </a:lnTo>
                <a:lnTo>
                  <a:pt x="0" y="74561"/>
                </a:lnTo>
                <a:lnTo>
                  <a:pt x="1715" y="105605"/>
                </a:lnTo>
                <a:lnTo>
                  <a:pt x="11514" y="137687"/>
                </a:lnTo>
                <a:lnTo>
                  <a:pt x="15149" y="125817"/>
                </a:lnTo>
                <a:lnTo>
                  <a:pt x="18947" y="113415"/>
                </a:lnTo>
                <a:lnTo>
                  <a:pt x="21944" y="103631"/>
                </a:lnTo>
                <a:lnTo>
                  <a:pt x="23175" y="99612"/>
                </a:lnTo>
                <a:close/>
              </a:path>
              <a:path w="325755" h="271779">
                <a:moveTo>
                  <a:pt x="254187" y="30600"/>
                </a:moveTo>
                <a:lnTo>
                  <a:pt x="261535" y="32085"/>
                </a:lnTo>
                <a:lnTo>
                  <a:pt x="267536" y="36133"/>
                </a:lnTo>
                <a:lnTo>
                  <a:pt x="271582" y="42136"/>
                </a:lnTo>
                <a:lnTo>
                  <a:pt x="273066" y="49485"/>
                </a:lnTo>
                <a:lnTo>
                  <a:pt x="271582" y="56833"/>
                </a:lnTo>
                <a:lnTo>
                  <a:pt x="267536" y="62831"/>
                </a:lnTo>
                <a:lnTo>
                  <a:pt x="261535" y="66875"/>
                </a:lnTo>
                <a:lnTo>
                  <a:pt x="254187" y="68357"/>
                </a:lnTo>
                <a:lnTo>
                  <a:pt x="246839" y="66875"/>
                </a:lnTo>
                <a:lnTo>
                  <a:pt x="240838" y="62831"/>
                </a:lnTo>
                <a:lnTo>
                  <a:pt x="236792" y="56833"/>
                </a:lnTo>
                <a:lnTo>
                  <a:pt x="235308" y="49485"/>
                </a:lnTo>
                <a:lnTo>
                  <a:pt x="236792" y="42136"/>
                </a:lnTo>
                <a:lnTo>
                  <a:pt x="240837" y="36133"/>
                </a:lnTo>
                <a:lnTo>
                  <a:pt x="246837" y="32085"/>
                </a:lnTo>
                <a:lnTo>
                  <a:pt x="254187" y="30600"/>
                </a:lnTo>
                <a:close/>
              </a:path>
              <a:path w="325755" h="271779">
                <a:moveTo>
                  <a:pt x="145517" y="136340"/>
                </a:moveTo>
                <a:lnTo>
                  <a:pt x="148044" y="136074"/>
                </a:lnTo>
                <a:lnTo>
                  <a:pt x="150662" y="137318"/>
                </a:lnTo>
                <a:lnTo>
                  <a:pt x="152606" y="138563"/>
                </a:lnTo>
                <a:lnTo>
                  <a:pt x="153110" y="138893"/>
                </a:lnTo>
                <a:lnTo>
                  <a:pt x="153833" y="138817"/>
                </a:lnTo>
                <a:lnTo>
                  <a:pt x="154280" y="138423"/>
                </a:lnTo>
                <a:lnTo>
                  <a:pt x="156540" y="136429"/>
                </a:lnTo>
                <a:lnTo>
                  <a:pt x="159503" y="135223"/>
                </a:lnTo>
                <a:lnTo>
                  <a:pt x="162755" y="135223"/>
                </a:lnTo>
                <a:lnTo>
                  <a:pt x="166132" y="135223"/>
                </a:lnTo>
                <a:lnTo>
                  <a:pt x="169205" y="136531"/>
                </a:lnTo>
                <a:lnTo>
                  <a:pt x="171499" y="138664"/>
                </a:lnTo>
                <a:lnTo>
                  <a:pt x="171934" y="139071"/>
                </a:lnTo>
                <a:lnTo>
                  <a:pt x="172643" y="139147"/>
                </a:lnTo>
                <a:lnTo>
                  <a:pt x="173141" y="138804"/>
                </a:lnTo>
                <a:lnTo>
                  <a:pt x="175113" y="137483"/>
                </a:lnTo>
                <a:lnTo>
                  <a:pt x="177911" y="136061"/>
                </a:lnTo>
                <a:lnTo>
                  <a:pt x="180599" y="136340"/>
                </a:lnTo>
                <a:lnTo>
                  <a:pt x="185034" y="136772"/>
                </a:lnTo>
                <a:lnTo>
                  <a:pt x="185988" y="141878"/>
                </a:lnTo>
                <a:lnTo>
                  <a:pt x="184836" y="145395"/>
                </a:lnTo>
                <a:lnTo>
                  <a:pt x="184649" y="145954"/>
                </a:lnTo>
                <a:lnTo>
                  <a:pt x="184214" y="146831"/>
                </a:lnTo>
                <a:lnTo>
                  <a:pt x="183955" y="147364"/>
                </a:lnTo>
                <a:lnTo>
                  <a:pt x="182381" y="150628"/>
                </a:lnTo>
                <a:lnTo>
                  <a:pt x="180764" y="154387"/>
                </a:lnTo>
                <a:lnTo>
                  <a:pt x="179746" y="154514"/>
                </a:lnTo>
                <a:lnTo>
                  <a:pt x="178720" y="154641"/>
                </a:lnTo>
                <a:lnTo>
                  <a:pt x="182004" y="146754"/>
                </a:lnTo>
                <a:lnTo>
                  <a:pt x="179646" y="144291"/>
                </a:lnTo>
                <a:lnTo>
                  <a:pt x="179232" y="143859"/>
                </a:lnTo>
                <a:lnTo>
                  <a:pt x="178252" y="143656"/>
                </a:lnTo>
                <a:lnTo>
                  <a:pt x="177662" y="143694"/>
                </a:lnTo>
                <a:lnTo>
                  <a:pt x="175217" y="144913"/>
                </a:lnTo>
                <a:lnTo>
                  <a:pt x="175340" y="145497"/>
                </a:lnTo>
                <a:lnTo>
                  <a:pt x="175509" y="146323"/>
                </a:lnTo>
                <a:lnTo>
                  <a:pt x="175599" y="147186"/>
                </a:lnTo>
                <a:lnTo>
                  <a:pt x="175599" y="148062"/>
                </a:lnTo>
                <a:lnTo>
                  <a:pt x="175599" y="155149"/>
                </a:lnTo>
                <a:lnTo>
                  <a:pt x="169854" y="160889"/>
                </a:lnTo>
                <a:lnTo>
                  <a:pt x="162765" y="160889"/>
                </a:lnTo>
                <a:lnTo>
                  <a:pt x="155681" y="160889"/>
                </a:lnTo>
                <a:lnTo>
                  <a:pt x="149931" y="155149"/>
                </a:lnTo>
                <a:lnTo>
                  <a:pt x="149931" y="148062"/>
                </a:lnTo>
                <a:lnTo>
                  <a:pt x="149931" y="147097"/>
                </a:lnTo>
                <a:lnTo>
                  <a:pt x="150036" y="146157"/>
                </a:lnTo>
                <a:lnTo>
                  <a:pt x="150237" y="145256"/>
                </a:lnTo>
                <a:lnTo>
                  <a:pt x="150367" y="144659"/>
                </a:lnTo>
                <a:lnTo>
                  <a:pt x="147868" y="143656"/>
                </a:lnTo>
                <a:lnTo>
                  <a:pt x="146892" y="143859"/>
                </a:lnTo>
                <a:lnTo>
                  <a:pt x="146478" y="144291"/>
                </a:lnTo>
                <a:lnTo>
                  <a:pt x="144121" y="146754"/>
                </a:lnTo>
                <a:lnTo>
                  <a:pt x="147404" y="154641"/>
                </a:lnTo>
                <a:lnTo>
                  <a:pt x="146382" y="154514"/>
                </a:lnTo>
                <a:lnTo>
                  <a:pt x="145352" y="154387"/>
                </a:lnTo>
                <a:lnTo>
                  <a:pt x="143739" y="150628"/>
                </a:lnTo>
                <a:lnTo>
                  <a:pt x="142163" y="147364"/>
                </a:lnTo>
                <a:lnTo>
                  <a:pt x="141902" y="146818"/>
                </a:lnTo>
                <a:lnTo>
                  <a:pt x="141471" y="145954"/>
                </a:lnTo>
                <a:lnTo>
                  <a:pt x="141280" y="145395"/>
                </a:lnTo>
                <a:lnTo>
                  <a:pt x="140132" y="141878"/>
                </a:lnTo>
                <a:lnTo>
                  <a:pt x="141082" y="136772"/>
                </a:lnTo>
                <a:lnTo>
                  <a:pt x="145517" y="136340"/>
                </a:lnTo>
                <a:close/>
              </a:path>
              <a:path w="325755" h="271779">
                <a:moveTo>
                  <a:pt x="67066" y="30562"/>
                </a:moveTo>
                <a:lnTo>
                  <a:pt x="74414" y="32047"/>
                </a:lnTo>
                <a:lnTo>
                  <a:pt x="80415" y="36094"/>
                </a:lnTo>
                <a:lnTo>
                  <a:pt x="84461" y="42097"/>
                </a:lnTo>
                <a:lnTo>
                  <a:pt x="85945" y="49447"/>
                </a:lnTo>
                <a:lnTo>
                  <a:pt x="84461" y="56796"/>
                </a:lnTo>
                <a:lnTo>
                  <a:pt x="80415" y="62799"/>
                </a:lnTo>
                <a:lnTo>
                  <a:pt x="74414" y="66847"/>
                </a:lnTo>
                <a:lnTo>
                  <a:pt x="67066" y="68332"/>
                </a:lnTo>
                <a:lnTo>
                  <a:pt x="59718" y="66847"/>
                </a:lnTo>
                <a:lnTo>
                  <a:pt x="53718" y="62799"/>
                </a:lnTo>
                <a:lnTo>
                  <a:pt x="49672" y="56796"/>
                </a:lnTo>
                <a:lnTo>
                  <a:pt x="48188" y="49447"/>
                </a:lnTo>
                <a:lnTo>
                  <a:pt x="49672" y="42097"/>
                </a:lnTo>
                <a:lnTo>
                  <a:pt x="53718" y="36094"/>
                </a:lnTo>
                <a:lnTo>
                  <a:pt x="59718" y="32047"/>
                </a:lnTo>
                <a:lnTo>
                  <a:pt x="67066" y="30562"/>
                </a:lnTo>
                <a:close/>
              </a:path>
              <a:path w="325755" h="271779">
                <a:moveTo>
                  <a:pt x="162690" y="271786"/>
                </a:moveTo>
                <a:lnTo>
                  <a:pt x="163445" y="271608"/>
                </a:lnTo>
                <a:lnTo>
                  <a:pt x="164201" y="271430"/>
                </a:lnTo>
                <a:lnTo>
                  <a:pt x="164957" y="271227"/>
                </a:lnTo>
                <a:lnTo>
                  <a:pt x="164957" y="244544"/>
                </a:lnTo>
                <a:lnTo>
                  <a:pt x="164957" y="244189"/>
                </a:lnTo>
                <a:lnTo>
                  <a:pt x="164580" y="243897"/>
                </a:lnTo>
                <a:lnTo>
                  <a:pt x="164295" y="243897"/>
                </a:lnTo>
                <a:lnTo>
                  <a:pt x="164007" y="243897"/>
                </a:lnTo>
                <a:lnTo>
                  <a:pt x="161595" y="243897"/>
                </a:lnTo>
                <a:lnTo>
                  <a:pt x="161234" y="243897"/>
                </a:lnTo>
                <a:lnTo>
                  <a:pt x="160944" y="244189"/>
                </a:lnTo>
                <a:lnTo>
                  <a:pt x="160944" y="244544"/>
                </a:lnTo>
                <a:lnTo>
                  <a:pt x="160940" y="271392"/>
                </a:lnTo>
                <a:lnTo>
                  <a:pt x="161483" y="271519"/>
                </a:lnTo>
                <a:lnTo>
                  <a:pt x="162027" y="271672"/>
                </a:lnTo>
                <a:lnTo>
                  <a:pt x="162570" y="271786"/>
                </a:lnTo>
                <a:close/>
              </a:path>
              <a:path w="325755" h="271779">
                <a:moveTo>
                  <a:pt x="46351" y="105594"/>
                </a:moveTo>
                <a:lnTo>
                  <a:pt x="46503" y="105035"/>
                </a:lnTo>
                <a:lnTo>
                  <a:pt x="46165" y="104540"/>
                </a:lnTo>
                <a:lnTo>
                  <a:pt x="45578" y="104552"/>
                </a:lnTo>
                <a:lnTo>
                  <a:pt x="43594" y="104552"/>
                </a:lnTo>
                <a:lnTo>
                  <a:pt x="42470" y="104552"/>
                </a:lnTo>
                <a:lnTo>
                  <a:pt x="42036" y="105390"/>
                </a:lnTo>
                <a:lnTo>
                  <a:pt x="41948" y="105594"/>
                </a:lnTo>
                <a:lnTo>
                  <a:pt x="33449" y="133303"/>
                </a:lnTo>
                <a:lnTo>
                  <a:pt x="29084" y="147532"/>
                </a:lnTo>
                <a:lnTo>
                  <a:pt x="27475" y="152775"/>
                </a:lnTo>
                <a:lnTo>
                  <a:pt x="27243" y="153523"/>
                </a:lnTo>
                <a:lnTo>
                  <a:pt x="26415" y="156203"/>
                </a:lnTo>
                <a:lnTo>
                  <a:pt x="24547" y="158273"/>
                </a:lnTo>
                <a:lnTo>
                  <a:pt x="22221" y="159429"/>
                </a:lnTo>
                <a:lnTo>
                  <a:pt x="23837" y="162286"/>
                </a:lnTo>
                <a:lnTo>
                  <a:pt x="25532" y="165119"/>
                </a:lnTo>
                <a:lnTo>
                  <a:pt x="27296" y="167938"/>
                </a:lnTo>
                <a:lnTo>
                  <a:pt x="46351" y="105594"/>
                </a:lnTo>
                <a:close/>
              </a:path>
              <a:path w="325755" h="271779">
                <a:moveTo>
                  <a:pt x="68096" y="203447"/>
                </a:moveTo>
                <a:lnTo>
                  <a:pt x="66050" y="203447"/>
                </a:lnTo>
                <a:lnTo>
                  <a:pt x="65450" y="203447"/>
                </a:lnTo>
                <a:lnTo>
                  <a:pt x="64979" y="203917"/>
                </a:lnTo>
                <a:lnTo>
                  <a:pt x="64979" y="204501"/>
                </a:lnTo>
                <a:lnTo>
                  <a:pt x="64979" y="214547"/>
                </a:lnTo>
                <a:lnTo>
                  <a:pt x="66354" y="215906"/>
                </a:lnTo>
                <a:lnTo>
                  <a:pt x="67747" y="217239"/>
                </a:lnTo>
                <a:lnTo>
                  <a:pt x="69154" y="218547"/>
                </a:lnTo>
                <a:lnTo>
                  <a:pt x="69154" y="204501"/>
                </a:lnTo>
                <a:lnTo>
                  <a:pt x="69154" y="203917"/>
                </a:lnTo>
                <a:lnTo>
                  <a:pt x="68683" y="203447"/>
                </a:lnTo>
                <a:lnTo>
                  <a:pt x="68096" y="203447"/>
                </a:lnTo>
                <a:close/>
              </a:path>
            </a:pathLst>
          </a:custGeom>
          <a:ln w="7199">
            <a:solidFill>
              <a:srgbClr val="E95136"/>
            </a:solidFill>
          </a:ln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4" name="object 4"/>
          <p:cNvSpPr txBox="1"/>
          <p:nvPr/>
        </p:nvSpPr>
        <p:spPr>
          <a:xfrm>
            <a:off x="2165888" y="3653902"/>
            <a:ext cx="3342813" cy="608528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spc="-6" dirty="0">
                <a:solidFill>
                  <a:srgbClr val="2B2A29"/>
                </a:solidFill>
                <a:cs typeface="Arial"/>
              </a:rPr>
              <a:t>услуги,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направленные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укрепление 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семьи,</a:t>
            </a:r>
            <a:r>
              <a:rPr sz="1400" spc="-9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обеспечение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семейного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воспи- 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тания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детей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поддержку</a:t>
            </a:r>
            <a:r>
              <a:rPr sz="1400" spc="-90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материнства 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детства;</a:t>
            </a:r>
            <a:endParaRPr sz="1400" dirty="0"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410053" y="4502897"/>
            <a:ext cx="306912" cy="3184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6" name="object 6"/>
          <p:cNvSpPr txBox="1"/>
          <p:nvPr/>
        </p:nvSpPr>
        <p:spPr>
          <a:xfrm>
            <a:off x="7002967" y="4502897"/>
            <a:ext cx="3958682" cy="326400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>
              <a:lnSpc>
                <a:spcPts val="1131"/>
              </a:lnSpc>
              <a:spcBef>
                <a:spcPts val="251"/>
              </a:spcBef>
            </a:pPr>
            <a:r>
              <a:rPr sz="1400" spc="26" dirty="0">
                <a:solidFill>
                  <a:srgbClr val="2B2A29"/>
                </a:solidFill>
                <a:cs typeface="Arial"/>
              </a:rPr>
              <a:t>обучение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волонтеров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социально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ориен-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тированных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НКО;</a:t>
            </a:r>
            <a:endParaRPr sz="1400" dirty="0"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02966" y="3708431"/>
            <a:ext cx="3958683" cy="455345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spc="6" dirty="0">
                <a:solidFill>
                  <a:srgbClr val="2B2A29"/>
                </a:solidFill>
                <a:cs typeface="Arial"/>
              </a:rPr>
              <a:t>услуги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в </a:t>
            </a:r>
            <a:r>
              <a:rPr sz="1400" dirty="0">
                <a:solidFill>
                  <a:srgbClr val="2B2A29"/>
                </a:solidFill>
                <a:cs typeface="Arial"/>
              </a:rPr>
              <a:t>сфере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дошкольного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общего 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образования,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дополнительного</a:t>
            </a:r>
            <a:r>
              <a:rPr sz="1400" spc="-2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образо-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вания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dirty="0">
                <a:solidFill>
                  <a:srgbClr val="2B2A29"/>
                </a:solidFill>
                <a:cs typeface="Arial"/>
              </a:rPr>
              <a:t>детей;</a:t>
            </a:r>
            <a:endParaRPr sz="1400" dirty="0"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410052" y="3799709"/>
            <a:ext cx="415562" cy="404132"/>
            <a:chOff x="4307928" y="2923998"/>
            <a:chExt cx="323215" cy="314325"/>
          </a:xfrm>
        </p:grpSpPr>
        <p:sp>
          <p:nvSpPr>
            <p:cNvPr id="9" name="object 9"/>
            <p:cNvSpPr/>
            <p:nvPr/>
          </p:nvSpPr>
          <p:spPr>
            <a:xfrm>
              <a:off x="4359122" y="2923998"/>
              <a:ext cx="167778" cy="1668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sz="2314"/>
            </a:p>
          </p:txBody>
        </p:sp>
        <p:sp>
          <p:nvSpPr>
            <p:cNvPr id="10" name="object 10"/>
            <p:cNvSpPr/>
            <p:nvPr/>
          </p:nvSpPr>
          <p:spPr>
            <a:xfrm>
              <a:off x="4307929" y="2948063"/>
              <a:ext cx="323215" cy="290195"/>
            </a:xfrm>
            <a:custGeom>
              <a:avLst/>
              <a:gdLst/>
              <a:ahLst/>
              <a:cxnLst/>
              <a:rect l="l" t="t" r="r" b="b"/>
              <a:pathLst>
                <a:path w="323214" h="290194">
                  <a:moveTo>
                    <a:pt x="102412" y="246037"/>
                  </a:moveTo>
                  <a:lnTo>
                    <a:pt x="96151" y="230111"/>
                  </a:lnTo>
                  <a:lnTo>
                    <a:pt x="93179" y="222542"/>
                  </a:lnTo>
                  <a:lnTo>
                    <a:pt x="83464" y="197891"/>
                  </a:lnTo>
                  <a:lnTo>
                    <a:pt x="83464" y="222542"/>
                  </a:lnTo>
                  <a:lnTo>
                    <a:pt x="62306" y="222542"/>
                  </a:lnTo>
                  <a:lnTo>
                    <a:pt x="73075" y="194729"/>
                  </a:lnTo>
                  <a:lnTo>
                    <a:pt x="83464" y="222542"/>
                  </a:lnTo>
                  <a:lnTo>
                    <a:pt x="83464" y="197891"/>
                  </a:lnTo>
                  <a:lnTo>
                    <a:pt x="82219" y="194729"/>
                  </a:lnTo>
                  <a:lnTo>
                    <a:pt x="80111" y="189407"/>
                  </a:lnTo>
                  <a:lnTo>
                    <a:pt x="77457" y="183426"/>
                  </a:lnTo>
                  <a:lnTo>
                    <a:pt x="76466" y="182956"/>
                  </a:lnTo>
                  <a:lnTo>
                    <a:pt x="69418" y="182956"/>
                  </a:lnTo>
                  <a:lnTo>
                    <a:pt x="68719" y="182676"/>
                  </a:lnTo>
                  <a:lnTo>
                    <a:pt x="45885" y="240093"/>
                  </a:lnTo>
                  <a:lnTo>
                    <a:pt x="43903" y="245541"/>
                  </a:lnTo>
                  <a:lnTo>
                    <a:pt x="43802" y="246583"/>
                  </a:lnTo>
                  <a:lnTo>
                    <a:pt x="43903" y="247015"/>
                  </a:lnTo>
                  <a:lnTo>
                    <a:pt x="44208" y="247446"/>
                  </a:lnTo>
                  <a:lnTo>
                    <a:pt x="44691" y="247700"/>
                  </a:lnTo>
                  <a:lnTo>
                    <a:pt x="53009" y="247700"/>
                  </a:lnTo>
                  <a:lnTo>
                    <a:pt x="53632" y="248005"/>
                  </a:lnTo>
                  <a:lnTo>
                    <a:pt x="60490" y="230111"/>
                  </a:lnTo>
                  <a:lnTo>
                    <a:pt x="85471" y="230111"/>
                  </a:lnTo>
                  <a:lnTo>
                    <a:pt x="92151" y="247307"/>
                  </a:lnTo>
                  <a:lnTo>
                    <a:pt x="92748" y="247700"/>
                  </a:lnTo>
                  <a:lnTo>
                    <a:pt x="101269" y="247700"/>
                  </a:lnTo>
                  <a:lnTo>
                    <a:pt x="101765" y="247446"/>
                  </a:lnTo>
                  <a:lnTo>
                    <a:pt x="102349" y="246583"/>
                  </a:lnTo>
                  <a:lnTo>
                    <a:pt x="102412" y="246037"/>
                  </a:lnTo>
                  <a:close/>
                </a:path>
                <a:path w="323214" h="290194">
                  <a:moveTo>
                    <a:pt x="132372" y="217258"/>
                  </a:moveTo>
                  <a:lnTo>
                    <a:pt x="127698" y="194170"/>
                  </a:lnTo>
                  <a:lnTo>
                    <a:pt x="122910" y="187083"/>
                  </a:lnTo>
                  <a:lnTo>
                    <a:pt x="122910" y="217258"/>
                  </a:lnTo>
                  <a:lnTo>
                    <a:pt x="118973" y="236677"/>
                  </a:lnTo>
                  <a:lnTo>
                    <a:pt x="108267" y="252539"/>
                  </a:lnTo>
                  <a:lnTo>
                    <a:pt x="92392" y="263245"/>
                  </a:lnTo>
                  <a:lnTo>
                    <a:pt x="72986" y="267169"/>
                  </a:lnTo>
                  <a:lnTo>
                    <a:pt x="53568" y="263245"/>
                  </a:lnTo>
                  <a:lnTo>
                    <a:pt x="37693" y="252539"/>
                  </a:lnTo>
                  <a:lnTo>
                    <a:pt x="26987" y="236677"/>
                  </a:lnTo>
                  <a:lnTo>
                    <a:pt x="23063" y="217258"/>
                  </a:lnTo>
                  <a:lnTo>
                    <a:pt x="26987" y="197853"/>
                  </a:lnTo>
                  <a:lnTo>
                    <a:pt x="37693" y="181978"/>
                  </a:lnTo>
                  <a:lnTo>
                    <a:pt x="53568" y="171272"/>
                  </a:lnTo>
                  <a:lnTo>
                    <a:pt x="72986" y="167335"/>
                  </a:lnTo>
                  <a:lnTo>
                    <a:pt x="92392" y="171272"/>
                  </a:lnTo>
                  <a:lnTo>
                    <a:pt x="108267" y="181978"/>
                  </a:lnTo>
                  <a:lnTo>
                    <a:pt x="118973" y="197853"/>
                  </a:lnTo>
                  <a:lnTo>
                    <a:pt x="122910" y="217258"/>
                  </a:lnTo>
                  <a:lnTo>
                    <a:pt x="122910" y="187083"/>
                  </a:lnTo>
                  <a:lnTo>
                    <a:pt x="114960" y="175285"/>
                  </a:lnTo>
                  <a:lnTo>
                    <a:pt x="103187" y="167335"/>
                  </a:lnTo>
                  <a:lnTo>
                    <a:pt x="96075" y="162547"/>
                  </a:lnTo>
                  <a:lnTo>
                    <a:pt x="72986" y="157861"/>
                  </a:lnTo>
                  <a:lnTo>
                    <a:pt x="49885" y="162547"/>
                  </a:lnTo>
                  <a:lnTo>
                    <a:pt x="31000" y="175285"/>
                  </a:lnTo>
                  <a:lnTo>
                    <a:pt x="18262" y="194170"/>
                  </a:lnTo>
                  <a:lnTo>
                    <a:pt x="13589" y="217258"/>
                  </a:lnTo>
                  <a:lnTo>
                    <a:pt x="18262" y="240360"/>
                  </a:lnTo>
                  <a:lnTo>
                    <a:pt x="31000" y="259232"/>
                  </a:lnTo>
                  <a:lnTo>
                    <a:pt x="49885" y="271970"/>
                  </a:lnTo>
                  <a:lnTo>
                    <a:pt x="72986" y="276644"/>
                  </a:lnTo>
                  <a:lnTo>
                    <a:pt x="96075" y="271970"/>
                  </a:lnTo>
                  <a:lnTo>
                    <a:pt x="103187" y="267169"/>
                  </a:lnTo>
                  <a:lnTo>
                    <a:pt x="114960" y="259232"/>
                  </a:lnTo>
                  <a:lnTo>
                    <a:pt x="127698" y="240360"/>
                  </a:lnTo>
                  <a:lnTo>
                    <a:pt x="132372" y="217258"/>
                  </a:lnTo>
                  <a:close/>
                </a:path>
                <a:path w="323214" h="290194">
                  <a:moveTo>
                    <a:pt x="163004" y="45986"/>
                  </a:moveTo>
                  <a:lnTo>
                    <a:pt x="162750" y="45199"/>
                  </a:lnTo>
                  <a:lnTo>
                    <a:pt x="155422" y="34036"/>
                  </a:lnTo>
                  <a:lnTo>
                    <a:pt x="143776" y="27838"/>
                  </a:lnTo>
                  <a:lnTo>
                    <a:pt x="130276" y="27165"/>
                  </a:lnTo>
                  <a:lnTo>
                    <a:pt x="117386" y="32537"/>
                  </a:lnTo>
                  <a:lnTo>
                    <a:pt x="109156" y="41300"/>
                  </a:lnTo>
                  <a:lnTo>
                    <a:pt x="104597" y="52311"/>
                  </a:lnTo>
                  <a:lnTo>
                    <a:pt x="104114" y="64401"/>
                  </a:lnTo>
                  <a:lnTo>
                    <a:pt x="108115" y="76428"/>
                  </a:lnTo>
                  <a:lnTo>
                    <a:pt x="119037" y="88061"/>
                  </a:lnTo>
                  <a:lnTo>
                    <a:pt x="132537" y="92189"/>
                  </a:lnTo>
                  <a:lnTo>
                    <a:pt x="145618" y="90258"/>
                  </a:lnTo>
                  <a:lnTo>
                    <a:pt x="145973" y="79171"/>
                  </a:lnTo>
                  <a:lnTo>
                    <a:pt x="144830" y="79933"/>
                  </a:lnTo>
                  <a:lnTo>
                    <a:pt x="130987" y="82994"/>
                  </a:lnTo>
                  <a:lnTo>
                    <a:pt x="119570" y="76250"/>
                  </a:lnTo>
                  <a:lnTo>
                    <a:pt x="114020" y="63106"/>
                  </a:lnTo>
                  <a:lnTo>
                    <a:pt x="117754" y="46951"/>
                  </a:lnTo>
                  <a:lnTo>
                    <a:pt x="126885" y="38036"/>
                  </a:lnTo>
                  <a:lnTo>
                    <a:pt x="137769" y="36042"/>
                  </a:lnTo>
                  <a:lnTo>
                    <a:pt x="147637" y="39890"/>
                  </a:lnTo>
                  <a:lnTo>
                    <a:pt x="153733" y="48501"/>
                  </a:lnTo>
                  <a:lnTo>
                    <a:pt x="154165" y="49263"/>
                  </a:lnTo>
                  <a:lnTo>
                    <a:pt x="155384" y="49847"/>
                  </a:lnTo>
                  <a:lnTo>
                    <a:pt x="155435" y="49657"/>
                  </a:lnTo>
                  <a:lnTo>
                    <a:pt x="162610" y="46850"/>
                  </a:lnTo>
                  <a:lnTo>
                    <a:pt x="163004" y="45986"/>
                  </a:lnTo>
                  <a:close/>
                </a:path>
                <a:path w="323214" h="290194">
                  <a:moveTo>
                    <a:pt x="194703" y="59397"/>
                  </a:moveTo>
                  <a:lnTo>
                    <a:pt x="190030" y="36309"/>
                  </a:lnTo>
                  <a:lnTo>
                    <a:pt x="185242" y="29222"/>
                  </a:lnTo>
                  <a:lnTo>
                    <a:pt x="185242" y="59397"/>
                  </a:lnTo>
                  <a:lnTo>
                    <a:pt x="181305" y="78816"/>
                  </a:lnTo>
                  <a:lnTo>
                    <a:pt x="170599" y="94691"/>
                  </a:lnTo>
                  <a:lnTo>
                    <a:pt x="154724" y="105397"/>
                  </a:lnTo>
                  <a:lnTo>
                    <a:pt x="135318" y="109321"/>
                  </a:lnTo>
                  <a:lnTo>
                    <a:pt x="115900" y="105397"/>
                  </a:lnTo>
                  <a:lnTo>
                    <a:pt x="100025" y="94691"/>
                  </a:lnTo>
                  <a:lnTo>
                    <a:pt x="89319" y="78816"/>
                  </a:lnTo>
                  <a:lnTo>
                    <a:pt x="85394" y="59397"/>
                  </a:lnTo>
                  <a:lnTo>
                    <a:pt x="89319" y="39992"/>
                  </a:lnTo>
                  <a:lnTo>
                    <a:pt x="100025" y="24117"/>
                  </a:lnTo>
                  <a:lnTo>
                    <a:pt x="115900" y="13411"/>
                  </a:lnTo>
                  <a:lnTo>
                    <a:pt x="135318" y="9474"/>
                  </a:lnTo>
                  <a:lnTo>
                    <a:pt x="154724" y="13411"/>
                  </a:lnTo>
                  <a:lnTo>
                    <a:pt x="170599" y="24117"/>
                  </a:lnTo>
                  <a:lnTo>
                    <a:pt x="181305" y="39992"/>
                  </a:lnTo>
                  <a:lnTo>
                    <a:pt x="185242" y="59397"/>
                  </a:lnTo>
                  <a:lnTo>
                    <a:pt x="185242" y="29222"/>
                  </a:lnTo>
                  <a:lnTo>
                    <a:pt x="177292" y="17424"/>
                  </a:lnTo>
                  <a:lnTo>
                    <a:pt x="165519" y="9474"/>
                  </a:lnTo>
                  <a:lnTo>
                    <a:pt x="158407" y="4686"/>
                  </a:lnTo>
                  <a:lnTo>
                    <a:pt x="135318" y="0"/>
                  </a:lnTo>
                  <a:lnTo>
                    <a:pt x="112217" y="4686"/>
                  </a:lnTo>
                  <a:lnTo>
                    <a:pt x="93332" y="17424"/>
                  </a:lnTo>
                  <a:lnTo>
                    <a:pt x="80594" y="36309"/>
                  </a:lnTo>
                  <a:lnTo>
                    <a:pt x="75933" y="59397"/>
                  </a:lnTo>
                  <a:lnTo>
                    <a:pt x="80594" y="82499"/>
                  </a:lnTo>
                  <a:lnTo>
                    <a:pt x="93332" y="101371"/>
                  </a:lnTo>
                  <a:lnTo>
                    <a:pt x="112217" y="114109"/>
                  </a:lnTo>
                  <a:lnTo>
                    <a:pt x="135318" y="118783"/>
                  </a:lnTo>
                  <a:lnTo>
                    <a:pt x="158407" y="114109"/>
                  </a:lnTo>
                  <a:lnTo>
                    <a:pt x="165506" y="109321"/>
                  </a:lnTo>
                  <a:lnTo>
                    <a:pt x="177292" y="101371"/>
                  </a:lnTo>
                  <a:lnTo>
                    <a:pt x="190030" y="82499"/>
                  </a:lnTo>
                  <a:lnTo>
                    <a:pt x="194703" y="59397"/>
                  </a:lnTo>
                  <a:close/>
                </a:path>
                <a:path w="323214" h="290194">
                  <a:moveTo>
                    <a:pt x="267157" y="208940"/>
                  </a:moveTo>
                  <a:lnTo>
                    <a:pt x="262915" y="201917"/>
                  </a:lnTo>
                  <a:lnTo>
                    <a:pt x="261264" y="199199"/>
                  </a:lnTo>
                  <a:lnTo>
                    <a:pt x="256514" y="197739"/>
                  </a:lnTo>
                  <a:lnTo>
                    <a:pt x="256514" y="210616"/>
                  </a:lnTo>
                  <a:lnTo>
                    <a:pt x="255612" y="216814"/>
                  </a:lnTo>
                  <a:lnTo>
                    <a:pt x="250545" y="221183"/>
                  </a:lnTo>
                  <a:lnTo>
                    <a:pt x="231114" y="228320"/>
                  </a:lnTo>
                  <a:lnTo>
                    <a:pt x="224294" y="209740"/>
                  </a:lnTo>
                  <a:lnTo>
                    <a:pt x="243344" y="202755"/>
                  </a:lnTo>
                  <a:lnTo>
                    <a:pt x="245859" y="202031"/>
                  </a:lnTo>
                  <a:lnTo>
                    <a:pt x="246265" y="201917"/>
                  </a:lnTo>
                  <a:lnTo>
                    <a:pt x="247942" y="201930"/>
                  </a:lnTo>
                  <a:lnTo>
                    <a:pt x="253784" y="204889"/>
                  </a:lnTo>
                  <a:lnTo>
                    <a:pt x="256514" y="210616"/>
                  </a:lnTo>
                  <a:lnTo>
                    <a:pt x="256514" y="197739"/>
                  </a:lnTo>
                  <a:lnTo>
                    <a:pt x="249605" y="195592"/>
                  </a:lnTo>
                  <a:lnTo>
                    <a:pt x="249745" y="195313"/>
                  </a:lnTo>
                  <a:lnTo>
                    <a:pt x="253961" y="187464"/>
                  </a:lnTo>
                  <a:lnTo>
                    <a:pt x="253225" y="178549"/>
                  </a:lnTo>
                  <a:lnTo>
                    <a:pt x="252526" y="177482"/>
                  </a:lnTo>
                  <a:lnTo>
                    <a:pt x="248234" y="171043"/>
                  </a:lnTo>
                  <a:lnTo>
                    <a:pt x="244843" y="169468"/>
                  </a:lnTo>
                  <a:lnTo>
                    <a:pt x="244843" y="187833"/>
                  </a:lnTo>
                  <a:lnTo>
                    <a:pt x="242138" y="193675"/>
                  </a:lnTo>
                  <a:lnTo>
                    <a:pt x="240487" y="195313"/>
                  </a:lnTo>
                  <a:lnTo>
                    <a:pt x="240512" y="195046"/>
                  </a:lnTo>
                  <a:lnTo>
                    <a:pt x="221462" y="202031"/>
                  </a:lnTo>
                  <a:lnTo>
                    <a:pt x="214896" y="184137"/>
                  </a:lnTo>
                  <a:lnTo>
                    <a:pt x="233057" y="177482"/>
                  </a:lnTo>
                  <a:lnTo>
                    <a:pt x="239115" y="177711"/>
                  </a:lnTo>
                  <a:lnTo>
                    <a:pt x="243446" y="181825"/>
                  </a:lnTo>
                  <a:lnTo>
                    <a:pt x="244843" y="187833"/>
                  </a:lnTo>
                  <a:lnTo>
                    <a:pt x="244843" y="169468"/>
                  </a:lnTo>
                  <a:lnTo>
                    <a:pt x="239839" y="167132"/>
                  </a:lnTo>
                  <a:lnTo>
                    <a:pt x="237807" y="166839"/>
                  </a:lnTo>
                  <a:lnTo>
                    <a:pt x="235686" y="167093"/>
                  </a:lnTo>
                  <a:lnTo>
                    <a:pt x="202933" y="179120"/>
                  </a:lnTo>
                  <a:lnTo>
                    <a:pt x="202514" y="180022"/>
                  </a:lnTo>
                  <a:lnTo>
                    <a:pt x="215684" y="216141"/>
                  </a:lnTo>
                  <a:lnTo>
                    <a:pt x="222123" y="233629"/>
                  </a:lnTo>
                  <a:lnTo>
                    <a:pt x="224713" y="239407"/>
                  </a:lnTo>
                  <a:lnTo>
                    <a:pt x="226047" y="239585"/>
                  </a:lnTo>
                  <a:lnTo>
                    <a:pt x="253593" y="229489"/>
                  </a:lnTo>
                  <a:lnTo>
                    <a:pt x="255104" y="228320"/>
                  </a:lnTo>
                  <a:lnTo>
                    <a:pt x="265264" y="220472"/>
                  </a:lnTo>
                  <a:lnTo>
                    <a:pt x="267157" y="208940"/>
                  </a:lnTo>
                  <a:close/>
                </a:path>
                <a:path w="323214" h="290194">
                  <a:moveTo>
                    <a:pt x="293624" y="201625"/>
                  </a:moveTo>
                  <a:lnTo>
                    <a:pt x="288937" y="178536"/>
                  </a:lnTo>
                  <a:lnTo>
                    <a:pt x="284149" y="171450"/>
                  </a:lnTo>
                  <a:lnTo>
                    <a:pt x="284149" y="201625"/>
                  </a:lnTo>
                  <a:lnTo>
                    <a:pt x="280212" y="221043"/>
                  </a:lnTo>
                  <a:lnTo>
                    <a:pt x="269506" y="236918"/>
                  </a:lnTo>
                  <a:lnTo>
                    <a:pt x="253644" y="247624"/>
                  </a:lnTo>
                  <a:lnTo>
                    <a:pt x="234238" y="251548"/>
                  </a:lnTo>
                  <a:lnTo>
                    <a:pt x="214820" y="247624"/>
                  </a:lnTo>
                  <a:lnTo>
                    <a:pt x="198945" y="236918"/>
                  </a:lnTo>
                  <a:lnTo>
                    <a:pt x="188239" y="221043"/>
                  </a:lnTo>
                  <a:lnTo>
                    <a:pt x="184315" y="201625"/>
                  </a:lnTo>
                  <a:lnTo>
                    <a:pt x="188239" y="182219"/>
                  </a:lnTo>
                  <a:lnTo>
                    <a:pt x="198945" y="166344"/>
                  </a:lnTo>
                  <a:lnTo>
                    <a:pt x="214820" y="155638"/>
                  </a:lnTo>
                  <a:lnTo>
                    <a:pt x="234238" y="151701"/>
                  </a:lnTo>
                  <a:lnTo>
                    <a:pt x="253644" y="155638"/>
                  </a:lnTo>
                  <a:lnTo>
                    <a:pt x="269506" y="166344"/>
                  </a:lnTo>
                  <a:lnTo>
                    <a:pt x="280212" y="182219"/>
                  </a:lnTo>
                  <a:lnTo>
                    <a:pt x="284149" y="201625"/>
                  </a:lnTo>
                  <a:lnTo>
                    <a:pt x="284149" y="171450"/>
                  </a:lnTo>
                  <a:lnTo>
                    <a:pt x="276199" y="159651"/>
                  </a:lnTo>
                  <a:lnTo>
                    <a:pt x="264439" y="151701"/>
                  </a:lnTo>
                  <a:lnTo>
                    <a:pt x="257327" y="146913"/>
                  </a:lnTo>
                  <a:lnTo>
                    <a:pt x="234238" y="142227"/>
                  </a:lnTo>
                  <a:lnTo>
                    <a:pt x="211137" y="146913"/>
                  </a:lnTo>
                  <a:lnTo>
                    <a:pt x="192252" y="159651"/>
                  </a:lnTo>
                  <a:lnTo>
                    <a:pt x="179514" y="178536"/>
                  </a:lnTo>
                  <a:lnTo>
                    <a:pt x="174840" y="201625"/>
                  </a:lnTo>
                  <a:lnTo>
                    <a:pt x="179514" y="224726"/>
                  </a:lnTo>
                  <a:lnTo>
                    <a:pt x="192252" y="243611"/>
                  </a:lnTo>
                  <a:lnTo>
                    <a:pt x="211137" y="256349"/>
                  </a:lnTo>
                  <a:lnTo>
                    <a:pt x="234238" y="261010"/>
                  </a:lnTo>
                  <a:lnTo>
                    <a:pt x="257327" y="256349"/>
                  </a:lnTo>
                  <a:lnTo>
                    <a:pt x="264426" y="251548"/>
                  </a:lnTo>
                  <a:lnTo>
                    <a:pt x="276199" y="243611"/>
                  </a:lnTo>
                  <a:lnTo>
                    <a:pt x="288937" y="224726"/>
                  </a:lnTo>
                  <a:lnTo>
                    <a:pt x="293624" y="201625"/>
                  </a:lnTo>
                  <a:close/>
                </a:path>
                <a:path w="323214" h="290194">
                  <a:moveTo>
                    <a:pt x="323189" y="235343"/>
                  </a:moveTo>
                  <a:lnTo>
                    <a:pt x="322135" y="228295"/>
                  </a:lnTo>
                  <a:lnTo>
                    <a:pt x="293116" y="148437"/>
                  </a:lnTo>
                  <a:lnTo>
                    <a:pt x="290410" y="147180"/>
                  </a:lnTo>
                  <a:lnTo>
                    <a:pt x="285496" y="148958"/>
                  </a:lnTo>
                  <a:lnTo>
                    <a:pt x="284226" y="151676"/>
                  </a:lnTo>
                  <a:lnTo>
                    <a:pt x="314833" y="235927"/>
                  </a:lnTo>
                  <a:lnTo>
                    <a:pt x="312547" y="240817"/>
                  </a:lnTo>
                  <a:lnTo>
                    <a:pt x="200101" y="281673"/>
                  </a:lnTo>
                  <a:lnTo>
                    <a:pt x="195224" y="279400"/>
                  </a:lnTo>
                  <a:lnTo>
                    <a:pt x="154368" y="166941"/>
                  </a:lnTo>
                  <a:lnTo>
                    <a:pt x="156641" y="162052"/>
                  </a:lnTo>
                  <a:lnTo>
                    <a:pt x="266827" y="122021"/>
                  </a:lnTo>
                  <a:lnTo>
                    <a:pt x="269125" y="122123"/>
                  </a:lnTo>
                  <a:lnTo>
                    <a:pt x="275196" y="124968"/>
                  </a:lnTo>
                  <a:lnTo>
                    <a:pt x="275374" y="127342"/>
                  </a:lnTo>
                  <a:lnTo>
                    <a:pt x="280758" y="142125"/>
                  </a:lnTo>
                  <a:lnTo>
                    <a:pt x="283464" y="143395"/>
                  </a:lnTo>
                  <a:lnTo>
                    <a:pt x="288378" y="141605"/>
                  </a:lnTo>
                  <a:lnTo>
                    <a:pt x="289648" y="138887"/>
                  </a:lnTo>
                  <a:lnTo>
                    <a:pt x="282841" y="120142"/>
                  </a:lnTo>
                  <a:lnTo>
                    <a:pt x="279539" y="116535"/>
                  </a:lnTo>
                  <a:lnTo>
                    <a:pt x="270840" y="112483"/>
                  </a:lnTo>
                  <a:lnTo>
                    <a:pt x="265963" y="112268"/>
                  </a:lnTo>
                  <a:lnTo>
                    <a:pt x="151447" y="153873"/>
                  </a:lnTo>
                  <a:lnTo>
                    <a:pt x="147180" y="159435"/>
                  </a:lnTo>
                  <a:lnTo>
                    <a:pt x="146202" y="165709"/>
                  </a:lnTo>
                  <a:lnTo>
                    <a:pt x="146202" y="161823"/>
                  </a:lnTo>
                  <a:lnTo>
                    <a:pt x="144780" y="154838"/>
                  </a:lnTo>
                  <a:lnTo>
                    <a:pt x="140931" y="149136"/>
                  </a:lnTo>
                  <a:lnTo>
                    <a:pt x="135216" y="145275"/>
                  </a:lnTo>
                  <a:lnTo>
                    <a:pt x="128231" y="143852"/>
                  </a:lnTo>
                  <a:lnTo>
                    <a:pt x="17970" y="143852"/>
                  </a:lnTo>
                  <a:lnTo>
                    <a:pt x="10972" y="145275"/>
                  </a:lnTo>
                  <a:lnTo>
                    <a:pt x="5257" y="149123"/>
                  </a:lnTo>
                  <a:lnTo>
                    <a:pt x="1409" y="154838"/>
                  </a:lnTo>
                  <a:lnTo>
                    <a:pt x="0" y="161810"/>
                  </a:lnTo>
                  <a:lnTo>
                    <a:pt x="0" y="272084"/>
                  </a:lnTo>
                  <a:lnTo>
                    <a:pt x="1409" y="279082"/>
                  </a:lnTo>
                  <a:lnTo>
                    <a:pt x="5270" y="284797"/>
                  </a:lnTo>
                  <a:lnTo>
                    <a:pt x="10972" y="288645"/>
                  </a:lnTo>
                  <a:lnTo>
                    <a:pt x="17970" y="290055"/>
                  </a:lnTo>
                  <a:lnTo>
                    <a:pt x="128231" y="290055"/>
                  </a:lnTo>
                  <a:lnTo>
                    <a:pt x="135216" y="288645"/>
                  </a:lnTo>
                  <a:lnTo>
                    <a:pt x="140931" y="284784"/>
                  </a:lnTo>
                  <a:lnTo>
                    <a:pt x="144780" y="279082"/>
                  </a:lnTo>
                  <a:lnTo>
                    <a:pt x="146202" y="272084"/>
                  </a:lnTo>
                  <a:lnTo>
                    <a:pt x="146202" y="256273"/>
                  </a:lnTo>
                  <a:lnTo>
                    <a:pt x="144081" y="254165"/>
                  </a:lnTo>
                  <a:lnTo>
                    <a:pt x="138849" y="254165"/>
                  </a:lnTo>
                  <a:lnTo>
                    <a:pt x="136728" y="256273"/>
                  </a:lnTo>
                  <a:lnTo>
                    <a:pt x="136728" y="276771"/>
                  </a:lnTo>
                  <a:lnTo>
                    <a:pt x="132918" y="280581"/>
                  </a:lnTo>
                  <a:lnTo>
                    <a:pt x="13284" y="280581"/>
                  </a:lnTo>
                  <a:lnTo>
                    <a:pt x="9461" y="276771"/>
                  </a:lnTo>
                  <a:lnTo>
                    <a:pt x="9461" y="157137"/>
                  </a:lnTo>
                  <a:lnTo>
                    <a:pt x="13284" y="153327"/>
                  </a:lnTo>
                  <a:lnTo>
                    <a:pt x="132918" y="153327"/>
                  </a:lnTo>
                  <a:lnTo>
                    <a:pt x="136728" y="157137"/>
                  </a:lnTo>
                  <a:lnTo>
                    <a:pt x="136728" y="245516"/>
                  </a:lnTo>
                  <a:lnTo>
                    <a:pt x="138849" y="247637"/>
                  </a:lnTo>
                  <a:lnTo>
                    <a:pt x="144081" y="247637"/>
                  </a:lnTo>
                  <a:lnTo>
                    <a:pt x="146202" y="245516"/>
                  </a:lnTo>
                  <a:lnTo>
                    <a:pt x="146202" y="171208"/>
                  </a:lnTo>
                  <a:lnTo>
                    <a:pt x="146646" y="173202"/>
                  </a:lnTo>
                  <a:lnTo>
                    <a:pt x="187413" y="285648"/>
                  </a:lnTo>
                  <a:lnTo>
                    <a:pt x="194411" y="290055"/>
                  </a:lnTo>
                  <a:lnTo>
                    <a:pt x="201599" y="290055"/>
                  </a:lnTo>
                  <a:lnTo>
                    <a:pt x="311378" y="251307"/>
                  </a:lnTo>
                  <a:lnTo>
                    <a:pt x="321513" y="242036"/>
                  </a:lnTo>
                  <a:lnTo>
                    <a:pt x="323189" y="235343"/>
                  </a:lnTo>
                  <a:close/>
                </a:path>
              </a:pathLst>
            </a:custGeom>
            <a:solidFill>
              <a:srgbClr val="E95136"/>
            </a:solidFill>
          </p:spPr>
          <p:txBody>
            <a:bodyPr wrap="square" lIns="0" tIns="0" rIns="0" bIns="0" rtlCol="0"/>
            <a:lstStyle/>
            <a:p>
              <a:endParaRPr sz="2314"/>
            </a:p>
          </p:txBody>
        </p:sp>
      </p:grpSp>
      <p:sp>
        <p:nvSpPr>
          <p:cNvPr id="11" name="object 11"/>
          <p:cNvSpPr/>
          <p:nvPr/>
        </p:nvSpPr>
        <p:spPr>
          <a:xfrm>
            <a:off x="1528097" y="4775725"/>
            <a:ext cx="438213" cy="3866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2" name="object 12"/>
          <p:cNvSpPr txBox="1"/>
          <p:nvPr/>
        </p:nvSpPr>
        <p:spPr>
          <a:xfrm>
            <a:off x="2165889" y="4608364"/>
            <a:ext cx="3342812" cy="737473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dirty="0">
                <a:solidFill>
                  <a:srgbClr val="2B2A29"/>
                </a:solidFill>
                <a:cs typeface="Arial"/>
              </a:rPr>
              <a:t>услуги,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направленные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на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развитие 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межнационального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сотрудничества, 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сохранение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защиту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самобытности, 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культуры,</a:t>
            </a:r>
            <a:r>
              <a:rPr sz="1400" spc="-90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языков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традиций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народов 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России;</a:t>
            </a:r>
            <a:endParaRPr sz="1400" dirty="0"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002966" y="5162383"/>
            <a:ext cx="3958683" cy="173216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>
              <a:lnSpc>
                <a:spcPts val="1131"/>
              </a:lnSpc>
              <a:spcBef>
                <a:spcPts val="251"/>
              </a:spcBef>
            </a:pPr>
            <a:r>
              <a:rPr sz="1400" spc="26" dirty="0">
                <a:solidFill>
                  <a:srgbClr val="2B2A29"/>
                </a:solidFill>
                <a:cs typeface="Arial"/>
              </a:rPr>
              <a:t>организация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отдыха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1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6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оздоровления  </a:t>
            </a:r>
            <a:r>
              <a:rPr sz="1400" dirty="0">
                <a:solidFill>
                  <a:srgbClr val="2B2A29"/>
                </a:solidFill>
                <a:cs typeface="Arial"/>
              </a:rPr>
              <a:t>детей;</a:t>
            </a:r>
            <a:endParaRPr sz="1400" dirty="0"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395543" y="5188465"/>
            <a:ext cx="376374" cy="288198"/>
          </a:xfrm>
          <a:custGeom>
            <a:avLst/>
            <a:gdLst/>
            <a:ahLst/>
            <a:cxnLst/>
            <a:rect l="l" t="t" r="r" b="b"/>
            <a:pathLst>
              <a:path w="292735" h="224154">
                <a:moveTo>
                  <a:pt x="34099" y="214972"/>
                </a:moveTo>
                <a:lnTo>
                  <a:pt x="1917" y="214972"/>
                </a:lnTo>
                <a:lnTo>
                  <a:pt x="0" y="216890"/>
                </a:lnTo>
                <a:lnTo>
                  <a:pt x="0" y="221628"/>
                </a:lnTo>
                <a:lnTo>
                  <a:pt x="1917" y="223547"/>
                </a:lnTo>
                <a:lnTo>
                  <a:pt x="34099" y="223547"/>
                </a:lnTo>
                <a:lnTo>
                  <a:pt x="36017" y="221628"/>
                </a:lnTo>
                <a:lnTo>
                  <a:pt x="36017" y="216890"/>
                </a:lnTo>
                <a:lnTo>
                  <a:pt x="34099" y="214972"/>
                </a:lnTo>
                <a:close/>
              </a:path>
              <a:path w="292735" h="224154">
                <a:moveTo>
                  <a:pt x="189610" y="214972"/>
                </a:moveTo>
                <a:lnTo>
                  <a:pt x="157429" y="214972"/>
                </a:lnTo>
                <a:lnTo>
                  <a:pt x="155511" y="216890"/>
                </a:lnTo>
                <a:lnTo>
                  <a:pt x="155511" y="221628"/>
                </a:lnTo>
                <a:lnTo>
                  <a:pt x="157429" y="223547"/>
                </a:lnTo>
                <a:lnTo>
                  <a:pt x="189610" y="223547"/>
                </a:lnTo>
                <a:lnTo>
                  <a:pt x="191528" y="221628"/>
                </a:lnTo>
                <a:lnTo>
                  <a:pt x="191528" y="216890"/>
                </a:lnTo>
                <a:lnTo>
                  <a:pt x="189610" y="214972"/>
                </a:lnTo>
                <a:close/>
              </a:path>
              <a:path w="292735" h="224154">
                <a:moveTo>
                  <a:pt x="290233" y="214972"/>
                </a:moveTo>
                <a:lnTo>
                  <a:pt x="258063" y="214972"/>
                </a:lnTo>
                <a:lnTo>
                  <a:pt x="256133" y="216890"/>
                </a:lnTo>
                <a:lnTo>
                  <a:pt x="256133" y="221628"/>
                </a:lnTo>
                <a:lnTo>
                  <a:pt x="258063" y="223547"/>
                </a:lnTo>
                <a:lnTo>
                  <a:pt x="290233" y="223547"/>
                </a:lnTo>
                <a:lnTo>
                  <a:pt x="292163" y="221628"/>
                </a:lnTo>
                <a:lnTo>
                  <a:pt x="292163" y="216890"/>
                </a:lnTo>
                <a:lnTo>
                  <a:pt x="290233" y="214972"/>
                </a:lnTo>
                <a:close/>
              </a:path>
              <a:path w="292735" h="224154">
                <a:moveTo>
                  <a:pt x="255854" y="0"/>
                </a:moveTo>
                <a:lnTo>
                  <a:pt x="36296" y="0"/>
                </a:lnTo>
                <a:lnTo>
                  <a:pt x="27517" y="1776"/>
                </a:lnTo>
                <a:lnTo>
                  <a:pt x="20339" y="6619"/>
                </a:lnTo>
                <a:lnTo>
                  <a:pt x="15493" y="13796"/>
                </a:lnTo>
                <a:lnTo>
                  <a:pt x="13715" y="22578"/>
                </a:lnTo>
                <a:lnTo>
                  <a:pt x="13715" y="214972"/>
                </a:lnTo>
                <a:lnTo>
                  <a:pt x="22288" y="214972"/>
                </a:lnTo>
                <a:lnTo>
                  <a:pt x="22288" y="14855"/>
                </a:lnTo>
                <a:lnTo>
                  <a:pt x="28575" y="8569"/>
                </a:lnTo>
                <a:lnTo>
                  <a:pt x="273132" y="8569"/>
                </a:lnTo>
                <a:lnTo>
                  <a:pt x="271816" y="6619"/>
                </a:lnTo>
                <a:lnTo>
                  <a:pt x="264638" y="1776"/>
                </a:lnTo>
                <a:lnTo>
                  <a:pt x="255854" y="0"/>
                </a:lnTo>
                <a:close/>
              </a:path>
              <a:path w="292735" h="224154">
                <a:moveTo>
                  <a:pt x="177812" y="8569"/>
                </a:moveTo>
                <a:lnTo>
                  <a:pt x="169240" y="8569"/>
                </a:lnTo>
                <a:lnTo>
                  <a:pt x="169252" y="214972"/>
                </a:lnTo>
                <a:lnTo>
                  <a:pt x="177800" y="214972"/>
                </a:lnTo>
                <a:lnTo>
                  <a:pt x="177812" y="191528"/>
                </a:lnTo>
                <a:lnTo>
                  <a:pt x="278434" y="191528"/>
                </a:lnTo>
                <a:lnTo>
                  <a:pt x="278434" y="182953"/>
                </a:lnTo>
                <a:lnTo>
                  <a:pt x="177812" y="182953"/>
                </a:lnTo>
                <a:lnTo>
                  <a:pt x="177812" y="168658"/>
                </a:lnTo>
                <a:lnTo>
                  <a:pt x="278434" y="168658"/>
                </a:lnTo>
                <a:lnTo>
                  <a:pt x="278434" y="160083"/>
                </a:lnTo>
                <a:lnTo>
                  <a:pt x="177812" y="160083"/>
                </a:lnTo>
                <a:lnTo>
                  <a:pt x="177812" y="145790"/>
                </a:lnTo>
                <a:lnTo>
                  <a:pt x="278434" y="145790"/>
                </a:lnTo>
                <a:lnTo>
                  <a:pt x="278434" y="137212"/>
                </a:lnTo>
                <a:lnTo>
                  <a:pt x="177812" y="137212"/>
                </a:lnTo>
                <a:lnTo>
                  <a:pt x="177812" y="122920"/>
                </a:lnTo>
                <a:lnTo>
                  <a:pt x="278434" y="122920"/>
                </a:lnTo>
                <a:lnTo>
                  <a:pt x="278434" y="114345"/>
                </a:lnTo>
                <a:lnTo>
                  <a:pt x="177812" y="114345"/>
                </a:lnTo>
                <a:lnTo>
                  <a:pt x="177812" y="100049"/>
                </a:lnTo>
                <a:lnTo>
                  <a:pt x="278434" y="100049"/>
                </a:lnTo>
                <a:lnTo>
                  <a:pt x="278434" y="91474"/>
                </a:lnTo>
                <a:lnTo>
                  <a:pt x="177812" y="91474"/>
                </a:lnTo>
                <a:lnTo>
                  <a:pt x="177812" y="77179"/>
                </a:lnTo>
                <a:lnTo>
                  <a:pt x="278434" y="77179"/>
                </a:lnTo>
                <a:lnTo>
                  <a:pt x="278434" y="68604"/>
                </a:lnTo>
                <a:lnTo>
                  <a:pt x="177812" y="68604"/>
                </a:lnTo>
                <a:lnTo>
                  <a:pt x="177812" y="54311"/>
                </a:lnTo>
                <a:lnTo>
                  <a:pt x="278434" y="54311"/>
                </a:lnTo>
                <a:lnTo>
                  <a:pt x="278434" y="45732"/>
                </a:lnTo>
                <a:lnTo>
                  <a:pt x="177812" y="45732"/>
                </a:lnTo>
                <a:lnTo>
                  <a:pt x="177812" y="31440"/>
                </a:lnTo>
                <a:lnTo>
                  <a:pt x="278434" y="31440"/>
                </a:lnTo>
                <a:lnTo>
                  <a:pt x="278434" y="22865"/>
                </a:lnTo>
                <a:lnTo>
                  <a:pt x="177812" y="22865"/>
                </a:lnTo>
                <a:lnTo>
                  <a:pt x="177812" y="8569"/>
                </a:lnTo>
                <a:close/>
              </a:path>
              <a:path w="292735" h="224154">
                <a:moveTo>
                  <a:pt x="278434" y="191528"/>
                </a:moveTo>
                <a:lnTo>
                  <a:pt x="269862" y="191528"/>
                </a:lnTo>
                <a:lnTo>
                  <a:pt x="269862" y="214972"/>
                </a:lnTo>
                <a:lnTo>
                  <a:pt x="278434" y="214972"/>
                </a:lnTo>
                <a:lnTo>
                  <a:pt x="278434" y="191528"/>
                </a:lnTo>
                <a:close/>
              </a:path>
              <a:path w="292735" h="224154">
                <a:moveTo>
                  <a:pt x="278434" y="168658"/>
                </a:moveTo>
                <a:lnTo>
                  <a:pt x="269862" y="168658"/>
                </a:lnTo>
                <a:lnTo>
                  <a:pt x="269862" y="182953"/>
                </a:lnTo>
                <a:lnTo>
                  <a:pt x="278434" y="182953"/>
                </a:lnTo>
                <a:lnTo>
                  <a:pt x="278434" y="168658"/>
                </a:lnTo>
                <a:close/>
              </a:path>
              <a:path w="292735" h="224154">
                <a:moveTo>
                  <a:pt x="278434" y="145790"/>
                </a:moveTo>
                <a:lnTo>
                  <a:pt x="269862" y="145790"/>
                </a:lnTo>
                <a:lnTo>
                  <a:pt x="269862" y="160083"/>
                </a:lnTo>
                <a:lnTo>
                  <a:pt x="278434" y="160083"/>
                </a:lnTo>
                <a:lnTo>
                  <a:pt x="278434" y="145790"/>
                </a:lnTo>
                <a:close/>
              </a:path>
              <a:path w="292735" h="224154">
                <a:moveTo>
                  <a:pt x="278434" y="122920"/>
                </a:moveTo>
                <a:lnTo>
                  <a:pt x="269862" y="122920"/>
                </a:lnTo>
                <a:lnTo>
                  <a:pt x="269862" y="137212"/>
                </a:lnTo>
                <a:lnTo>
                  <a:pt x="278434" y="137212"/>
                </a:lnTo>
                <a:lnTo>
                  <a:pt x="278434" y="122920"/>
                </a:lnTo>
                <a:close/>
              </a:path>
              <a:path w="292735" h="224154">
                <a:moveTo>
                  <a:pt x="77190" y="8569"/>
                </a:moveTo>
                <a:lnTo>
                  <a:pt x="68605" y="8569"/>
                </a:lnTo>
                <a:lnTo>
                  <a:pt x="68605" y="92180"/>
                </a:lnTo>
                <a:lnTo>
                  <a:pt x="63296" y="93972"/>
                </a:lnTo>
                <a:lnTo>
                  <a:pt x="59461" y="99001"/>
                </a:lnTo>
                <a:lnTo>
                  <a:pt x="59461" y="112318"/>
                </a:lnTo>
                <a:lnTo>
                  <a:pt x="65481" y="118344"/>
                </a:lnTo>
                <a:lnTo>
                  <a:pt x="80302" y="118344"/>
                </a:lnTo>
                <a:lnTo>
                  <a:pt x="86334" y="112318"/>
                </a:lnTo>
                <a:lnTo>
                  <a:pt x="86334" y="109769"/>
                </a:lnTo>
                <a:lnTo>
                  <a:pt x="70218" y="109769"/>
                </a:lnTo>
                <a:lnTo>
                  <a:pt x="68033" y="107588"/>
                </a:lnTo>
                <a:lnTo>
                  <a:pt x="68033" y="102231"/>
                </a:lnTo>
                <a:lnTo>
                  <a:pt x="70218" y="100049"/>
                </a:lnTo>
                <a:lnTo>
                  <a:pt x="86334" y="100049"/>
                </a:lnTo>
                <a:lnTo>
                  <a:pt x="86334" y="99001"/>
                </a:lnTo>
                <a:lnTo>
                  <a:pt x="82499" y="93972"/>
                </a:lnTo>
                <a:lnTo>
                  <a:pt x="77190" y="92180"/>
                </a:lnTo>
                <a:lnTo>
                  <a:pt x="77190" y="8569"/>
                </a:lnTo>
                <a:close/>
              </a:path>
              <a:path w="292735" h="224154">
                <a:moveTo>
                  <a:pt x="113779" y="8569"/>
                </a:moveTo>
                <a:lnTo>
                  <a:pt x="105194" y="8569"/>
                </a:lnTo>
                <a:lnTo>
                  <a:pt x="105194" y="92180"/>
                </a:lnTo>
                <a:lnTo>
                  <a:pt x="99885" y="93972"/>
                </a:lnTo>
                <a:lnTo>
                  <a:pt x="96050" y="99001"/>
                </a:lnTo>
                <a:lnTo>
                  <a:pt x="96050" y="112318"/>
                </a:lnTo>
                <a:lnTo>
                  <a:pt x="102082" y="118344"/>
                </a:lnTo>
                <a:lnTo>
                  <a:pt x="116890" y="118344"/>
                </a:lnTo>
                <a:lnTo>
                  <a:pt x="122923" y="112318"/>
                </a:lnTo>
                <a:lnTo>
                  <a:pt x="122923" y="109769"/>
                </a:lnTo>
                <a:lnTo>
                  <a:pt x="106806" y="109769"/>
                </a:lnTo>
                <a:lnTo>
                  <a:pt x="104622" y="107588"/>
                </a:lnTo>
                <a:lnTo>
                  <a:pt x="104622" y="102231"/>
                </a:lnTo>
                <a:lnTo>
                  <a:pt x="106806" y="100049"/>
                </a:lnTo>
                <a:lnTo>
                  <a:pt x="122923" y="100049"/>
                </a:lnTo>
                <a:lnTo>
                  <a:pt x="122923" y="99001"/>
                </a:lnTo>
                <a:lnTo>
                  <a:pt x="119087" y="93972"/>
                </a:lnTo>
                <a:lnTo>
                  <a:pt x="113779" y="92180"/>
                </a:lnTo>
                <a:lnTo>
                  <a:pt x="113779" y="8569"/>
                </a:lnTo>
                <a:close/>
              </a:path>
              <a:path w="292735" h="224154">
                <a:moveTo>
                  <a:pt x="278434" y="100049"/>
                </a:moveTo>
                <a:lnTo>
                  <a:pt x="269862" y="100049"/>
                </a:lnTo>
                <a:lnTo>
                  <a:pt x="269862" y="114345"/>
                </a:lnTo>
                <a:lnTo>
                  <a:pt x="278434" y="114345"/>
                </a:lnTo>
                <a:lnTo>
                  <a:pt x="278434" y="100049"/>
                </a:lnTo>
                <a:close/>
              </a:path>
              <a:path w="292735" h="224154">
                <a:moveTo>
                  <a:pt x="86334" y="100049"/>
                </a:moveTo>
                <a:lnTo>
                  <a:pt x="75577" y="100049"/>
                </a:lnTo>
                <a:lnTo>
                  <a:pt x="77762" y="102231"/>
                </a:lnTo>
                <a:lnTo>
                  <a:pt x="77762" y="107588"/>
                </a:lnTo>
                <a:lnTo>
                  <a:pt x="75577" y="109769"/>
                </a:lnTo>
                <a:lnTo>
                  <a:pt x="86334" y="109769"/>
                </a:lnTo>
                <a:lnTo>
                  <a:pt x="86334" y="100049"/>
                </a:lnTo>
                <a:close/>
              </a:path>
              <a:path w="292735" h="224154">
                <a:moveTo>
                  <a:pt x="122923" y="100049"/>
                </a:moveTo>
                <a:lnTo>
                  <a:pt x="112166" y="100049"/>
                </a:lnTo>
                <a:lnTo>
                  <a:pt x="114350" y="102231"/>
                </a:lnTo>
                <a:lnTo>
                  <a:pt x="114350" y="107588"/>
                </a:lnTo>
                <a:lnTo>
                  <a:pt x="112166" y="109769"/>
                </a:lnTo>
                <a:lnTo>
                  <a:pt x="122923" y="109769"/>
                </a:lnTo>
                <a:lnTo>
                  <a:pt x="122923" y="100049"/>
                </a:lnTo>
                <a:close/>
              </a:path>
              <a:path w="292735" h="224154">
                <a:moveTo>
                  <a:pt x="278434" y="77179"/>
                </a:moveTo>
                <a:lnTo>
                  <a:pt x="269862" y="77179"/>
                </a:lnTo>
                <a:lnTo>
                  <a:pt x="269862" y="91474"/>
                </a:lnTo>
                <a:lnTo>
                  <a:pt x="278434" y="91474"/>
                </a:lnTo>
                <a:lnTo>
                  <a:pt x="278434" y="77179"/>
                </a:lnTo>
                <a:close/>
              </a:path>
              <a:path w="292735" h="224154">
                <a:moveTo>
                  <a:pt x="278434" y="54311"/>
                </a:moveTo>
                <a:lnTo>
                  <a:pt x="269862" y="54311"/>
                </a:lnTo>
                <a:lnTo>
                  <a:pt x="269862" y="68604"/>
                </a:lnTo>
                <a:lnTo>
                  <a:pt x="278434" y="68604"/>
                </a:lnTo>
                <a:lnTo>
                  <a:pt x="278434" y="54311"/>
                </a:lnTo>
                <a:close/>
              </a:path>
              <a:path w="292735" h="224154">
                <a:moveTo>
                  <a:pt x="278434" y="31440"/>
                </a:moveTo>
                <a:lnTo>
                  <a:pt x="269862" y="31440"/>
                </a:lnTo>
                <a:lnTo>
                  <a:pt x="269862" y="45732"/>
                </a:lnTo>
                <a:lnTo>
                  <a:pt x="278434" y="45732"/>
                </a:lnTo>
                <a:lnTo>
                  <a:pt x="278434" y="31440"/>
                </a:lnTo>
                <a:close/>
              </a:path>
              <a:path w="292735" h="224154">
                <a:moveTo>
                  <a:pt x="273132" y="8569"/>
                </a:moveTo>
                <a:lnTo>
                  <a:pt x="263575" y="8569"/>
                </a:lnTo>
                <a:lnTo>
                  <a:pt x="269862" y="14855"/>
                </a:lnTo>
                <a:lnTo>
                  <a:pt x="269862" y="22865"/>
                </a:lnTo>
                <a:lnTo>
                  <a:pt x="278434" y="22865"/>
                </a:lnTo>
                <a:lnTo>
                  <a:pt x="278434" y="22578"/>
                </a:lnTo>
                <a:lnTo>
                  <a:pt x="276658" y="13796"/>
                </a:lnTo>
                <a:lnTo>
                  <a:pt x="273132" y="8569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5" name="object 15"/>
          <p:cNvSpPr/>
          <p:nvPr/>
        </p:nvSpPr>
        <p:spPr>
          <a:xfrm>
            <a:off x="1528097" y="5760424"/>
            <a:ext cx="395151" cy="309426"/>
          </a:xfrm>
          <a:custGeom>
            <a:avLst/>
            <a:gdLst/>
            <a:ahLst/>
            <a:cxnLst/>
            <a:rect l="l" t="t" r="r" b="b"/>
            <a:pathLst>
              <a:path w="307340" h="240664">
                <a:moveTo>
                  <a:pt x="69771" y="0"/>
                </a:moveTo>
                <a:lnTo>
                  <a:pt x="0" y="0"/>
                </a:lnTo>
                <a:lnTo>
                  <a:pt x="0" y="240645"/>
                </a:lnTo>
                <a:lnTo>
                  <a:pt x="214336" y="240645"/>
                </a:lnTo>
                <a:lnTo>
                  <a:pt x="214336" y="230734"/>
                </a:lnTo>
                <a:lnTo>
                  <a:pt x="9909" y="230734"/>
                </a:lnTo>
                <a:lnTo>
                  <a:pt x="9909" y="221361"/>
                </a:lnTo>
                <a:lnTo>
                  <a:pt x="69771" y="221361"/>
                </a:lnTo>
                <a:lnTo>
                  <a:pt x="69771" y="211446"/>
                </a:lnTo>
                <a:lnTo>
                  <a:pt x="9909" y="211446"/>
                </a:lnTo>
                <a:lnTo>
                  <a:pt x="9909" y="29070"/>
                </a:lnTo>
                <a:lnTo>
                  <a:pt x="69771" y="29070"/>
                </a:lnTo>
                <a:lnTo>
                  <a:pt x="69771" y="19159"/>
                </a:lnTo>
                <a:lnTo>
                  <a:pt x="9909" y="19159"/>
                </a:lnTo>
                <a:lnTo>
                  <a:pt x="9909" y="9914"/>
                </a:lnTo>
                <a:lnTo>
                  <a:pt x="69771" y="9914"/>
                </a:lnTo>
                <a:lnTo>
                  <a:pt x="69771" y="0"/>
                </a:lnTo>
                <a:close/>
              </a:path>
              <a:path w="307340" h="240664">
                <a:moveTo>
                  <a:pt x="224620" y="86241"/>
                </a:moveTo>
                <a:lnTo>
                  <a:pt x="214336" y="86241"/>
                </a:lnTo>
                <a:lnTo>
                  <a:pt x="257180" y="240559"/>
                </a:lnTo>
                <a:lnTo>
                  <a:pt x="301136" y="228354"/>
                </a:lnTo>
                <a:lnTo>
                  <a:pt x="264081" y="228354"/>
                </a:lnTo>
                <a:lnTo>
                  <a:pt x="229229" y="102830"/>
                </a:lnTo>
                <a:lnTo>
                  <a:pt x="259944" y="94298"/>
                </a:lnTo>
                <a:lnTo>
                  <a:pt x="270228" y="94298"/>
                </a:lnTo>
                <a:lnTo>
                  <a:pt x="269946" y="93280"/>
                </a:lnTo>
                <a:lnTo>
                  <a:pt x="226575" y="93280"/>
                </a:lnTo>
                <a:lnTo>
                  <a:pt x="224620" y="86241"/>
                </a:lnTo>
                <a:close/>
              </a:path>
              <a:path w="307340" h="240664">
                <a:moveTo>
                  <a:pt x="69771" y="221361"/>
                </a:moveTo>
                <a:lnTo>
                  <a:pt x="59860" y="221361"/>
                </a:lnTo>
                <a:lnTo>
                  <a:pt x="59860" y="230734"/>
                </a:lnTo>
                <a:lnTo>
                  <a:pt x="69771" y="230734"/>
                </a:lnTo>
                <a:lnTo>
                  <a:pt x="69771" y="221361"/>
                </a:lnTo>
                <a:close/>
              </a:path>
              <a:path w="307340" h="240664">
                <a:moveTo>
                  <a:pt x="107682" y="54954"/>
                </a:moveTo>
                <a:lnTo>
                  <a:pt x="97772" y="54954"/>
                </a:lnTo>
                <a:lnTo>
                  <a:pt x="97772" y="230734"/>
                </a:lnTo>
                <a:lnTo>
                  <a:pt x="107682" y="230734"/>
                </a:lnTo>
                <a:lnTo>
                  <a:pt x="107682" y="222811"/>
                </a:lnTo>
                <a:lnTo>
                  <a:pt x="149475" y="222811"/>
                </a:lnTo>
                <a:lnTo>
                  <a:pt x="149475" y="212896"/>
                </a:lnTo>
                <a:lnTo>
                  <a:pt x="107682" y="212896"/>
                </a:lnTo>
                <a:lnTo>
                  <a:pt x="107682" y="100181"/>
                </a:lnTo>
                <a:lnTo>
                  <a:pt x="149475" y="100181"/>
                </a:lnTo>
                <a:lnTo>
                  <a:pt x="149475" y="90270"/>
                </a:lnTo>
                <a:lnTo>
                  <a:pt x="107682" y="90270"/>
                </a:lnTo>
                <a:lnTo>
                  <a:pt x="107682" y="84582"/>
                </a:lnTo>
                <a:lnTo>
                  <a:pt x="149475" y="84582"/>
                </a:lnTo>
                <a:lnTo>
                  <a:pt x="149475" y="74667"/>
                </a:lnTo>
                <a:lnTo>
                  <a:pt x="107682" y="74667"/>
                </a:lnTo>
                <a:lnTo>
                  <a:pt x="107682" y="68980"/>
                </a:lnTo>
                <a:lnTo>
                  <a:pt x="149475" y="68980"/>
                </a:lnTo>
                <a:lnTo>
                  <a:pt x="149475" y="62128"/>
                </a:lnTo>
                <a:lnTo>
                  <a:pt x="217927" y="62128"/>
                </a:lnTo>
                <a:lnTo>
                  <a:pt x="217077" y="59068"/>
                </a:lnTo>
                <a:lnTo>
                  <a:pt x="107682" y="59068"/>
                </a:lnTo>
                <a:lnTo>
                  <a:pt x="107682" y="54954"/>
                </a:lnTo>
                <a:close/>
              </a:path>
              <a:path w="307340" h="240664">
                <a:moveTo>
                  <a:pt x="149475" y="222811"/>
                </a:moveTo>
                <a:lnTo>
                  <a:pt x="139564" y="222811"/>
                </a:lnTo>
                <a:lnTo>
                  <a:pt x="139564" y="230734"/>
                </a:lnTo>
                <a:lnTo>
                  <a:pt x="149475" y="230734"/>
                </a:lnTo>
                <a:lnTo>
                  <a:pt x="149475" y="222811"/>
                </a:lnTo>
                <a:close/>
              </a:path>
              <a:path w="307340" h="240664">
                <a:moveTo>
                  <a:pt x="217927" y="62128"/>
                </a:moveTo>
                <a:lnTo>
                  <a:pt x="204421" y="62128"/>
                </a:lnTo>
                <a:lnTo>
                  <a:pt x="204421" y="230734"/>
                </a:lnTo>
                <a:lnTo>
                  <a:pt x="214336" y="230734"/>
                </a:lnTo>
                <a:lnTo>
                  <a:pt x="214336" y="86241"/>
                </a:lnTo>
                <a:lnTo>
                  <a:pt x="224620" y="86241"/>
                </a:lnTo>
                <a:lnTo>
                  <a:pt x="223843" y="83444"/>
                </a:lnTo>
                <a:lnTo>
                  <a:pt x="254562" y="74912"/>
                </a:lnTo>
                <a:lnTo>
                  <a:pt x="264846" y="74912"/>
                </a:lnTo>
                <a:lnTo>
                  <a:pt x="264563" y="73893"/>
                </a:lnTo>
                <a:lnTo>
                  <a:pt x="221194" y="73893"/>
                </a:lnTo>
                <a:lnTo>
                  <a:pt x="217927" y="62128"/>
                </a:lnTo>
                <a:close/>
              </a:path>
              <a:path w="307340" h="240664">
                <a:moveTo>
                  <a:pt x="270228" y="94298"/>
                </a:moveTo>
                <a:lnTo>
                  <a:pt x="259944" y="94298"/>
                </a:lnTo>
                <a:lnTo>
                  <a:pt x="294791" y="219826"/>
                </a:lnTo>
                <a:lnTo>
                  <a:pt x="264081" y="228354"/>
                </a:lnTo>
                <a:lnTo>
                  <a:pt x="301136" y="228354"/>
                </a:lnTo>
                <a:lnTo>
                  <a:pt x="306995" y="226728"/>
                </a:lnTo>
                <a:lnTo>
                  <a:pt x="270228" y="94298"/>
                </a:lnTo>
                <a:close/>
              </a:path>
              <a:path w="307340" h="240664">
                <a:moveTo>
                  <a:pt x="149475" y="100181"/>
                </a:moveTo>
                <a:lnTo>
                  <a:pt x="139564" y="100181"/>
                </a:lnTo>
                <a:lnTo>
                  <a:pt x="139564" y="212896"/>
                </a:lnTo>
                <a:lnTo>
                  <a:pt x="149475" y="212896"/>
                </a:lnTo>
                <a:lnTo>
                  <a:pt x="149475" y="100181"/>
                </a:lnTo>
                <a:close/>
              </a:path>
              <a:path w="307340" h="240664">
                <a:moveTo>
                  <a:pt x="69771" y="29070"/>
                </a:moveTo>
                <a:lnTo>
                  <a:pt x="59860" y="29070"/>
                </a:lnTo>
                <a:lnTo>
                  <a:pt x="59860" y="211446"/>
                </a:lnTo>
                <a:lnTo>
                  <a:pt x="69771" y="211446"/>
                </a:lnTo>
                <a:lnTo>
                  <a:pt x="69771" y="54954"/>
                </a:lnTo>
                <a:lnTo>
                  <a:pt x="107682" y="54954"/>
                </a:lnTo>
                <a:lnTo>
                  <a:pt x="107682" y="45039"/>
                </a:lnTo>
                <a:lnTo>
                  <a:pt x="69771" y="45039"/>
                </a:lnTo>
                <a:lnTo>
                  <a:pt x="69771" y="29070"/>
                </a:lnTo>
                <a:close/>
              </a:path>
              <a:path w="307340" h="240664">
                <a:moveTo>
                  <a:pt x="264846" y="74912"/>
                </a:moveTo>
                <a:lnTo>
                  <a:pt x="254562" y="74912"/>
                </a:lnTo>
                <a:lnTo>
                  <a:pt x="257295" y="84747"/>
                </a:lnTo>
                <a:lnTo>
                  <a:pt x="226575" y="93280"/>
                </a:lnTo>
                <a:lnTo>
                  <a:pt x="269946" y="93280"/>
                </a:lnTo>
                <a:lnTo>
                  <a:pt x="264846" y="74912"/>
                </a:lnTo>
                <a:close/>
              </a:path>
              <a:path w="307340" h="240664">
                <a:moveTo>
                  <a:pt x="149475" y="84582"/>
                </a:moveTo>
                <a:lnTo>
                  <a:pt x="139564" y="84582"/>
                </a:lnTo>
                <a:lnTo>
                  <a:pt x="139564" y="90270"/>
                </a:lnTo>
                <a:lnTo>
                  <a:pt x="149475" y="90270"/>
                </a:lnTo>
                <a:lnTo>
                  <a:pt x="149475" y="84582"/>
                </a:lnTo>
                <a:close/>
              </a:path>
              <a:path w="307340" h="240664">
                <a:moveTo>
                  <a:pt x="149475" y="68980"/>
                </a:moveTo>
                <a:lnTo>
                  <a:pt x="139564" y="68980"/>
                </a:lnTo>
                <a:lnTo>
                  <a:pt x="139564" y="74667"/>
                </a:lnTo>
                <a:lnTo>
                  <a:pt x="149475" y="74667"/>
                </a:lnTo>
                <a:lnTo>
                  <a:pt x="149475" y="68980"/>
                </a:lnTo>
                <a:close/>
              </a:path>
              <a:path w="307340" h="240664">
                <a:moveTo>
                  <a:pt x="252590" y="30765"/>
                </a:moveTo>
                <a:lnTo>
                  <a:pt x="242304" y="30765"/>
                </a:lnTo>
                <a:lnTo>
                  <a:pt x="251909" y="65361"/>
                </a:lnTo>
                <a:lnTo>
                  <a:pt x="221194" y="73893"/>
                </a:lnTo>
                <a:lnTo>
                  <a:pt x="264563" y="73893"/>
                </a:lnTo>
                <a:lnTo>
                  <a:pt x="252590" y="30765"/>
                </a:lnTo>
                <a:close/>
              </a:path>
              <a:path w="307340" h="240664">
                <a:moveTo>
                  <a:pt x="149475" y="34519"/>
                </a:moveTo>
                <a:lnTo>
                  <a:pt x="139564" y="34519"/>
                </a:lnTo>
                <a:lnTo>
                  <a:pt x="139564" y="59068"/>
                </a:lnTo>
                <a:lnTo>
                  <a:pt x="217077" y="59068"/>
                </a:lnTo>
                <a:lnTo>
                  <a:pt x="215175" y="52218"/>
                </a:lnTo>
                <a:lnTo>
                  <a:pt x="149475" y="52218"/>
                </a:lnTo>
                <a:lnTo>
                  <a:pt x="149475" y="34519"/>
                </a:lnTo>
                <a:close/>
              </a:path>
              <a:path w="307340" h="240664">
                <a:moveTo>
                  <a:pt x="249201" y="18562"/>
                </a:moveTo>
                <a:lnTo>
                  <a:pt x="199384" y="32396"/>
                </a:lnTo>
                <a:lnTo>
                  <a:pt x="204890" y="52218"/>
                </a:lnTo>
                <a:lnTo>
                  <a:pt x="215175" y="52218"/>
                </a:lnTo>
                <a:lnTo>
                  <a:pt x="211585" y="39293"/>
                </a:lnTo>
                <a:lnTo>
                  <a:pt x="242304" y="30765"/>
                </a:lnTo>
                <a:lnTo>
                  <a:pt x="252590" y="30765"/>
                </a:lnTo>
                <a:lnTo>
                  <a:pt x="249201" y="18562"/>
                </a:lnTo>
                <a:close/>
              </a:path>
              <a:path w="307340" h="240664">
                <a:moveTo>
                  <a:pt x="149475" y="24610"/>
                </a:moveTo>
                <a:lnTo>
                  <a:pt x="97772" y="24610"/>
                </a:lnTo>
                <a:lnTo>
                  <a:pt x="97772" y="45039"/>
                </a:lnTo>
                <a:lnTo>
                  <a:pt x="107682" y="45039"/>
                </a:lnTo>
                <a:lnTo>
                  <a:pt x="107682" y="34519"/>
                </a:lnTo>
                <a:lnTo>
                  <a:pt x="149475" y="34519"/>
                </a:lnTo>
                <a:lnTo>
                  <a:pt x="149475" y="24610"/>
                </a:lnTo>
                <a:close/>
              </a:path>
              <a:path w="307340" h="240664">
                <a:moveTo>
                  <a:pt x="69771" y="9914"/>
                </a:moveTo>
                <a:lnTo>
                  <a:pt x="59860" y="9914"/>
                </a:lnTo>
                <a:lnTo>
                  <a:pt x="59860" y="19159"/>
                </a:lnTo>
                <a:lnTo>
                  <a:pt x="69771" y="19159"/>
                </a:lnTo>
                <a:lnTo>
                  <a:pt x="69771" y="9914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6" name="object 16"/>
          <p:cNvSpPr txBox="1"/>
          <p:nvPr/>
        </p:nvSpPr>
        <p:spPr>
          <a:xfrm>
            <a:off x="2165888" y="5732506"/>
            <a:ext cx="3342813" cy="455345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 algn="just">
              <a:lnSpc>
                <a:spcPts val="1131"/>
              </a:lnSpc>
              <a:spcBef>
                <a:spcPts val="251"/>
              </a:spcBef>
            </a:pPr>
            <a:r>
              <a:rPr sz="1400" spc="19" dirty="0">
                <a:solidFill>
                  <a:srgbClr val="2B2A29"/>
                </a:solidFill>
                <a:cs typeface="Arial"/>
              </a:rPr>
              <a:t>выпуск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периодических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печатных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изда- 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ний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и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книжной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продукции, связанной  с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образованием,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наукой</a:t>
            </a:r>
            <a:r>
              <a:rPr sz="1400" spc="-5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культурой;</a:t>
            </a:r>
            <a:endParaRPr sz="1400" dirty="0">
              <a:cs typeface="Aria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422267" y="5794443"/>
            <a:ext cx="282484" cy="331470"/>
          </a:xfrm>
          <a:custGeom>
            <a:avLst/>
            <a:gdLst/>
            <a:ahLst/>
            <a:cxnLst/>
            <a:rect l="l" t="t" r="r" b="b"/>
            <a:pathLst>
              <a:path w="219710" h="257810">
                <a:moveTo>
                  <a:pt x="113474" y="0"/>
                </a:moveTo>
                <a:lnTo>
                  <a:pt x="106857" y="0"/>
                </a:lnTo>
                <a:lnTo>
                  <a:pt x="104165" y="2680"/>
                </a:lnTo>
                <a:lnTo>
                  <a:pt x="104165" y="14979"/>
                </a:lnTo>
                <a:lnTo>
                  <a:pt x="106857" y="17660"/>
                </a:lnTo>
                <a:lnTo>
                  <a:pt x="113474" y="17660"/>
                </a:lnTo>
                <a:lnTo>
                  <a:pt x="116166" y="14979"/>
                </a:lnTo>
                <a:lnTo>
                  <a:pt x="116166" y="2680"/>
                </a:lnTo>
                <a:lnTo>
                  <a:pt x="113474" y="0"/>
                </a:lnTo>
                <a:close/>
              </a:path>
              <a:path w="219710" h="257810">
                <a:moveTo>
                  <a:pt x="110807" y="53604"/>
                </a:moveTo>
                <a:lnTo>
                  <a:pt x="109537" y="53604"/>
                </a:lnTo>
                <a:lnTo>
                  <a:pt x="108343" y="53981"/>
                </a:lnTo>
                <a:lnTo>
                  <a:pt x="97525" y="59434"/>
                </a:lnTo>
                <a:lnTo>
                  <a:pt x="89165" y="67757"/>
                </a:lnTo>
                <a:lnTo>
                  <a:pt x="83774" y="78253"/>
                </a:lnTo>
                <a:lnTo>
                  <a:pt x="81864" y="90223"/>
                </a:lnTo>
                <a:lnTo>
                  <a:pt x="83774" y="102190"/>
                </a:lnTo>
                <a:lnTo>
                  <a:pt x="109550" y="126740"/>
                </a:lnTo>
                <a:lnTo>
                  <a:pt x="110782" y="126740"/>
                </a:lnTo>
                <a:lnTo>
                  <a:pt x="111391" y="126648"/>
                </a:lnTo>
                <a:lnTo>
                  <a:pt x="111988" y="126456"/>
                </a:lnTo>
                <a:lnTo>
                  <a:pt x="122807" y="121005"/>
                </a:lnTo>
                <a:lnTo>
                  <a:pt x="129464" y="114378"/>
                </a:lnTo>
                <a:lnTo>
                  <a:pt x="110159" y="114378"/>
                </a:lnTo>
                <a:lnTo>
                  <a:pt x="103471" y="110450"/>
                </a:lnTo>
                <a:lnTo>
                  <a:pt x="98330" y="104847"/>
                </a:lnTo>
                <a:lnTo>
                  <a:pt x="95030" y="97970"/>
                </a:lnTo>
                <a:lnTo>
                  <a:pt x="93865" y="90223"/>
                </a:lnTo>
                <a:lnTo>
                  <a:pt x="95031" y="82470"/>
                </a:lnTo>
                <a:lnTo>
                  <a:pt x="98331" y="75592"/>
                </a:lnTo>
                <a:lnTo>
                  <a:pt x="103472" y="69990"/>
                </a:lnTo>
                <a:lnTo>
                  <a:pt x="110159" y="66062"/>
                </a:lnTo>
                <a:lnTo>
                  <a:pt x="129465" y="66062"/>
                </a:lnTo>
                <a:lnTo>
                  <a:pt x="122807" y="59434"/>
                </a:lnTo>
                <a:lnTo>
                  <a:pt x="111988" y="53981"/>
                </a:lnTo>
                <a:lnTo>
                  <a:pt x="110807" y="53604"/>
                </a:lnTo>
                <a:close/>
              </a:path>
              <a:path w="219710" h="257810">
                <a:moveTo>
                  <a:pt x="129465" y="66062"/>
                </a:moveTo>
                <a:lnTo>
                  <a:pt x="110159" y="66062"/>
                </a:lnTo>
                <a:lnTo>
                  <a:pt x="116854" y="69990"/>
                </a:lnTo>
                <a:lnTo>
                  <a:pt x="121999" y="75592"/>
                </a:lnTo>
                <a:lnTo>
                  <a:pt x="125300" y="82470"/>
                </a:lnTo>
                <a:lnTo>
                  <a:pt x="126466" y="90223"/>
                </a:lnTo>
                <a:lnTo>
                  <a:pt x="125300" y="97971"/>
                </a:lnTo>
                <a:lnTo>
                  <a:pt x="121998" y="104848"/>
                </a:lnTo>
                <a:lnTo>
                  <a:pt x="116854" y="110450"/>
                </a:lnTo>
                <a:lnTo>
                  <a:pt x="110159" y="114378"/>
                </a:lnTo>
                <a:lnTo>
                  <a:pt x="129464" y="114378"/>
                </a:lnTo>
                <a:lnTo>
                  <a:pt x="131167" y="112684"/>
                </a:lnTo>
                <a:lnTo>
                  <a:pt x="136557" y="102190"/>
                </a:lnTo>
                <a:lnTo>
                  <a:pt x="138468" y="90223"/>
                </a:lnTo>
                <a:lnTo>
                  <a:pt x="136557" y="78253"/>
                </a:lnTo>
                <a:lnTo>
                  <a:pt x="131167" y="67757"/>
                </a:lnTo>
                <a:lnTo>
                  <a:pt x="129465" y="66062"/>
                </a:lnTo>
                <a:close/>
              </a:path>
              <a:path w="219710" h="257810">
                <a:moveTo>
                  <a:pt x="182156" y="28446"/>
                </a:moveTo>
                <a:lnTo>
                  <a:pt x="178358" y="28446"/>
                </a:lnTo>
                <a:lnTo>
                  <a:pt x="169672" y="37137"/>
                </a:lnTo>
                <a:lnTo>
                  <a:pt x="169672" y="40934"/>
                </a:lnTo>
                <a:lnTo>
                  <a:pt x="173177" y="44448"/>
                </a:lnTo>
                <a:lnTo>
                  <a:pt x="174713" y="45035"/>
                </a:lnTo>
                <a:lnTo>
                  <a:pt x="177787" y="45035"/>
                </a:lnTo>
                <a:lnTo>
                  <a:pt x="179324" y="44448"/>
                </a:lnTo>
                <a:lnTo>
                  <a:pt x="186842" y="36925"/>
                </a:lnTo>
                <a:lnTo>
                  <a:pt x="186842" y="33130"/>
                </a:lnTo>
                <a:lnTo>
                  <a:pt x="182156" y="28446"/>
                </a:lnTo>
                <a:close/>
              </a:path>
              <a:path w="219710" h="257810">
                <a:moveTo>
                  <a:pt x="212598" y="99122"/>
                </a:moveTo>
                <a:lnTo>
                  <a:pt x="200304" y="99122"/>
                </a:lnTo>
                <a:lnTo>
                  <a:pt x="197624" y="101807"/>
                </a:lnTo>
                <a:lnTo>
                  <a:pt x="197624" y="108431"/>
                </a:lnTo>
                <a:lnTo>
                  <a:pt x="200304" y="111117"/>
                </a:lnTo>
                <a:lnTo>
                  <a:pt x="212598" y="111117"/>
                </a:lnTo>
                <a:lnTo>
                  <a:pt x="215290" y="108431"/>
                </a:lnTo>
                <a:lnTo>
                  <a:pt x="215290" y="101807"/>
                </a:lnTo>
                <a:lnTo>
                  <a:pt x="212598" y="99122"/>
                </a:lnTo>
                <a:close/>
              </a:path>
              <a:path w="219710" h="257810">
                <a:moveTo>
                  <a:pt x="41973" y="28446"/>
                </a:moveTo>
                <a:lnTo>
                  <a:pt x="38176" y="28446"/>
                </a:lnTo>
                <a:lnTo>
                  <a:pt x="33489" y="33130"/>
                </a:lnTo>
                <a:lnTo>
                  <a:pt x="33489" y="36925"/>
                </a:lnTo>
                <a:lnTo>
                  <a:pt x="41008" y="44448"/>
                </a:lnTo>
                <a:lnTo>
                  <a:pt x="42544" y="45035"/>
                </a:lnTo>
                <a:lnTo>
                  <a:pt x="45618" y="45035"/>
                </a:lnTo>
                <a:lnTo>
                  <a:pt x="47155" y="44448"/>
                </a:lnTo>
                <a:lnTo>
                  <a:pt x="50660" y="40938"/>
                </a:lnTo>
                <a:lnTo>
                  <a:pt x="50660" y="37141"/>
                </a:lnTo>
                <a:lnTo>
                  <a:pt x="41973" y="28446"/>
                </a:lnTo>
                <a:close/>
              </a:path>
              <a:path w="219710" h="257810">
                <a:moveTo>
                  <a:pt x="65277" y="178645"/>
                </a:moveTo>
                <a:lnTo>
                  <a:pt x="62801" y="179110"/>
                </a:lnTo>
                <a:lnTo>
                  <a:pt x="59410" y="182303"/>
                </a:lnTo>
                <a:lnTo>
                  <a:pt x="58788" y="184740"/>
                </a:lnTo>
                <a:lnTo>
                  <a:pt x="78841" y="245508"/>
                </a:lnTo>
                <a:lnTo>
                  <a:pt x="80175" y="246891"/>
                </a:lnTo>
                <a:lnTo>
                  <a:pt x="108433" y="257205"/>
                </a:lnTo>
                <a:lnTo>
                  <a:pt x="109042" y="257313"/>
                </a:lnTo>
                <a:lnTo>
                  <a:pt x="110612" y="257313"/>
                </a:lnTo>
                <a:lnTo>
                  <a:pt x="111270" y="257194"/>
                </a:lnTo>
                <a:lnTo>
                  <a:pt x="139484" y="246891"/>
                </a:lnTo>
                <a:lnTo>
                  <a:pt x="140817" y="245508"/>
                </a:lnTo>
                <a:lnTo>
                  <a:pt x="141718" y="242779"/>
                </a:lnTo>
                <a:lnTo>
                  <a:pt x="115785" y="242779"/>
                </a:lnTo>
                <a:lnTo>
                  <a:pt x="103784" y="242751"/>
                </a:lnTo>
                <a:lnTo>
                  <a:pt x="88747" y="237253"/>
                </a:lnTo>
                <a:lnTo>
                  <a:pt x="74942" y="195432"/>
                </a:lnTo>
                <a:lnTo>
                  <a:pt x="107203" y="195432"/>
                </a:lnTo>
                <a:lnTo>
                  <a:pt x="65277" y="178645"/>
                </a:lnTo>
                <a:close/>
              </a:path>
              <a:path w="219710" h="257810">
                <a:moveTo>
                  <a:pt x="157341" y="195436"/>
                </a:moveTo>
                <a:lnTo>
                  <a:pt x="144716" y="195436"/>
                </a:lnTo>
                <a:lnTo>
                  <a:pt x="130911" y="237253"/>
                </a:lnTo>
                <a:lnTo>
                  <a:pt x="115785" y="242779"/>
                </a:lnTo>
                <a:lnTo>
                  <a:pt x="141718" y="242779"/>
                </a:lnTo>
                <a:lnTo>
                  <a:pt x="157341" y="195436"/>
                </a:lnTo>
                <a:close/>
              </a:path>
              <a:path w="219710" h="257810">
                <a:moveTo>
                  <a:pt x="107203" y="195432"/>
                </a:moveTo>
                <a:lnTo>
                  <a:pt x="74942" y="195432"/>
                </a:lnTo>
                <a:lnTo>
                  <a:pt x="103784" y="206984"/>
                </a:lnTo>
                <a:lnTo>
                  <a:pt x="103784" y="242751"/>
                </a:lnTo>
                <a:lnTo>
                  <a:pt x="115785" y="242751"/>
                </a:lnTo>
                <a:lnTo>
                  <a:pt x="115868" y="206984"/>
                </a:lnTo>
                <a:lnTo>
                  <a:pt x="142099" y="196484"/>
                </a:lnTo>
                <a:lnTo>
                  <a:pt x="109829" y="196484"/>
                </a:lnTo>
                <a:lnTo>
                  <a:pt x="107203" y="195432"/>
                </a:lnTo>
                <a:close/>
              </a:path>
              <a:path w="219710" h="257810">
                <a:moveTo>
                  <a:pt x="109829" y="145460"/>
                </a:moveTo>
                <a:lnTo>
                  <a:pt x="68343" y="150933"/>
                </a:lnTo>
                <a:lnTo>
                  <a:pt x="33096" y="166654"/>
                </a:lnTo>
                <a:lnTo>
                  <a:pt x="2170" y="205347"/>
                </a:lnTo>
                <a:lnTo>
                  <a:pt x="0" y="223706"/>
                </a:lnTo>
                <a:lnTo>
                  <a:pt x="2692" y="226392"/>
                </a:lnTo>
                <a:lnTo>
                  <a:pt x="51422" y="226392"/>
                </a:lnTo>
                <a:lnTo>
                  <a:pt x="53276" y="225403"/>
                </a:lnTo>
                <a:lnTo>
                  <a:pt x="55511" y="222101"/>
                </a:lnTo>
                <a:lnTo>
                  <a:pt x="55727" y="220003"/>
                </a:lnTo>
                <a:lnTo>
                  <a:pt x="53471" y="214397"/>
                </a:lnTo>
                <a:lnTo>
                  <a:pt x="12445" y="214397"/>
                </a:lnTo>
                <a:lnTo>
                  <a:pt x="15394" y="204007"/>
                </a:lnTo>
                <a:lnTo>
                  <a:pt x="54813" y="168427"/>
                </a:lnTo>
                <a:lnTo>
                  <a:pt x="109829" y="157455"/>
                </a:lnTo>
                <a:lnTo>
                  <a:pt x="169608" y="157455"/>
                </a:lnTo>
                <a:lnTo>
                  <a:pt x="151310" y="150933"/>
                </a:lnTo>
                <a:lnTo>
                  <a:pt x="131113" y="146850"/>
                </a:lnTo>
                <a:lnTo>
                  <a:pt x="109829" y="145460"/>
                </a:lnTo>
                <a:close/>
              </a:path>
              <a:path w="219710" h="257810">
                <a:moveTo>
                  <a:pt x="176364" y="196303"/>
                </a:moveTo>
                <a:lnTo>
                  <a:pt x="172872" y="197791"/>
                </a:lnTo>
                <a:lnTo>
                  <a:pt x="163918" y="220003"/>
                </a:lnTo>
                <a:lnTo>
                  <a:pt x="164147" y="222101"/>
                </a:lnTo>
                <a:lnTo>
                  <a:pt x="166382" y="225403"/>
                </a:lnTo>
                <a:lnTo>
                  <a:pt x="168236" y="226392"/>
                </a:lnTo>
                <a:lnTo>
                  <a:pt x="216966" y="226392"/>
                </a:lnTo>
                <a:lnTo>
                  <a:pt x="219646" y="223706"/>
                </a:lnTo>
                <a:lnTo>
                  <a:pt x="219589" y="220003"/>
                </a:lnTo>
                <a:lnTo>
                  <a:pt x="218781" y="214397"/>
                </a:lnTo>
                <a:lnTo>
                  <a:pt x="179108" y="214397"/>
                </a:lnTo>
                <a:lnTo>
                  <a:pt x="183997" y="202272"/>
                </a:lnTo>
                <a:lnTo>
                  <a:pt x="182499" y="198776"/>
                </a:lnTo>
                <a:lnTo>
                  <a:pt x="176364" y="196303"/>
                </a:lnTo>
                <a:close/>
              </a:path>
              <a:path w="219710" h="257810">
                <a:moveTo>
                  <a:pt x="43294" y="196300"/>
                </a:moveTo>
                <a:lnTo>
                  <a:pt x="37147" y="198776"/>
                </a:lnTo>
                <a:lnTo>
                  <a:pt x="35661" y="202272"/>
                </a:lnTo>
                <a:lnTo>
                  <a:pt x="40551" y="214397"/>
                </a:lnTo>
                <a:lnTo>
                  <a:pt x="53471" y="214397"/>
                </a:lnTo>
                <a:lnTo>
                  <a:pt x="46786" y="197791"/>
                </a:lnTo>
                <a:lnTo>
                  <a:pt x="43294" y="196300"/>
                </a:lnTo>
                <a:close/>
              </a:path>
              <a:path w="219710" h="257810">
                <a:moveTo>
                  <a:pt x="169608" y="157455"/>
                </a:moveTo>
                <a:lnTo>
                  <a:pt x="109829" y="157455"/>
                </a:lnTo>
                <a:lnTo>
                  <a:pt x="129369" y="158714"/>
                </a:lnTo>
                <a:lnTo>
                  <a:pt x="147851" y="162410"/>
                </a:lnTo>
                <a:lnTo>
                  <a:pt x="190505" y="184952"/>
                </a:lnTo>
                <a:lnTo>
                  <a:pt x="207213" y="214397"/>
                </a:lnTo>
                <a:lnTo>
                  <a:pt x="218781" y="214397"/>
                </a:lnTo>
                <a:lnTo>
                  <a:pt x="200733" y="178146"/>
                </a:lnTo>
                <a:lnTo>
                  <a:pt x="169951" y="157577"/>
                </a:lnTo>
                <a:lnTo>
                  <a:pt x="169608" y="157455"/>
                </a:lnTo>
                <a:close/>
              </a:path>
              <a:path w="219710" h="257810">
                <a:moveTo>
                  <a:pt x="154381" y="178645"/>
                </a:moveTo>
                <a:lnTo>
                  <a:pt x="109829" y="196484"/>
                </a:lnTo>
                <a:lnTo>
                  <a:pt x="142099" y="196484"/>
                </a:lnTo>
                <a:lnTo>
                  <a:pt x="144716" y="195436"/>
                </a:lnTo>
                <a:lnTo>
                  <a:pt x="157342" y="195432"/>
                </a:lnTo>
                <a:lnTo>
                  <a:pt x="160870" y="184740"/>
                </a:lnTo>
                <a:lnTo>
                  <a:pt x="160248" y="182303"/>
                </a:lnTo>
                <a:lnTo>
                  <a:pt x="156844" y="179110"/>
                </a:lnTo>
                <a:lnTo>
                  <a:pt x="154381" y="178645"/>
                </a:lnTo>
                <a:close/>
              </a:path>
              <a:path w="219710" h="257810">
                <a:moveTo>
                  <a:pt x="20027" y="99122"/>
                </a:moveTo>
                <a:lnTo>
                  <a:pt x="7734" y="99122"/>
                </a:lnTo>
                <a:lnTo>
                  <a:pt x="5041" y="101807"/>
                </a:lnTo>
                <a:lnTo>
                  <a:pt x="5041" y="108431"/>
                </a:lnTo>
                <a:lnTo>
                  <a:pt x="7734" y="111117"/>
                </a:lnTo>
                <a:lnTo>
                  <a:pt x="20027" y="111117"/>
                </a:lnTo>
                <a:lnTo>
                  <a:pt x="22707" y="108431"/>
                </a:lnTo>
                <a:lnTo>
                  <a:pt x="22707" y="101807"/>
                </a:lnTo>
                <a:lnTo>
                  <a:pt x="20027" y="99122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18" name="object 18"/>
          <p:cNvSpPr txBox="1"/>
          <p:nvPr/>
        </p:nvSpPr>
        <p:spPr>
          <a:xfrm>
            <a:off x="7002966" y="5836023"/>
            <a:ext cx="3958683" cy="173216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16328" marR="6531">
              <a:lnSpc>
                <a:spcPts val="1131"/>
              </a:lnSpc>
              <a:spcBef>
                <a:spcPts val="251"/>
              </a:spcBef>
            </a:pPr>
            <a:r>
              <a:rPr sz="1400" spc="6" dirty="0">
                <a:solidFill>
                  <a:srgbClr val="2B2A29"/>
                </a:solidFill>
                <a:cs typeface="Arial"/>
              </a:rPr>
              <a:t>культурно-просветительская  </a:t>
            </a:r>
            <a:r>
              <a:rPr sz="1400" spc="-13" dirty="0">
                <a:solidFill>
                  <a:srgbClr val="2B2A29"/>
                </a:solidFill>
                <a:cs typeface="Arial"/>
              </a:rPr>
              <a:t>деятельность</a:t>
            </a:r>
            <a:r>
              <a:rPr sz="1029" spc="-13" dirty="0">
                <a:solidFill>
                  <a:srgbClr val="2B2A29"/>
                </a:solidFill>
                <a:latin typeface="Arial"/>
                <a:cs typeface="Arial"/>
              </a:rPr>
              <a:t>.</a:t>
            </a:r>
            <a:endParaRPr sz="1029" dirty="0">
              <a:latin typeface="Arial"/>
              <a:cs typeface="Arial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737511" cy="3962743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350558" y="-71954"/>
            <a:ext cx="1165224" cy="1882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636" b="1" spc="51" dirty="0">
                <a:solidFill>
                  <a:srgbClr val="C59368"/>
                </a:solidFill>
                <a:latin typeface="Trebuchet MS"/>
                <a:cs typeface="Trebuchet M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xmlns="" val="103760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702" y="2698694"/>
            <a:ext cx="6817287" cy="1055234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>
              <a:spcBef>
                <a:spcPts val="129"/>
              </a:spcBef>
            </a:pPr>
            <a:r>
              <a:rPr sz="2000" b="1" spc="45" dirty="0">
                <a:solidFill>
                  <a:srgbClr val="2B2A29"/>
                </a:solidFill>
                <a:cs typeface="Trebuchet MS"/>
              </a:rPr>
              <a:t>Каким</a:t>
            </a:r>
            <a:r>
              <a:rPr sz="2000" b="1" spc="-64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cs typeface="Trebuchet MS"/>
              </a:rPr>
              <a:t>условиям</a:t>
            </a:r>
            <a:r>
              <a:rPr sz="2000" b="1" spc="-77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9" dirty="0">
                <a:solidFill>
                  <a:srgbClr val="2B2A29"/>
                </a:solidFill>
                <a:cs typeface="Trebuchet MS"/>
              </a:rPr>
              <a:t>должны</a:t>
            </a:r>
            <a:r>
              <a:rPr sz="2000" b="1" spc="-3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cs typeface="Trebuchet MS"/>
              </a:rPr>
              <a:t>соответствовать</a:t>
            </a:r>
            <a:r>
              <a:rPr sz="2000" b="1" spc="-103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cs typeface="Trebuchet MS"/>
              </a:rPr>
              <a:t>такие</a:t>
            </a:r>
            <a:r>
              <a:rPr sz="2000" b="1" spc="-39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26" dirty="0" err="1">
                <a:solidFill>
                  <a:srgbClr val="2B2A29"/>
                </a:solidFill>
                <a:cs typeface="Trebuchet MS"/>
              </a:rPr>
              <a:t>заявители</a:t>
            </a:r>
            <a:r>
              <a:rPr sz="2000" b="1" spc="26" dirty="0">
                <a:solidFill>
                  <a:srgbClr val="2B2A29"/>
                </a:solidFill>
                <a:cs typeface="Trebuchet MS"/>
              </a:rPr>
              <a:t>?</a:t>
            </a:r>
            <a:endParaRPr lang="ru-RU" sz="2000" b="1" spc="26" dirty="0">
              <a:solidFill>
                <a:srgbClr val="2B2A29"/>
              </a:solidFill>
              <a:cs typeface="Trebuchet MS"/>
            </a:endParaRPr>
          </a:p>
          <a:p>
            <a:pPr marL="16328">
              <a:spcBef>
                <a:spcPts val="129"/>
              </a:spcBef>
            </a:pPr>
            <a:endParaRPr sz="2000" dirty="0">
              <a:cs typeface="Trebuchet MS"/>
            </a:endParaRPr>
          </a:p>
          <a:p>
            <a:pPr marL="17961" algn="ctr">
              <a:spcBef>
                <a:spcPts val="829"/>
              </a:spcBef>
            </a:pPr>
            <a:r>
              <a:rPr sz="2000" spc="39" dirty="0" err="1">
                <a:solidFill>
                  <a:srgbClr val="2B2A29"/>
                </a:solidFill>
                <a:cs typeface="Arial"/>
              </a:rPr>
              <a:t>По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итогам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года,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предшествующего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году</a:t>
            </a:r>
            <a:r>
              <a:rPr sz="2000" spc="-3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подачи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заявки:</a:t>
            </a:r>
            <a:endParaRPr sz="2000" dirty="0"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02564" y="5854627"/>
            <a:ext cx="8205924" cy="471100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 marR="6531" indent="37554">
              <a:lnSpc>
                <a:spcPct val="107800"/>
              </a:lnSpc>
              <a:spcBef>
                <a:spcPts val="129"/>
              </a:spcBef>
            </a:pPr>
            <a:r>
              <a:rPr sz="1400" spc="39" dirty="0">
                <a:solidFill>
                  <a:srgbClr val="2B2A29"/>
                </a:solidFill>
                <a:cs typeface="Arial"/>
              </a:rPr>
              <a:t>условие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7" dirty="0">
                <a:solidFill>
                  <a:srgbClr val="2B2A29"/>
                </a:solidFill>
                <a:cs typeface="Arial"/>
              </a:rPr>
              <a:t>по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прибыли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применяется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только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09" dirty="0">
                <a:solidFill>
                  <a:srgbClr val="2B2A29"/>
                </a:solidFill>
                <a:cs typeface="Arial"/>
              </a:rPr>
              <a:t>к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организациям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(прибыль</a:t>
            </a:r>
            <a:r>
              <a:rPr sz="1400" spc="-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не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распределена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между</a:t>
            </a:r>
            <a:r>
              <a:rPr sz="1400" spc="-32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участниками,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а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направлена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45" dirty="0">
                <a:solidFill>
                  <a:srgbClr val="2B2A29"/>
                </a:solidFill>
                <a:cs typeface="Arial"/>
              </a:rPr>
              <a:t>на 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развитие). </a:t>
            </a:r>
            <a:r>
              <a:rPr sz="1400" spc="84" dirty="0">
                <a:solidFill>
                  <a:srgbClr val="2B2A29"/>
                </a:solidFill>
                <a:cs typeface="Arial"/>
              </a:rPr>
              <a:t>К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ИП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условие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не</a:t>
            </a:r>
            <a:r>
              <a:rPr sz="1400" spc="-14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применяется.</a:t>
            </a:r>
            <a:endParaRPr sz="1400" dirty="0"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57902" y="5833789"/>
            <a:ext cx="317297" cy="370963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2314" spc="-13" dirty="0">
                <a:solidFill>
                  <a:srgbClr val="E95136"/>
                </a:solidFill>
                <a:latin typeface="Arial"/>
                <a:cs typeface="Arial"/>
              </a:rPr>
              <a:t>*</a:t>
            </a:r>
            <a:endParaRPr sz="2314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 rot="600000">
            <a:off x="2609064" y="4367267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8" name="object 8"/>
          <p:cNvSpPr txBox="1"/>
          <p:nvPr/>
        </p:nvSpPr>
        <p:spPr>
          <a:xfrm rot="1320000">
            <a:off x="2724210" y="4402053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9" name="object 9"/>
          <p:cNvSpPr txBox="1"/>
          <p:nvPr/>
        </p:nvSpPr>
        <p:spPr>
          <a:xfrm rot="2160000">
            <a:off x="2832746" y="4463409"/>
            <a:ext cx="4047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0" name="object 10"/>
          <p:cNvSpPr txBox="1"/>
          <p:nvPr/>
        </p:nvSpPr>
        <p:spPr>
          <a:xfrm rot="2820000">
            <a:off x="2921834" y="4541402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1" name="object 11"/>
          <p:cNvSpPr txBox="1"/>
          <p:nvPr/>
        </p:nvSpPr>
        <p:spPr>
          <a:xfrm rot="3480000">
            <a:off x="2992996" y="463577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2" name="object 12"/>
          <p:cNvSpPr txBox="1"/>
          <p:nvPr/>
        </p:nvSpPr>
        <p:spPr>
          <a:xfrm rot="4320000">
            <a:off x="3045540" y="4748795"/>
            <a:ext cx="40335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974680" y="4985426"/>
            <a:ext cx="57884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94">
              <a:lnSpc>
                <a:spcPts val="501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 marL="21227">
              <a:lnSpc>
                <a:spcPts val="238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>
              <a:lnSpc>
                <a:spcPts val="2224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4" name="object 14"/>
          <p:cNvSpPr txBox="1"/>
          <p:nvPr/>
        </p:nvSpPr>
        <p:spPr>
          <a:xfrm rot="7020000">
            <a:off x="3004276" y="5208592"/>
            <a:ext cx="40616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5" name="object 15"/>
          <p:cNvSpPr txBox="1"/>
          <p:nvPr/>
        </p:nvSpPr>
        <p:spPr>
          <a:xfrm rot="7860000">
            <a:off x="2933113" y="5311026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6" name="object 16"/>
          <p:cNvSpPr txBox="1"/>
          <p:nvPr/>
        </p:nvSpPr>
        <p:spPr>
          <a:xfrm rot="8520000">
            <a:off x="2846986" y="5391598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7" name="object 17"/>
          <p:cNvSpPr txBox="1"/>
          <p:nvPr/>
        </p:nvSpPr>
        <p:spPr>
          <a:xfrm rot="9180000">
            <a:off x="2745748" y="545313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8" name="object 18"/>
          <p:cNvSpPr txBox="1"/>
          <p:nvPr/>
        </p:nvSpPr>
        <p:spPr>
          <a:xfrm rot="10020000">
            <a:off x="2628060" y="5494154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19" name="object 19"/>
          <p:cNvSpPr txBox="1"/>
          <p:nvPr/>
        </p:nvSpPr>
        <p:spPr>
          <a:xfrm rot="20880000">
            <a:off x="2371997" y="4370718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0" name="object 20"/>
          <p:cNvSpPr txBox="1"/>
          <p:nvPr/>
        </p:nvSpPr>
        <p:spPr>
          <a:xfrm rot="20040000">
            <a:off x="2254169" y="4411343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1" name="object 21"/>
          <p:cNvSpPr txBox="1"/>
          <p:nvPr/>
        </p:nvSpPr>
        <p:spPr>
          <a:xfrm rot="19380000">
            <a:off x="2153003" y="447259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2" name="object 22"/>
          <p:cNvSpPr txBox="1"/>
          <p:nvPr/>
        </p:nvSpPr>
        <p:spPr>
          <a:xfrm rot="18720000">
            <a:off x="2066018" y="4553262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3" name="object 23"/>
          <p:cNvSpPr txBox="1"/>
          <p:nvPr/>
        </p:nvSpPr>
        <p:spPr>
          <a:xfrm rot="17880000">
            <a:off x="1994505" y="4655462"/>
            <a:ext cx="404153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4" name="object 24"/>
          <p:cNvSpPr txBox="1"/>
          <p:nvPr/>
        </p:nvSpPr>
        <p:spPr>
          <a:xfrm rot="17220000">
            <a:off x="1947902" y="4765097"/>
            <a:ext cx="40414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5" name="object 25"/>
          <p:cNvSpPr txBox="1"/>
          <p:nvPr/>
        </p:nvSpPr>
        <p:spPr>
          <a:xfrm rot="16500000">
            <a:off x="1925744" y="4882539"/>
            <a:ext cx="403167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6" name="object 26"/>
          <p:cNvSpPr txBox="1"/>
          <p:nvPr/>
        </p:nvSpPr>
        <p:spPr>
          <a:xfrm rot="15840000">
            <a:off x="1926956" y="5002353"/>
            <a:ext cx="4053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7" name="object 27"/>
          <p:cNvSpPr txBox="1"/>
          <p:nvPr/>
        </p:nvSpPr>
        <p:spPr>
          <a:xfrm rot="15180000">
            <a:off x="1952970" y="5118529"/>
            <a:ext cx="40537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8" name="object 28"/>
          <p:cNvSpPr txBox="1"/>
          <p:nvPr/>
        </p:nvSpPr>
        <p:spPr>
          <a:xfrm rot="14340000">
            <a:off x="2005924" y="5231371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29" name="object 29"/>
          <p:cNvSpPr txBox="1"/>
          <p:nvPr/>
        </p:nvSpPr>
        <p:spPr>
          <a:xfrm rot="13680000">
            <a:off x="2077349" y="5325538"/>
            <a:ext cx="40475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0" name="object 30"/>
          <p:cNvSpPr txBox="1"/>
          <p:nvPr/>
        </p:nvSpPr>
        <p:spPr>
          <a:xfrm rot="13020000">
            <a:off x="2166216" y="5403720"/>
            <a:ext cx="40554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1" name="object 31"/>
          <p:cNvSpPr txBox="1"/>
          <p:nvPr/>
        </p:nvSpPr>
        <p:spPr>
          <a:xfrm rot="12180000">
            <a:off x="2276070" y="546389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2" name="object 32"/>
          <p:cNvSpPr txBox="1"/>
          <p:nvPr/>
        </p:nvSpPr>
        <p:spPr>
          <a:xfrm rot="11460000">
            <a:off x="2391009" y="5498334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3" name="object 33"/>
          <p:cNvSpPr txBox="1"/>
          <p:nvPr/>
        </p:nvSpPr>
        <p:spPr>
          <a:xfrm rot="10740000">
            <a:off x="2510031" y="5508598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897951" y="5005638"/>
            <a:ext cx="444954" cy="379639"/>
          </a:xfrm>
          <a:custGeom>
            <a:avLst/>
            <a:gdLst/>
            <a:ahLst/>
            <a:cxnLst/>
            <a:rect l="l" t="t" r="r" b="b"/>
            <a:pathLst>
              <a:path w="346075" h="295275">
                <a:moveTo>
                  <a:pt x="346075" y="0"/>
                </a:moveTo>
                <a:lnTo>
                  <a:pt x="0" y="0"/>
                </a:lnTo>
                <a:lnTo>
                  <a:pt x="0" y="295259"/>
                </a:lnTo>
                <a:lnTo>
                  <a:pt x="346075" y="295259"/>
                </a:lnTo>
                <a:lnTo>
                  <a:pt x="346075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35" name="object 35"/>
          <p:cNvSpPr txBox="1"/>
          <p:nvPr/>
        </p:nvSpPr>
        <p:spPr>
          <a:xfrm>
            <a:off x="2423803" y="4848492"/>
            <a:ext cx="824593" cy="566383"/>
          </a:xfrm>
          <a:prstGeom prst="rect">
            <a:avLst/>
          </a:prstGeom>
        </p:spPr>
        <p:txBody>
          <a:bodyPr vert="horz" wrap="square" lIns="0" tIns="22044" rIns="0" bIns="0" rtlCol="0">
            <a:spAutoFit/>
          </a:bodyPr>
          <a:lstStyle/>
          <a:p>
            <a:pPr marL="16328">
              <a:spcBef>
                <a:spcPts val="174"/>
              </a:spcBef>
            </a:pPr>
            <a:r>
              <a:rPr sz="3536" spc="161" dirty="0">
                <a:solidFill>
                  <a:srgbClr val="E95136"/>
                </a:solidFill>
                <a:latin typeface="Arial"/>
                <a:cs typeface="Arial"/>
              </a:rPr>
              <a:t>5</a:t>
            </a:r>
            <a:r>
              <a:rPr sz="3536" spc="154" dirty="0">
                <a:solidFill>
                  <a:srgbClr val="E95136"/>
                </a:solidFill>
                <a:latin typeface="Arial"/>
                <a:cs typeface="Arial"/>
              </a:rPr>
              <a:t>0</a:t>
            </a:r>
            <a:r>
              <a:rPr sz="2314" spc="-84" dirty="0">
                <a:solidFill>
                  <a:srgbClr val="E95136"/>
                </a:solidFill>
                <a:latin typeface="Arial"/>
                <a:cs typeface="Arial"/>
              </a:rPr>
              <a:t>%</a:t>
            </a:r>
            <a:endParaRPr sz="2314" dirty="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445410" y="4822610"/>
            <a:ext cx="522514" cy="143464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836" b="1" spc="13" dirty="0">
                <a:solidFill>
                  <a:srgbClr val="E95136"/>
                </a:solidFill>
                <a:latin typeface="Trebuchet MS"/>
                <a:cs typeface="Trebuchet MS"/>
              </a:rPr>
              <a:t>не</a:t>
            </a:r>
            <a:r>
              <a:rPr sz="836" b="1" spc="-103" dirty="0">
                <a:solidFill>
                  <a:srgbClr val="E95136"/>
                </a:solidFill>
                <a:latin typeface="Trebuchet MS"/>
                <a:cs typeface="Trebuchet MS"/>
              </a:rPr>
              <a:t> </a:t>
            </a:r>
            <a:r>
              <a:rPr sz="836" b="1" spc="13" dirty="0">
                <a:solidFill>
                  <a:srgbClr val="E95136"/>
                </a:solidFill>
                <a:latin typeface="Trebuchet MS"/>
                <a:cs typeface="Trebuchet MS"/>
              </a:rPr>
              <a:t>менее</a:t>
            </a:r>
            <a:endParaRPr sz="836">
              <a:latin typeface="Trebuchet MS"/>
              <a:cs typeface="Trebuchet M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581845" y="4739874"/>
            <a:ext cx="2521131" cy="859118"/>
          </a:xfrm>
          <a:prstGeom prst="rect">
            <a:avLst/>
          </a:prstGeom>
        </p:spPr>
        <p:txBody>
          <a:bodyPr vert="horz" wrap="square" lIns="0" tIns="25309" rIns="0" bIns="0" rtlCol="0">
            <a:spAutoFit/>
          </a:bodyPr>
          <a:lstStyle/>
          <a:p>
            <a:pPr marL="16328" marR="6531" algn="just">
              <a:lnSpc>
                <a:spcPts val="1273"/>
              </a:lnSpc>
              <a:spcBef>
                <a:spcPts val="199"/>
              </a:spcBef>
            </a:pPr>
            <a:r>
              <a:rPr sz="1400" spc="32" dirty="0">
                <a:solidFill>
                  <a:srgbClr val="2B2A29"/>
                </a:solidFill>
                <a:cs typeface="Arial"/>
              </a:rPr>
              <a:t>доходов </a:t>
            </a:r>
            <a:r>
              <a:rPr sz="1400" spc="180" dirty="0">
                <a:solidFill>
                  <a:srgbClr val="2B2A29"/>
                </a:solidFill>
                <a:cs typeface="Arial"/>
              </a:rPr>
              <a:t>–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от </a:t>
            </a:r>
            <a:r>
              <a:rPr sz="1400" spc="-6" dirty="0">
                <a:solidFill>
                  <a:srgbClr val="2B2A29"/>
                </a:solidFill>
                <a:cs typeface="Arial"/>
              </a:rPr>
              <a:t>деятельности, </a:t>
            </a:r>
            <a:r>
              <a:rPr sz="1400" spc="32" dirty="0" err="1">
                <a:solidFill>
                  <a:srgbClr val="2B2A29"/>
                </a:solidFill>
                <a:cs typeface="Arial"/>
              </a:rPr>
              <a:t>направленной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 на </a:t>
            </a:r>
            <a:r>
              <a:rPr sz="1400" spc="26" dirty="0">
                <a:solidFill>
                  <a:srgbClr val="2B2A29"/>
                </a:solidFill>
                <a:cs typeface="Arial"/>
              </a:rPr>
              <a:t>достижение </a:t>
            </a:r>
            <a:r>
              <a:rPr sz="1400" spc="19" dirty="0">
                <a:solidFill>
                  <a:srgbClr val="2B2A29"/>
                </a:solidFill>
                <a:cs typeface="Arial"/>
              </a:rPr>
              <a:t>общественно 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полезных</a:t>
            </a:r>
            <a:r>
              <a:rPr sz="1400" spc="-7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>
                <a:solidFill>
                  <a:srgbClr val="2B2A29"/>
                </a:solidFill>
                <a:cs typeface="Arial"/>
              </a:rPr>
              <a:t>целей</a:t>
            </a:r>
            <a:r>
              <a:rPr sz="1400" spc="-32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77" dirty="0">
                <a:solidFill>
                  <a:srgbClr val="2B2A29"/>
                </a:solidFill>
                <a:cs typeface="Arial"/>
              </a:rPr>
              <a:t>и</a:t>
            </a:r>
            <a:r>
              <a:rPr sz="1400" spc="-32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 err="1">
                <a:solidFill>
                  <a:srgbClr val="2B2A29"/>
                </a:solidFill>
                <a:cs typeface="Arial"/>
              </a:rPr>
              <a:t>решение</a:t>
            </a:r>
            <a:r>
              <a:rPr sz="1400" spc="-3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13" dirty="0" err="1">
                <a:solidFill>
                  <a:srgbClr val="2B2A29"/>
                </a:solidFill>
                <a:cs typeface="Arial"/>
              </a:rPr>
              <a:t>социаль</a:t>
            </a:r>
            <a:r>
              <a:rPr sz="1400" spc="51" dirty="0" err="1">
                <a:solidFill>
                  <a:srgbClr val="2B2A29"/>
                </a:solidFill>
                <a:cs typeface="Arial"/>
              </a:rPr>
              <a:t>ных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2" dirty="0">
                <a:solidFill>
                  <a:srgbClr val="2B2A29"/>
                </a:solidFill>
                <a:cs typeface="Arial"/>
              </a:rPr>
              <a:t>проблем</a:t>
            </a:r>
            <a:r>
              <a:rPr sz="1400" spc="-129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6" dirty="0">
                <a:solidFill>
                  <a:srgbClr val="2B2A29"/>
                </a:solidFill>
                <a:cs typeface="Arial"/>
              </a:rPr>
              <a:t>общества;</a:t>
            </a:r>
            <a:endParaRPr sz="1400" dirty="0"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852223" y="4719103"/>
            <a:ext cx="2557871" cy="947256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 marR="6531" algn="just">
              <a:lnSpc>
                <a:spcPct val="107800"/>
              </a:lnSpc>
              <a:spcBef>
                <a:spcPts val="129"/>
              </a:spcBef>
            </a:pPr>
            <a:r>
              <a:rPr sz="1400" spc="64" dirty="0">
                <a:solidFill>
                  <a:srgbClr val="2B2A29"/>
                </a:solidFill>
                <a:cs typeface="Arial"/>
              </a:rPr>
              <a:t>полученной прибыли</a:t>
            </a:r>
            <a:r>
              <a:rPr sz="1400" spc="-116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направлено 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на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осуществление </a:t>
            </a:r>
            <a:r>
              <a:rPr sz="1400" spc="58" dirty="0" err="1">
                <a:solidFill>
                  <a:srgbClr val="2B2A29"/>
                </a:solidFill>
                <a:cs typeface="Arial"/>
              </a:rPr>
              <a:t>такой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26" dirty="0" err="1">
                <a:solidFill>
                  <a:srgbClr val="2B2A29"/>
                </a:solidFill>
                <a:cs typeface="Arial"/>
              </a:rPr>
              <a:t>деятель</a:t>
            </a:r>
            <a:r>
              <a:rPr sz="1400" spc="51" dirty="0" err="1">
                <a:solidFill>
                  <a:srgbClr val="2B2A29"/>
                </a:solidFill>
                <a:cs typeface="Arial"/>
              </a:rPr>
              <a:t>ности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58" dirty="0">
                <a:solidFill>
                  <a:srgbClr val="2B2A29"/>
                </a:solidFill>
                <a:cs typeface="Arial"/>
              </a:rPr>
              <a:t>в </a:t>
            </a:r>
            <a:r>
              <a:rPr sz="1400" spc="51" dirty="0">
                <a:solidFill>
                  <a:srgbClr val="2B2A29"/>
                </a:solidFill>
                <a:cs typeface="Arial"/>
              </a:rPr>
              <a:t>текущем</a:t>
            </a:r>
            <a:r>
              <a:rPr sz="1400" spc="-84" dirty="0">
                <a:solidFill>
                  <a:srgbClr val="2B2A29"/>
                </a:solidFill>
                <a:cs typeface="Arial"/>
              </a:rPr>
              <a:t> </a:t>
            </a:r>
            <a:r>
              <a:rPr sz="1400" spc="39" dirty="0">
                <a:solidFill>
                  <a:srgbClr val="2B2A29"/>
                </a:solidFill>
                <a:cs typeface="Arial"/>
              </a:rPr>
              <a:t>году;</a:t>
            </a:r>
            <a:endParaRPr sz="1400" dirty="0"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 rot="600000">
            <a:off x="6836613" y="436264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0" name="object 40"/>
          <p:cNvSpPr txBox="1"/>
          <p:nvPr/>
        </p:nvSpPr>
        <p:spPr>
          <a:xfrm rot="1320000">
            <a:off x="6951753" y="4397416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1" name="object 41"/>
          <p:cNvSpPr txBox="1"/>
          <p:nvPr/>
        </p:nvSpPr>
        <p:spPr>
          <a:xfrm rot="2160000">
            <a:off x="7060295" y="4458773"/>
            <a:ext cx="4047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2" name="object 42"/>
          <p:cNvSpPr txBox="1"/>
          <p:nvPr/>
        </p:nvSpPr>
        <p:spPr>
          <a:xfrm rot="2820000">
            <a:off x="7149366" y="4536764"/>
            <a:ext cx="403946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3" name="object 43"/>
          <p:cNvSpPr txBox="1"/>
          <p:nvPr/>
        </p:nvSpPr>
        <p:spPr>
          <a:xfrm rot="3480000">
            <a:off x="7220546" y="4631139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4" name="object 44"/>
          <p:cNvSpPr txBox="1"/>
          <p:nvPr/>
        </p:nvSpPr>
        <p:spPr>
          <a:xfrm rot="4320000">
            <a:off x="7273090" y="4744157"/>
            <a:ext cx="40335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202229" y="4980805"/>
            <a:ext cx="578848" cy="37189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9594">
              <a:lnSpc>
                <a:spcPts val="501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 marL="21227">
              <a:lnSpc>
                <a:spcPts val="238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  <a:p>
            <a:pPr>
              <a:lnSpc>
                <a:spcPts val="2224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6" name="object 46"/>
          <p:cNvSpPr txBox="1"/>
          <p:nvPr/>
        </p:nvSpPr>
        <p:spPr>
          <a:xfrm rot="7020000">
            <a:off x="7231820" y="5203957"/>
            <a:ext cx="40616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7" name="object 47"/>
          <p:cNvSpPr txBox="1"/>
          <p:nvPr/>
        </p:nvSpPr>
        <p:spPr>
          <a:xfrm rot="7860000">
            <a:off x="7160661" y="5306393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8" name="object 48"/>
          <p:cNvSpPr txBox="1"/>
          <p:nvPr/>
        </p:nvSpPr>
        <p:spPr>
          <a:xfrm rot="8520000">
            <a:off x="7074534" y="5386966"/>
            <a:ext cx="405162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49" name="object 49"/>
          <p:cNvSpPr txBox="1"/>
          <p:nvPr/>
        </p:nvSpPr>
        <p:spPr>
          <a:xfrm rot="9180000">
            <a:off x="6973296" y="5448497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0" name="object 50"/>
          <p:cNvSpPr txBox="1"/>
          <p:nvPr/>
        </p:nvSpPr>
        <p:spPr>
          <a:xfrm rot="10020000">
            <a:off x="6855612" y="5489526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DEC8B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624881" y="4258702"/>
            <a:ext cx="4362994" cy="506201"/>
          </a:xfrm>
          <a:prstGeom prst="rect">
            <a:avLst/>
          </a:prstGeom>
        </p:spPr>
        <p:txBody>
          <a:bodyPr vert="horz" wrap="square" lIns="0" tIns="31024" rIns="0" bIns="0" rtlCol="0">
            <a:spAutoFit/>
          </a:bodyPr>
          <a:lstStyle/>
          <a:p>
            <a:pPr marL="16328">
              <a:spcBef>
                <a:spcPts val="244"/>
              </a:spcBef>
              <a:tabLst>
                <a:tab pos="4242932" algn="l"/>
              </a:tabLst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	</a:t>
            </a:r>
            <a:r>
              <a:rPr sz="4629" baseline="1157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4629" baseline="1157" dirty="0">
              <a:latin typeface="Noto Sans Sinhala Light"/>
              <a:cs typeface="Noto Sans Sinhala Light"/>
            </a:endParaRPr>
          </a:p>
        </p:txBody>
      </p:sp>
      <p:sp>
        <p:nvSpPr>
          <p:cNvPr id="52" name="object 52"/>
          <p:cNvSpPr txBox="1"/>
          <p:nvPr/>
        </p:nvSpPr>
        <p:spPr>
          <a:xfrm rot="20880000">
            <a:off x="6599543" y="436609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3" name="object 53"/>
          <p:cNvSpPr txBox="1"/>
          <p:nvPr/>
        </p:nvSpPr>
        <p:spPr>
          <a:xfrm rot="20040000">
            <a:off x="6481716" y="4406722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4" name="object 54"/>
          <p:cNvSpPr txBox="1"/>
          <p:nvPr/>
        </p:nvSpPr>
        <p:spPr>
          <a:xfrm rot="19380000">
            <a:off x="6380547" y="4467976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5" name="object 55"/>
          <p:cNvSpPr txBox="1"/>
          <p:nvPr/>
        </p:nvSpPr>
        <p:spPr>
          <a:xfrm rot="18720000">
            <a:off x="6293566" y="4548641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6" name="object 56"/>
          <p:cNvSpPr txBox="1"/>
          <p:nvPr/>
        </p:nvSpPr>
        <p:spPr>
          <a:xfrm rot="17880000">
            <a:off x="6222056" y="4650825"/>
            <a:ext cx="404153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7" name="object 57"/>
          <p:cNvSpPr txBox="1"/>
          <p:nvPr/>
        </p:nvSpPr>
        <p:spPr>
          <a:xfrm rot="17220000">
            <a:off x="6175453" y="4760476"/>
            <a:ext cx="40414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8" name="object 58"/>
          <p:cNvSpPr txBox="1"/>
          <p:nvPr/>
        </p:nvSpPr>
        <p:spPr>
          <a:xfrm rot="16500000">
            <a:off x="6153299" y="4877918"/>
            <a:ext cx="403167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59" name="object 59"/>
          <p:cNvSpPr txBox="1"/>
          <p:nvPr/>
        </p:nvSpPr>
        <p:spPr>
          <a:xfrm rot="15840000">
            <a:off x="6154496" y="4997731"/>
            <a:ext cx="405338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0" name="object 60"/>
          <p:cNvSpPr txBox="1"/>
          <p:nvPr/>
        </p:nvSpPr>
        <p:spPr>
          <a:xfrm rot="15180000">
            <a:off x="6180517" y="5113906"/>
            <a:ext cx="405370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1" name="object 61"/>
          <p:cNvSpPr txBox="1"/>
          <p:nvPr/>
        </p:nvSpPr>
        <p:spPr>
          <a:xfrm rot="14340000">
            <a:off x="6233473" y="5226748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2" name="object 62"/>
          <p:cNvSpPr txBox="1"/>
          <p:nvPr/>
        </p:nvSpPr>
        <p:spPr>
          <a:xfrm rot="13680000">
            <a:off x="6304904" y="5320913"/>
            <a:ext cx="40475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3" name="object 63"/>
          <p:cNvSpPr txBox="1"/>
          <p:nvPr/>
        </p:nvSpPr>
        <p:spPr>
          <a:xfrm rot="13020000">
            <a:off x="6393762" y="5399095"/>
            <a:ext cx="405541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4" name="object 64"/>
          <p:cNvSpPr txBox="1"/>
          <p:nvPr/>
        </p:nvSpPr>
        <p:spPr>
          <a:xfrm rot="12180000">
            <a:off x="6503616" y="5459260"/>
            <a:ext cx="404955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5" name="object 65"/>
          <p:cNvSpPr txBox="1"/>
          <p:nvPr/>
        </p:nvSpPr>
        <p:spPr>
          <a:xfrm rot="11460000">
            <a:off x="6618566" y="5493707"/>
            <a:ext cx="403749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6" name="object 66"/>
          <p:cNvSpPr txBox="1"/>
          <p:nvPr/>
        </p:nvSpPr>
        <p:spPr>
          <a:xfrm rot="10740000">
            <a:off x="6737585" y="5503970"/>
            <a:ext cx="403554" cy="3975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3086"/>
              </a:lnSpc>
            </a:pPr>
            <a:r>
              <a:rPr sz="3086" dirty="0">
                <a:solidFill>
                  <a:srgbClr val="E95136"/>
                </a:solidFill>
                <a:latin typeface="Noto Sans Sinhala Light"/>
                <a:cs typeface="Noto Sans Sinhala Light"/>
              </a:rPr>
              <a:t>.</a:t>
            </a:r>
            <a:endParaRPr sz="3086">
              <a:latin typeface="Noto Sans Sinhala Light"/>
              <a:cs typeface="Noto Sans Sinhala Light"/>
            </a:endParaRPr>
          </a:p>
        </p:txBody>
      </p:sp>
      <p:sp>
        <p:nvSpPr>
          <p:cNvPr id="67" name="object 67"/>
          <p:cNvSpPr/>
          <p:nvPr/>
        </p:nvSpPr>
        <p:spPr>
          <a:xfrm>
            <a:off x="7125500" y="5001001"/>
            <a:ext cx="444954" cy="379639"/>
          </a:xfrm>
          <a:custGeom>
            <a:avLst/>
            <a:gdLst/>
            <a:ahLst/>
            <a:cxnLst/>
            <a:rect l="l" t="t" r="r" b="b"/>
            <a:pathLst>
              <a:path w="346075" h="295275">
                <a:moveTo>
                  <a:pt x="346075" y="0"/>
                </a:moveTo>
                <a:lnTo>
                  <a:pt x="0" y="0"/>
                </a:lnTo>
                <a:lnTo>
                  <a:pt x="0" y="295266"/>
                </a:lnTo>
                <a:lnTo>
                  <a:pt x="346075" y="295266"/>
                </a:lnTo>
                <a:lnTo>
                  <a:pt x="346075" y="0"/>
                </a:lnTo>
                <a:close/>
              </a:path>
            </a:pathLst>
          </a:custGeom>
          <a:solidFill>
            <a:srgbClr val="FEFEFE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sp>
        <p:nvSpPr>
          <p:cNvPr id="68" name="object 68"/>
          <p:cNvSpPr txBox="1"/>
          <p:nvPr/>
        </p:nvSpPr>
        <p:spPr>
          <a:xfrm>
            <a:off x="6651350" y="4843865"/>
            <a:ext cx="824593" cy="566383"/>
          </a:xfrm>
          <a:prstGeom prst="rect">
            <a:avLst/>
          </a:prstGeom>
        </p:spPr>
        <p:txBody>
          <a:bodyPr vert="horz" wrap="square" lIns="0" tIns="22044" rIns="0" bIns="0" rtlCol="0">
            <a:spAutoFit/>
          </a:bodyPr>
          <a:lstStyle/>
          <a:p>
            <a:pPr marL="16328">
              <a:spcBef>
                <a:spcPts val="174"/>
              </a:spcBef>
            </a:pPr>
            <a:r>
              <a:rPr sz="3536" spc="161" dirty="0">
                <a:solidFill>
                  <a:srgbClr val="E95136"/>
                </a:solidFill>
                <a:latin typeface="Arial"/>
                <a:cs typeface="Arial"/>
              </a:rPr>
              <a:t>5</a:t>
            </a:r>
            <a:r>
              <a:rPr sz="3536" spc="154" dirty="0">
                <a:solidFill>
                  <a:srgbClr val="E95136"/>
                </a:solidFill>
                <a:latin typeface="Arial"/>
                <a:cs typeface="Arial"/>
              </a:rPr>
              <a:t>0</a:t>
            </a:r>
            <a:r>
              <a:rPr sz="2314" spc="-84" dirty="0">
                <a:solidFill>
                  <a:srgbClr val="E95136"/>
                </a:solidFill>
                <a:latin typeface="Arial"/>
                <a:cs typeface="Arial"/>
              </a:rPr>
              <a:t>%</a:t>
            </a:r>
            <a:endParaRPr sz="2314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6672953" y="4817974"/>
            <a:ext cx="522514" cy="143464"/>
          </a:xfrm>
          <a:prstGeom prst="rect">
            <a:avLst/>
          </a:prstGeom>
        </p:spPr>
        <p:txBody>
          <a:bodyPr vert="horz" wrap="square" lIns="0" tIns="14696" rIns="0" bIns="0" rtlCol="0">
            <a:spAutoFit/>
          </a:bodyPr>
          <a:lstStyle/>
          <a:p>
            <a:pPr marL="16328">
              <a:spcBef>
                <a:spcPts val="116"/>
              </a:spcBef>
            </a:pPr>
            <a:r>
              <a:rPr sz="836" spc="39" dirty="0">
                <a:solidFill>
                  <a:srgbClr val="E95136"/>
                </a:solidFill>
                <a:latin typeface="Arial"/>
                <a:cs typeface="Arial"/>
              </a:rPr>
              <a:t>не</a:t>
            </a:r>
            <a:r>
              <a:rPr sz="836" spc="-71" dirty="0">
                <a:solidFill>
                  <a:srgbClr val="E95136"/>
                </a:solidFill>
                <a:latin typeface="Arial"/>
                <a:cs typeface="Arial"/>
              </a:rPr>
              <a:t> </a:t>
            </a:r>
            <a:r>
              <a:rPr sz="836" spc="32" dirty="0">
                <a:solidFill>
                  <a:srgbClr val="E95136"/>
                </a:solidFill>
                <a:latin typeface="Arial"/>
                <a:cs typeface="Arial"/>
              </a:rPr>
              <a:t>менее</a:t>
            </a:r>
            <a:endParaRPr sz="836">
              <a:latin typeface="Arial"/>
              <a:cs typeface="Arial"/>
            </a:endParaRPr>
          </a:p>
        </p:txBody>
      </p:sp>
      <p:pic>
        <p:nvPicPr>
          <p:cNvPr id="88" name="Рисунок 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978" y="0"/>
            <a:ext cx="1737511" cy="3962743"/>
          </a:xfrm>
          <a:prstGeom prst="rect">
            <a:avLst/>
          </a:prstGeom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7838" y="582434"/>
            <a:ext cx="3611714" cy="2590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0700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30610" y="457966"/>
            <a:ext cx="8112034" cy="4658034"/>
          </a:xfrm>
          <a:prstGeom prst="rect">
            <a:avLst/>
          </a:prstGeom>
        </p:spPr>
        <p:txBody>
          <a:bodyPr vert="horz" wrap="square" lIns="0" tIns="31841" rIns="0" bIns="0" rtlCol="0">
            <a:spAutoFit/>
          </a:bodyPr>
          <a:lstStyle/>
          <a:p>
            <a:pPr marL="22043">
              <a:spcBef>
                <a:spcPts val="251"/>
              </a:spcBef>
            </a:pPr>
            <a:r>
              <a:rPr sz="2000" b="1" spc="26" dirty="0">
                <a:solidFill>
                  <a:srgbClr val="2B2A29"/>
                </a:solidFill>
                <a:cs typeface="Trebuchet MS"/>
              </a:rPr>
              <a:t>КАК</a:t>
            </a:r>
            <a:r>
              <a:rPr sz="2000" b="1" spc="-84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-64" dirty="0">
                <a:solidFill>
                  <a:srgbClr val="2B2A29"/>
                </a:solidFill>
                <a:cs typeface="Trebuchet MS"/>
              </a:rPr>
              <a:t>СТАТЬ</a:t>
            </a:r>
            <a:r>
              <a:rPr lang="ru-RU" sz="2000" b="1" spc="-64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9" dirty="0" err="1">
                <a:solidFill>
                  <a:srgbClr val="2B2A29"/>
                </a:solidFill>
                <a:cs typeface="Trebuchet MS"/>
              </a:rPr>
              <a:t>социальным</a:t>
            </a:r>
            <a:r>
              <a:rPr sz="2000" b="1" spc="-45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b="1" spc="32" dirty="0">
                <a:solidFill>
                  <a:srgbClr val="2B2A29"/>
                </a:solidFill>
                <a:cs typeface="Trebuchet MS"/>
              </a:rPr>
              <a:t>предпринимателем?</a:t>
            </a:r>
            <a:endParaRPr sz="2000" dirty="0">
              <a:cs typeface="Trebuchet MS"/>
            </a:endParaRPr>
          </a:p>
          <a:p>
            <a:pPr>
              <a:lnSpc>
                <a:spcPct val="100000"/>
              </a:lnSpc>
            </a:pPr>
            <a:endParaRPr sz="2000" dirty="0">
              <a:cs typeface="Trebuchet MS"/>
            </a:endParaRPr>
          </a:p>
          <a:p>
            <a:pPr marL="490668" marR="271866" indent="-471890">
              <a:lnSpc>
                <a:spcPct val="101099"/>
              </a:lnSpc>
              <a:buClr>
                <a:srgbClr val="E95136"/>
              </a:buClr>
              <a:buSzPct val="133333"/>
              <a:buFont typeface="Arial"/>
              <a:buAutoNum type="arabicPeriod"/>
              <a:tabLst>
                <a:tab pos="489852" algn="l"/>
                <a:tab pos="491485" algn="l"/>
              </a:tabLst>
            </a:pPr>
            <a:r>
              <a:rPr sz="2000" b="1" spc="39" dirty="0">
                <a:solidFill>
                  <a:srgbClr val="2B2A29"/>
                </a:solidFill>
                <a:cs typeface="Trebuchet MS"/>
              </a:rPr>
              <a:t>выбрать</a:t>
            </a:r>
            <a:r>
              <a:rPr sz="2000" b="1" spc="-251" dirty="0">
                <a:solidFill>
                  <a:srgbClr val="2B2A29"/>
                </a:solidFill>
                <a:cs typeface="Trebuchet MS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категорию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социального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предприятия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(описание социальной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проблематики), точнее всего 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отражающую 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деятельность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вашей</a:t>
            </a:r>
            <a:r>
              <a:rPr sz="2000" spc="-11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организации/ИП;</a:t>
            </a:r>
            <a:endParaRPr sz="2000" dirty="0">
              <a:cs typeface="Arial"/>
            </a:endParaRPr>
          </a:p>
          <a:p>
            <a:pPr marL="490668" indent="-474340">
              <a:spcBef>
                <a:spcPts val="1234"/>
              </a:spcBef>
              <a:buClr>
                <a:srgbClr val="E95136"/>
              </a:buClr>
              <a:buSzPct val="133333"/>
              <a:buFont typeface="Arial"/>
              <a:buAutoNum type="arabicPeriod"/>
              <a:tabLst>
                <a:tab pos="489852" algn="l"/>
                <a:tab pos="491485" algn="l"/>
              </a:tabLst>
            </a:pPr>
            <a:r>
              <a:rPr sz="2000" b="1" spc="19" dirty="0">
                <a:solidFill>
                  <a:srgbClr val="2B2A29"/>
                </a:solidFill>
                <a:cs typeface="Trebuchet MS"/>
              </a:rPr>
              <a:t>подготовить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комплект</a:t>
            </a:r>
            <a:r>
              <a:rPr sz="2000" spc="-23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документов, соответствующий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вашей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категории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социального предприятия;</a:t>
            </a:r>
            <a:endParaRPr sz="2000" dirty="0">
              <a:cs typeface="Arial"/>
            </a:endParaRPr>
          </a:p>
          <a:p>
            <a:pPr marL="489852" marR="6531" indent="-474340">
              <a:spcBef>
                <a:spcPts val="1164"/>
              </a:spcBef>
              <a:buClr>
                <a:srgbClr val="E95136"/>
              </a:buClr>
              <a:buSzPct val="133333"/>
              <a:buFont typeface="Arial"/>
              <a:buAutoNum type="arabicPeriod"/>
              <a:tabLst>
                <a:tab pos="489852" algn="l"/>
                <a:tab pos="491485" algn="l"/>
              </a:tabLst>
            </a:pPr>
            <a:r>
              <a:rPr sz="2000" b="1" spc="32" dirty="0">
                <a:solidFill>
                  <a:srgbClr val="2B2A29"/>
                </a:solidFill>
                <a:cs typeface="Trebuchet MS"/>
              </a:rPr>
              <a:t>направить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документы в </a:t>
            </a:r>
            <a:r>
              <a:rPr sz="2000" spc="45" dirty="0" err="1">
                <a:solidFill>
                  <a:srgbClr val="2B2A29"/>
                </a:solidFill>
                <a:cs typeface="Arial"/>
              </a:rPr>
              <a:t>Министерство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71" dirty="0" err="1">
                <a:solidFill>
                  <a:srgbClr val="2B2A29"/>
                </a:solidFill>
                <a:cs typeface="Arial"/>
              </a:rPr>
              <a:t>экономи</a:t>
            </a:r>
            <a:r>
              <a:rPr lang="ru-RU" sz="2000" spc="71" dirty="0" err="1">
                <a:solidFill>
                  <a:srgbClr val="2B2A29"/>
                </a:solidFill>
                <a:cs typeface="Arial"/>
              </a:rPr>
              <a:t>ки</a:t>
            </a:r>
            <a:r>
              <a:rPr lang="ru-RU" sz="2000" spc="71" dirty="0">
                <a:solidFill>
                  <a:srgbClr val="2B2A29"/>
                </a:solidFill>
                <a:cs typeface="Arial"/>
              </a:rPr>
              <a:t>, торговли и предпринимательства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 </a:t>
            </a:r>
            <a:r>
              <a:rPr lang="ru-RU" sz="2000" spc="64" dirty="0">
                <a:solidFill>
                  <a:srgbClr val="2B2A29"/>
                </a:solidFill>
                <a:cs typeface="Arial"/>
              </a:rPr>
              <a:t>Республики Мордовия</a:t>
            </a:r>
            <a:r>
              <a:rPr sz="2000" spc="13" dirty="0">
                <a:solidFill>
                  <a:srgbClr val="2B2A29"/>
                </a:solidFill>
                <a:cs typeface="Arial"/>
              </a:rPr>
              <a:t>/ЦИСС</a:t>
            </a:r>
            <a:r>
              <a:rPr sz="2000" spc="-1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очно,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84" dirty="0">
                <a:solidFill>
                  <a:srgbClr val="2B2A29"/>
                </a:solidFill>
                <a:cs typeface="Arial"/>
              </a:rPr>
              <a:t>по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почте,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в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форме</a:t>
            </a:r>
            <a:r>
              <a:rPr sz="2000" spc="26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64" dirty="0">
                <a:solidFill>
                  <a:srgbClr val="2B2A29"/>
                </a:solidFill>
                <a:cs typeface="Arial"/>
              </a:rPr>
              <a:t>электронных</a:t>
            </a:r>
            <a:r>
              <a:rPr sz="2000" spc="-3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документов,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71" dirty="0">
                <a:solidFill>
                  <a:srgbClr val="2B2A29"/>
                </a:solidFill>
                <a:cs typeface="Arial"/>
              </a:rPr>
              <a:t>подписанных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-39" dirty="0">
                <a:solidFill>
                  <a:srgbClr val="2B2A29"/>
                </a:solidFill>
                <a:cs typeface="Arial"/>
              </a:rPr>
              <a:t>ЭЦП.</a:t>
            </a:r>
            <a:endParaRPr lang="ru-RU" sz="2000" spc="-39" dirty="0">
              <a:solidFill>
                <a:srgbClr val="2B2A29"/>
              </a:solidFill>
              <a:cs typeface="Arial"/>
            </a:endParaRPr>
          </a:p>
          <a:p>
            <a:pPr marL="489852" marR="6531" indent="-474340">
              <a:spcBef>
                <a:spcPts val="1164"/>
              </a:spcBef>
              <a:buClr>
                <a:srgbClr val="E95136"/>
              </a:buClr>
              <a:buSzPct val="133333"/>
              <a:buFont typeface="Arial"/>
              <a:buAutoNum type="arabicPeriod"/>
              <a:tabLst>
                <a:tab pos="489852" algn="l"/>
                <a:tab pos="491485" algn="l"/>
              </a:tabLst>
            </a:pPr>
            <a:r>
              <a:rPr lang="ru-RU" sz="2000" b="1" dirty="0">
                <a:cs typeface="Arial"/>
              </a:rPr>
              <a:t>дождаться</a:t>
            </a:r>
            <a:r>
              <a:rPr lang="ru-RU" sz="2000" dirty="0">
                <a:cs typeface="Arial"/>
              </a:rPr>
              <a:t> решения о соответствии критериям и присвоении статуса социального предпринимателя</a:t>
            </a:r>
          </a:p>
          <a:p>
            <a:pPr marL="489852" marR="6531" indent="-474340">
              <a:spcBef>
                <a:spcPts val="1164"/>
              </a:spcBef>
              <a:buClr>
                <a:srgbClr val="E95136"/>
              </a:buClr>
              <a:buSzPct val="133333"/>
              <a:buFont typeface="Arial"/>
              <a:buAutoNum type="arabicPeriod"/>
              <a:tabLst>
                <a:tab pos="489852" algn="l"/>
                <a:tab pos="491485" algn="l"/>
              </a:tabLst>
            </a:pPr>
            <a:endParaRPr sz="2000" dirty="0"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41177" y="5032792"/>
            <a:ext cx="5789295" cy="996437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 marR="6531">
              <a:lnSpc>
                <a:spcPct val="107800"/>
              </a:lnSpc>
              <a:spcBef>
                <a:spcPts val="129"/>
              </a:spcBef>
            </a:pPr>
            <a:r>
              <a:rPr sz="2000" b="1" spc="26" dirty="0">
                <a:solidFill>
                  <a:srgbClr val="2B2A29"/>
                </a:solidFill>
                <a:latin typeface="Trebuchet MS"/>
                <a:cs typeface="Trebuchet MS"/>
              </a:rPr>
              <a:t>Какие</a:t>
            </a:r>
            <a:r>
              <a:rPr sz="2000" b="1" spc="-26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26" dirty="0">
                <a:solidFill>
                  <a:srgbClr val="2B2A29"/>
                </a:solidFill>
                <a:latin typeface="Trebuchet MS"/>
                <a:cs typeface="Trebuchet MS"/>
              </a:rPr>
              <a:t>организации/ИП</a:t>
            </a:r>
            <a:r>
              <a:rPr sz="2000" b="1" spc="-19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3" dirty="0">
                <a:solidFill>
                  <a:srgbClr val="2B2A29"/>
                </a:solidFill>
                <a:latin typeface="Trebuchet MS"/>
                <a:cs typeface="Trebuchet MS"/>
              </a:rPr>
              <a:t>могут</a:t>
            </a:r>
            <a:r>
              <a:rPr sz="2000" b="1" spc="-71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32" dirty="0">
                <a:solidFill>
                  <a:srgbClr val="2B2A29"/>
                </a:solidFill>
                <a:latin typeface="Trebuchet MS"/>
                <a:cs typeface="Trebuchet MS"/>
              </a:rPr>
              <a:t>быть</a:t>
            </a:r>
            <a:r>
              <a:rPr sz="2000" b="1" spc="-64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32" dirty="0">
                <a:solidFill>
                  <a:srgbClr val="2B2A29"/>
                </a:solidFill>
                <a:latin typeface="Trebuchet MS"/>
                <a:cs typeface="Trebuchet MS"/>
              </a:rPr>
              <a:t>признаны</a:t>
            </a:r>
            <a:r>
              <a:rPr sz="2000" b="1" spc="-26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dirty="0">
                <a:solidFill>
                  <a:srgbClr val="2B2A29"/>
                </a:solidFill>
                <a:latin typeface="Trebuchet MS"/>
                <a:cs typeface="Trebuchet MS"/>
              </a:rPr>
              <a:t>субъектами</a:t>
            </a:r>
            <a:r>
              <a:rPr sz="2000" b="1" spc="-19" dirty="0">
                <a:solidFill>
                  <a:srgbClr val="2B2A29"/>
                </a:solidFill>
                <a:latin typeface="Trebuchet MS"/>
                <a:cs typeface="Trebuchet MS"/>
              </a:rPr>
              <a:t> </a:t>
            </a:r>
            <a:r>
              <a:rPr sz="2000" b="1" spc="19" dirty="0">
                <a:solidFill>
                  <a:srgbClr val="2B2A29"/>
                </a:solidFill>
                <a:latin typeface="Trebuchet MS"/>
                <a:cs typeface="Trebuchet MS"/>
              </a:rPr>
              <a:t>социального  </a:t>
            </a:r>
            <a:r>
              <a:rPr sz="2000" b="1" spc="19" dirty="0">
                <a:solidFill>
                  <a:srgbClr val="2B2A29"/>
                </a:solidFill>
                <a:cs typeface="Trebuchet MS"/>
              </a:rPr>
              <a:t>предпринимательства</a:t>
            </a:r>
            <a:r>
              <a:rPr sz="2000" b="1" spc="19" dirty="0">
                <a:solidFill>
                  <a:srgbClr val="2B2A29"/>
                </a:solidFill>
                <a:latin typeface="Trebuchet MS"/>
                <a:cs typeface="Trebuchet MS"/>
              </a:rPr>
              <a:t>?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05984" y="4958166"/>
            <a:ext cx="5003891" cy="1663093"/>
          </a:xfrm>
          <a:prstGeom prst="rect">
            <a:avLst/>
          </a:prstGeom>
        </p:spPr>
        <p:txBody>
          <a:bodyPr vert="horz" wrap="square" lIns="0" tIns="16329" rIns="0" bIns="0" rtlCol="0">
            <a:spAutoFit/>
          </a:bodyPr>
          <a:lstStyle/>
          <a:p>
            <a:pPr marL="16328" marR="6531">
              <a:lnSpc>
                <a:spcPct val="107800"/>
              </a:lnSpc>
              <a:spcBef>
                <a:spcPts val="129"/>
              </a:spcBef>
            </a:pPr>
            <a:r>
              <a:rPr sz="2000" spc="64" dirty="0">
                <a:solidFill>
                  <a:srgbClr val="2B2A29"/>
                </a:solidFill>
                <a:cs typeface="Arial"/>
              </a:rPr>
              <a:t>Критерии </a:t>
            </a:r>
            <a:r>
              <a:rPr sz="2000" spc="71" dirty="0">
                <a:solidFill>
                  <a:srgbClr val="2B2A29"/>
                </a:solidFill>
                <a:cs typeface="Arial"/>
              </a:rPr>
              <a:t>признания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субъектов </a:t>
            </a:r>
            <a:r>
              <a:rPr sz="2000" spc="-26" dirty="0">
                <a:solidFill>
                  <a:srgbClr val="2B2A29"/>
                </a:solidFill>
                <a:cs typeface="Arial"/>
              </a:rPr>
              <a:t>МСП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социальными</a:t>
            </a:r>
            <a:r>
              <a:rPr sz="2000" spc="-13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предприятиями  </a:t>
            </a:r>
            <a:r>
              <a:rPr sz="2000" spc="84" dirty="0">
                <a:solidFill>
                  <a:srgbClr val="2B2A29"/>
                </a:solidFill>
                <a:cs typeface="Arial"/>
              </a:rPr>
              <a:t>приведены </a:t>
            </a:r>
            <a:r>
              <a:rPr sz="2000" spc="135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в </a:t>
            </a:r>
            <a:r>
              <a:rPr sz="2000" spc="167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77" dirty="0">
                <a:solidFill>
                  <a:srgbClr val="2B2A29"/>
                </a:solidFill>
                <a:cs typeface="Arial"/>
              </a:rPr>
              <a:t>Федеральном </a:t>
            </a:r>
            <a:r>
              <a:rPr sz="2000" spc="147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90" dirty="0">
                <a:solidFill>
                  <a:srgbClr val="2B2A29"/>
                </a:solidFill>
                <a:cs typeface="Arial"/>
              </a:rPr>
              <a:t>законе </a:t>
            </a:r>
            <a:r>
              <a:rPr sz="2000" spc="135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от </a:t>
            </a:r>
            <a:r>
              <a:rPr sz="2000" spc="147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32" dirty="0">
                <a:solidFill>
                  <a:srgbClr val="2B2A29"/>
                </a:solidFill>
                <a:cs typeface="Arial"/>
              </a:rPr>
              <a:t>24.07.2007 </a:t>
            </a:r>
            <a:r>
              <a:rPr sz="2000" spc="129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51" dirty="0">
                <a:solidFill>
                  <a:srgbClr val="2B2A29"/>
                </a:solidFill>
                <a:cs typeface="Arial"/>
              </a:rPr>
              <a:t>№ </a:t>
            </a:r>
            <a:r>
              <a:rPr sz="2000" spc="167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71" dirty="0">
                <a:solidFill>
                  <a:srgbClr val="2B2A29"/>
                </a:solidFill>
                <a:cs typeface="Arial"/>
              </a:rPr>
              <a:t>209-ФЗ</a:t>
            </a:r>
            <a:r>
              <a:rPr lang="ru-RU" sz="2000" spc="7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-39" dirty="0">
                <a:solidFill>
                  <a:srgbClr val="2B2A29"/>
                </a:solidFill>
                <a:cs typeface="Arial"/>
              </a:rPr>
              <a:t>«О  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развитии  малого  </a:t>
            </a:r>
            <a:r>
              <a:rPr sz="2000" spc="84" dirty="0">
                <a:solidFill>
                  <a:srgbClr val="2B2A29"/>
                </a:solidFill>
                <a:cs typeface="Arial"/>
              </a:rPr>
              <a:t>и 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среднего  </a:t>
            </a:r>
            <a:r>
              <a:rPr sz="2000" spc="45" dirty="0">
                <a:solidFill>
                  <a:srgbClr val="2B2A29"/>
                </a:solidFill>
                <a:cs typeface="Arial"/>
              </a:rPr>
              <a:t>предпринимательства   </a:t>
            </a:r>
            <a:r>
              <a:rPr sz="2000" spc="58" dirty="0">
                <a:solidFill>
                  <a:srgbClr val="2B2A29"/>
                </a:solidFill>
                <a:cs typeface="Arial"/>
              </a:rPr>
              <a:t>в </a:t>
            </a:r>
            <a:r>
              <a:rPr sz="2000" spc="251" dirty="0">
                <a:solidFill>
                  <a:srgbClr val="2B2A29"/>
                </a:solidFill>
                <a:cs typeface="Arial"/>
              </a:rPr>
              <a:t> </a:t>
            </a:r>
            <a:r>
              <a:rPr sz="2000" spc="-6" dirty="0">
                <a:solidFill>
                  <a:srgbClr val="2B2A29"/>
                </a:solidFill>
                <a:cs typeface="Arial"/>
              </a:rPr>
              <a:t>РФ»</a:t>
            </a:r>
            <a:endParaRPr sz="2000" dirty="0"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 flipH="1">
            <a:off x="6712725" y="4958166"/>
            <a:ext cx="45719" cy="1825208"/>
          </a:xfrm>
          <a:custGeom>
            <a:avLst/>
            <a:gdLst/>
            <a:ahLst/>
            <a:cxnLst/>
            <a:rect l="l" t="t" r="r" b="b"/>
            <a:pathLst>
              <a:path w="40639" h="561975">
                <a:moveTo>
                  <a:pt x="20231" y="0"/>
                </a:moveTo>
                <a:lnTo>
                  <a:pt x="12376" y="1596"/>
                </a:lnTo>
                <a:lnTo>
                  <a:pt x="5943" y="5944"/>
                </a:lnTo>
                <a:lnTo>
                  <a:pt x="1596" y="12379"/>
                </a:lnTo>
                <a:lnTo>
                  <a:pt x="0" y="20238"/>
                </a:lnTo>
                <a:lnTo>
                  <a:pt x="0" y="541507"/>
                </a:lnTo>
                <a:lnTo>
                  <a:pt x="1596" y="549367"/>
                </a:lnTo>
                <a:lnTo>
                  <a:pt x="5943" y="555803"/>
                </a:lnTo>
                <a:lnTo>
                  <a:pt x="12376" y="560151"/>
                </a:lnTo>
                <a:lnTo>
                  <a:pt x="20231" y="561747"/>
                </a:lnTo>
                <a:lnTo>
                  <a:pt x="28098" y="560151"/>
                </a:lnTo>
                <a:lnTo>
                  <a:pt x="34531" y="555803"/>
                </a:lnTo>
                <a:lnTo>
                  <a:pt x="38878" y="549367"/>
                </a:lnTo>
                <a:lnTo>
                  <a:pt x="40474" y="541507"/>
                </a:lnTo>
                <a:lnTo>
                  <a:pt x="40474" y="20238"/>
                </a:lnTo>
                <a:lnTo>
                  <a:pt x="38878" y="12379"/>
                </a:lnTo>
                <a:lnTo>
                  <a:pt x="34531" y="5944"/>
                </a:lnTo>
                <a:lnTo>
                  <a:pt x="28098" y="1596"/>
                </a:lnTo>
                <a:lnTo>
                  <a:pt x="20243" y="0"/>
                </a:lnTo>
                <a:close/>
              </a:path>
            </a:pathLst>
          </a:custGeom>
          <a:solidFill>
            <a:srgbClr val="E95136"/>
          </a:solidFill>
        </p:spPr>
        <p:txBody>
          <a:bodyPr wrap="square" lIns="0" tIns="0" rIns="0" bIns="0" rtlCol="0"/>
          <a:lstStyle/>
          <a:p>
            <a:endParaRPr sz="2314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-6901" y="0"/>
            <a:ext cx="1737511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1800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1CE3BBE-F256-4131-991E-A1BD8E251A02}"/>
              </a:ext>
            </a:extLst>
          </p:cNvPr>
          <p:cNvSpPr/>
          <p:nvPr/>
        </p:nvSpPr>
        <p:spPr>
          <a:xfrm>
            <a:off x="0" y="0"/>
            <a:ext cx="12192000" cy="148336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5027EE3-9902-23E3-4FCF-09387C33F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89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+mn-lt"/>
              </a:rPr>
              <a:t>Как и куда потратить грант?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9E762E0-4969-0B24-7FA5-B86F03594D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18260" y="1700530"/>
            <a:ext cx="10518140" cy="457835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1400" b="0" i="0" dirty="0">
                <a:solidFill>
                  <a:srgbClr val="000000"/>
                </a:solidFill>
                <a:effectLst/>
              </a:rPr>
              <a:t>Для допуска социального предприятия к защите проекта в сфере социального предпринимательства к конкурсному отбору предприниматель, впервые признанный социальным предприятием, должен пройти </a:t>
            </a:r>
            <a:r>
              <a:rPr lang="ru-RU" sz="2000" b="1" i="0" dirty="0">
                <a:solidFill>
                  <a:srgbClr val="000000"/>
                </a:solidFill>
                <a:effectLst/>
              </a:rPr>
              <a:t>обучение в центре «Мой бизнес»</a:t>
            </a:r>
            <a:r>
              <a:rPr lang="ru-RU" sz="1400" b="1" i="0" dirty="0">
                <a:solidFill>
                  <a:srgbClr val="000000"/>
                </a:solidFill>
                <a:effectLst/>
              </a:rPr>
              <a:t>,</a:t>
            </a:r>
            <a:r>
              <a:rPr lang="ru-RU" sz="2000" b="1" i="0" dirty="0">
                <a:solidFill>
                  <a:srgbClr val="000000"/>
                </a:solidFill>
                <a:effectLst/>
              </a:rPr>
              <a:t> </a:t>
            </a:r>
            <a:r>
              <a:rPr lang="ru-RU" sz="1400" b="0" i="0" dirty="0">
                <a:solidFill>
                  <a:srgbClr val="000000"/>
                </a:solidFill>
                <a:effectLst/>
              </a:rPr>
              <a:t>в рамках обучающих или акселерационных программ в течение 1 года до получения гранта. </a:t>
            </a:r>
          </a:p>
          <a:p>
            <a:pPr marL="0" indent="0">
              <a:buNone/>
            </a:pPr>
            <a:r>
              <a:rPr lang="ru-RU" sz="1400" dirty="0"/>
              <a:t>Предприниматель должен обеспечить </a:t>
            </a:r>
            <a:r>
              <a:rPr lang="ru-RU" sz="2000" b="1" dirty="0" err="1"/>
              <a:t>софинансирование</a:t>
            </a:r>
            <a:r>
              <a:rPr lang="ru-RU" sz="1400" dirty="0"/>
              <a:t> реализации проекта - </a:t>
            </a:r>
            <a:r>
              <a:rPr lang="ru-RU" sz="2000" b="1" dirty="0"/>
              <a:t>не менее 25% </a:t>
            </a:r>
            <a:r>
              <a:rPr lang="ru-RU" sz="1400" dirty="0"/>
              <a:t>от общего объема запланированных затрат</a:t>
            </a:r>
          </a:p>
          <a:p>
            <a:pPr marL="0" indent="0">
              <a:buNone/>
            </a:pPr>
            <a:r>
              <a:rPr lang="ru-RU" sz="2000" b="1" dirty="0"/>
              <a:t>На что можно направить полученный грант?</a:t>
            </a:r>
          </a:p>
          <a:p>
            <a:pPr marL="0" indent="0">
              <a:buNone/>
            </a:pPr>
            <a:r>
              <a:rPr lang="ru-RU" sz="1400" dirty="0"/>
              <a:t>На аренду и ремонт нежилого помещения, предназначенного для реализации проекта</a:t>
            </a:r>
          </a:p>
          <a:p>
            <a:pPr marL="0" indent="0">
              <a:buNone/>
            </a:pPr>
            <a:r>
              <a:rPr lang="ru-RU" sz="1400" dirty="0"/>
              <a:t>На приобретение или аренду оборудования</a:t>
            </a:r>
          </a:p>
          <a:p>
            <a:pPr marL="0" indent="0">
              <a:buNone/>
            </a:pPr>
            <a:r>
              <a:rPr lang="ru-RU" sz="1400" dirty="0"/>
              <a:t>На выплаты по передаче прав на франшизу</a:t>
            </a:r>
          </a:p>
          <a:p>
            <a:pPr marL="0" indent="0">
              <a:buNone/>
            </a:pPr>
            <a:r>
              <a:rPr lang="ru-RU" sz="1400" dirty="0"/>
              <a:t>На оформление результатов интеллектуальной деятельности</a:t>
            </a:r>
          </a:p>
          <a:p>
            <a:pPr marL="0" indent="0">
              <a:buNone/>
            </a:pPr>
            <a:r>
              <a:rPr lang="ru-RU" sz="1400" dirty="0"/>
              <a:t>На приобретение сырья, расходных материалов, комплектующих, необходимых для производства продукции и другие цели</a:t>
            </a:r>
          </a:p>
          <a:p>
            <a:pPr marL="0" indent="0">
              <a:buNone/>
            </a:pPr>
            <a:r>
              <a:rPr lang="ru-RU" sz="2000" b="1" dirty="0"/>
              <a:t>Не допускается использование гранта: </a:t>
            </a:r>
          </a:p>
          <a:p>
            <a:pPr marL="0" indent="0">
              <a:buNone/>
            </a:pPr>
            <a:r>
              <a:rPr lang="ru-RU" sz="1400" dirty="0"/>
              <a:t>На оплату налоговых и других платежей</a:t>
            </a:r>
          </a:p>
          <a:p>
            <a:pPr marL="0" indent="0">
              <a:buNone/>
            </a:pPr>
            <a:r>
              <a:rPr lang="ru-RU" sz="1400" dirty="0"/>
              <a:t>На оплату займов и кредитов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27A0C138-C253-4A65-B185-AE9D73574D87}"/>
              </a:ext>
            </a:extLst>
          </p:cNvPr>
          <p:cNvSpPr/>
          <p:nvPr/>
        </p:nvSpPr>
        <p:spPr>
          <a:xfrm rot="5400000">
            <a:off x="570385" y="1266241"/>
            <a:ext cx="45719" cy="1186497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5">
            <a:extLst>
              <a:ext uri="{FF2B5EF4-FFF2-40B4-BE49-F238E27FC236}">
                <a16:creationId xmlns:a16="http://schemas.microsoft.com/office/drawing/2014/main" xmlns="" id="{E9D857A4-757D-4C40-B10C-EB97E7FE386A}"/>
              </a:ext>
            </a:extLst>
          </p:cNvPr>
          <p:cNvSpPr/>
          <p:nvPr/>
        </p:nvSpPr>
        <p:spPr>
          <a:xfrm rot="5400000" flipH="1">
            <a:off x="568511" y="2138220"/>
            <a:ext cx="49466" cy="1186495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5">
            <a:extLst>
              <a:ext uri="{FF2B5EF4-FFF2-40B4-BE49-F238E27FC236}">
                <a16:creationId xmlns:a16="http://schemas.microsoft.com/office/drawing/2014/main" xmlns="" id="{044FF457-30E0-472E-9FE0-ECDA1CA65519}"/>
              </a:ext>
            </a:extLst>
          </p:cNvPr>
          <p:cNvSpPr/>
          <p:nvPr/>
        </p:nvSpPr>
        <p:spPr>
          <a:xfrm rot="5400000">
            <a:off x="570384" y="2643890"/>
            <a:ext cx="45719" cy="1186494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5">
            <a:extLst>
              <a:ext uri="{FF2B5EF4-FFF2-40B4-BE49-F238E27FC236}">
                <a16:creationId xmlns:a16="http://schemas.microsoft.com/office/drawing/2014/main" xmlns="" id="{C1212CBC-1550-4F27-93AB-BE44EAEE2A98}"/>
              </a:ext>
            </a:extLst>
          </p:cNvPr>
          <p:cNvSpPr/>
          <p:nvPr/>
        </p:nvSpPr>
        <p:spPr>
          <a:xfrm rot="5400000" flipH="1">
            <a:off x="570383" y="4707345"/>
            <a:ext cx="45719" cy="1186494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6158 w 540000"/>
              <a:gd name="connsiteY0" fmla="*/ 23362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6158 w 540000"/>
              <a:gd name="connsiteY4" fmla="*/ 233622 h 5400000"/>
              <a:gd name="connsiteX0" fmla="*/ 21991 w 540000"/>
              <a:gd name="connsiteY0" fmla="*/ 232632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21991 w 540000"/>
              <a:gd name="connsiteY4" fmla="*/ 232632 h 5400000"/>
              <a:gd name="connsiteX0" fmla="*/ 21991 w 528835"/>
              <a:gd name="connsiteY0" fmla="*/ 191934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21991 w 528835"/>
              <a:gd name="connsiteY4" fmla="*/ 191934 h 5359302"/>
              <a:gd name="connsiteX0" fmla="*/ 13681 w 528835"/>
              <a:gd name="connsiteY0" fmla="*/ 188390 h 5359302"/>
              <a:gd name="connsiteX1" fmla="*/ 528835 w 528835"/>
              <a:gd name="connsiteY1" fmla="*/ 0 h 5359302"/>
              <a:gd name="connsiteX2" fmla="*/ 465692 w 528835"/>
              <a:gd name="connsiteY2" fmla="*/ 5163362 h 5359302"/>
              <a:gd name="connsiteX3" fmla="*/ 0 w 528835"/>
              <a:gd name="connsiteY3" fmla="*/ 5359302 h 5359302"/>
              <a:gd name="connsiteX4" fmla="*/ 13681 w 528835"/>
              <a:gd name="connsiteY4" fmla="*/ 188390 h 5359302"/>
              <a:gd name="connsiteX0" fmla="*/ 13681 w 511263"/>
              <a:gd name="connsiteY0" fmla="*/ 180730 h 5351642"/>
              <a:gd name="connsiteX1" fmla="*/ 511263 w 511263"/>
              <a:gd name="connsiteY1" fmla="*/ 0 h 5351642"/>
              <a:gd name="connsiteX2" fmla="*/ 465692 w 511263"/>
              <a:gd name="connsiteY2" fmla="*/ 5155702 h 5351642"/>
              <a:gd name="connsiteX3" fmla="*/ 0 w 511263"/>
              <a:gd name="connsiteY3" fmla="*/ 5351642 h 5351642"/>
              <a:gd name="connsiteX4" fmla="*/ 13681 w 511263"/>
              <a:gd name="connsiteY4" fmla="*/ 180730 h 5351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1263" h="5351642">
                <a:moveTo>
                  <a:pt x="13681" y="180730"/>
                </a:moveTo>
                <a:lnTo>
                  <a:pt x="511263" y="0"/>
                </a:lnTo>
                <a:lnTo>
                  <a:pt x="465692" y="5155702"/>
                </a:lnTo>
                <a:lnTo>
                  <a:pt x="0" y="5351642"/>
                </a:lnTo>
                <a:cubicBezTo>
                  <a:pt x="7330" y="3629186"/>
                  <a:pt x="6351" y="1903186"/>
                  <a:pt x="13681" y="18073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75587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xmlns="" id="{C1B74FFC-22B1-4F16-9F6B-5FCDAD8B4FD8}"/>
              </a:ext>
            </a:extLst>
          </p:cNvPr>
          <p:cNvSpPr/>
          <p:nvPr/>
        </p:nvSpPr>
        <p:spPr>
          <a:xfrm>
            <a:off x="96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противолежащие углы 2">
            <a:extLst>
              <a:ext uri="{FF2B5EF4-FFF2-40B4-BE49-F238E27FC236}">
                <a16:creationId xmlns:a16="http://schemas.microsoft.com/office/drawing/2014/main" xmlns="" id="{7613D9BA-71A9-47BA-9567-325935C95C35}"/>
              </a:ext>
            </a:extLst>
          </p:cNvPr>
          <p:cNvSpPr/>
          <p:nvPr/>
        </p:nvSpPr>
        <p:spPr>
          <a:xfrm>
            <a:off x="4476000" y="180863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противолежащие углы 3">
            <a:extLst>
              <a:ext uri="{FF2B5EF4-FFF2-40B4-BE49-F238E27FC236}">
                <a16:creationId xmlns:a16="http://schemas.microsoft.com/office/drawing/2014/main" xmlns="" id="{8E3A65CF-5054-4F37-A296-63B5A4B88DAC}"/>
              </a:ext>
            </a:extLst>
          </p:cNvPr>
          <p:cNvSpPr/>
          <p:nvPr/>
        </p:nvSpPr>
        <p:spPr>
          <a:xfrm>
            <a:off x="798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xmlns="" id="{B4EABFCB-BC9E-49CA-B4C2-475EE823A99E}"/>
              </a:ext>
            </a:extLst>
          </p:cNvPr>
          <p:cNvSpPr/>
          <p:nvPr/>
        </p:nvSpPr>
        <p:spPr>
          <a:xfrm>
            <a:off x="96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противолежащие углы 5">
            <a:extLst>
              <a:ext uri="{FF2B5EF4-FFF2-40B4-BE49-F238E27FC236}">
                <a16:creationId xmlns:a16="http://schemas.microsoft.com/office/drawing/2014/main" xmlns="" id="{DCDEC2BC-358F-4DF5-8FD1-FEAA284982E5}"/>
              </a:ext>
            </a:extLst>
          </p:cNvPr>
          <p:cNvSpPr/>
          <p:nvPr/>
        </p:nvSpPr>
        <p:spPr>
          <a:xfrm>
            <a:off x="4476000" y="401535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скругленные противолежащие углы 6">
            <a:extLst>
              <a:ext uri="{FF2B5EF4-FFF2-40B4-BE49-F238E27FC236}">
                <a16:creationId xmlns:a16="http://schemas.microsoft.com/office/drawing/2014/main" xmlns="" id="{B029E86A-194E-4E64-9BCE-1139E8AFD8C7}"/>
              </a:ext>
            </a:extLst>
          </p:cNvPr>
          <p:cNvSpPr/>
          <p:nvPr/>
        </p:nvSpPr>
        <p:spPr>
          <a:xfrm>
            <a:off x="798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противолежащие углы 7">
            <a:extLst>
              <a:ext uri="{FF2B5EF4-FFF2-40B4-BE49-F238E27FC236}">
                <a16:creationId xmlns:a16="http://schemas.microsoft.com/office/drawing/2014/main" xmlns="" id="{6CBA279B-9704-4BE5-AA02-3B3B1821AC92}"/>
              </a:ext>
            </a:extLst>
          </p:cNvPr>
          <p:cNvSpPr/>
          <p:nvPr/>
        </p:nvSpPr>
        <p:spPr>
          <a:xfrm>
            <a:off x="224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противолежащие углы 8">
            <a:extLst>
              <a:ext uri="{FF2B5EF4-FFF2-40B4-BE49-F238E27FC236}">
                <a16:creationId xmlns:a16="http://schemas.microsoft.com/office/drawing/2014/main" xmlns="" id="{A71024E8-02B6-4536-AA3E-0840DD99E9C1}"/>
              </a:ext>
            </a:extLst>
          </p:cNvPr>
          <p:cNvSpPr/>
          <p:nvPr/>
        </p:nvSpPr>
        <p:spPr>
          <a:xfrm>
            <a:off x="224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: скругленные противолежащие углы 9">
            <a:extLst>
              <a:ext uri="{FF2B5EF4-FFF2-40B4-BE49-F238E27FC236}">
                <a16:creationId xmlns:a16="http://schemas.microsoft.com/office/drawing/2014/main" xmlns="" id="{3F020214-AC45-483F-9CB2-B2D59D6D935B}"/>
              </a:ext>
            </a:extLst>
          </p:cNvPr>
          <p:cNvSpPr/>
          <p:nvPr/>
        </p:nvSpPr>
        <p:spPr>
          <a:xfrm>
            <a:off x="926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xmlns="" id="{D4D9F486-5A59-4C5F-88E8-5EAEAC94D4F6}"/>
              </a:ext>
            </a:extLst>
          </p:cNvPr>
          <p:cNvSpPr/>
          <p:nvPr/>
        </p:nvSpPr>
        <p:spPr>
          <a:xfrm>
            <a:off x="926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противолежащие углы 11">
            <a:extLst>
              <a:ext uri="{FF2B5EF4-FFF2-40B4-BE49-F238E27FC236}">
                <a16:creationId xmlns:a16="http://schemas.microsoft.com/office/drawing/2014/main" xmlns="" id="{6F7FD81E-2139-4AB1-9183-035D6925000D}"/>
              </a:ext>
            </a:extLst>
          </p:cNvPr>
          <p:cNvSpPr/>
          <p:nvPr/>
        </p:nvSpPr>
        <p:spPr>
          <a:xfrm>
            <a:off x="5821156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xmlns="" id="{03294A7C-8FEB-4EE8-998A-041151B9C268}"/>
              </a:ext>
            </a:extLst>
          </p:cNvPr>
          <p:cNvSpPr/>
          <p:nvPr/>
        </p:nvSpPr>
        <p:spPr>
          <a:xfrm>
            <a:off x="5821156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0F5774C-1F1F-43D3-BDFC-31644976D97E}"/>
              </a:ext>
            </a:extLst>
          </p:cNvPr>
          <p:cNvSpPr txBox="1"/>
          <p:nvPr/>
        </p:nvSpPr>
        <p:spPr>
          <a:xfrm>
            <a:off x="2310925" y="1940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3E9AC69-6186-4542-9D6C-5B6BCA0B600A}"/>
              </a:ext>
            </a:extLst>
          </p:cNvPr>
          <p:cNvSpPr txBox="1"/>
          <p:nvPr/>
        </p:nvSpPr>
        <p:spPr>
          <a:xfrm>
            <a:off x="5883580" y="1915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C23E6B3-0883-4C44-B96F-9E8C86EB7F07}"/>
              </a:ext>
            </a:extLst>
          </p:cNvPr>
          <p:cNvSpPr txBox="1"/>
          <p:nvPr/>
        </p:nvSpPr>
        <p:spPr>
          <a:xfrm>
            <a:off x="9330924" y="1915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65B4786-C55A-48E9-A2B3-6B2B0820C3C3}"/>
              </a:ext>
            </a:extLst>
          </p:cNvPr>
          <p:cNvSpPr txBox="1"/>
          <p:nvPr/>
        </p:nvSpPr>
        <p:spPr>
          <a:xfrm>
            <a:off x="2310924" y="408732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8F9436DD-B1F6-4CDA-AA68-9B3BB5FBF312}"/>
              </a:ext>
            </a:extLst>
          </p:cNvPr>
          <p:cNvSpPr txBox="1"/>
          <p:nvPr/>
        </p:nvSpPr>
        <p:spPr>
          <a:xfrm>
            <a:off x="5877469" y="410143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87170B3D-3C0A-4666-BC5C-B7F2E420283A}"/>
              </a:ext>
            </a:extLst>
          </p:cNvPr>
          <p:cNvSpPr txBox="1"/>
          <p:nvPr/>
        </p:nvSpPr>
        <p:spPr>
          <a:xfrm>
            <a:off x="9330923" y="407321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AE8D70C-0335-4404-8578-3DE67239AEF6}"/>
              </a:ext>
            </a:extLst>
          </p:cNvPr>
          <p:cNvSpPr txBox="1"/>
          <p:nvPr/>
        </p:nvSpPr>
        <p:spPr>
          <a:xfrm>
            <a:off x="1294020" y="2721114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Консультационная поддержка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CC4918B-D1AF-461E-8054-92A1DE882C5A}"/>
              </a:ext>
            </a:extLst>
          </p:cNvPr>
          <p:cNvSpPr txBox="1"/>
          <p:nvPr/>
        </p:nvSpPr>
        <p:spPr>
          <a:xfrm>
            <a:off x="1166228" y="4678496"/>
            <a:ext cx="28395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Подготовка заявки на регистрацию товарного знака и оплата Госпошлины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B2B15A-7D64-44A5-89CF-2F01009FB53A}"/>
              </a:ext>
            </a:extLst>
          </p:cNvPr>
          <p:cNvSpPr txBox="1"/>
          <p:nvPr/>
        </p:nvSpPr>
        <p:spPr>
          <a:xfrm>
            <a:off x="4603810" y="2463984"/>
            <a:ext cx="29843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Размещение на ЭТП (</a:t>
            </a:r>
            <a:r>
              <a:rPr lang="en-US" sz="2000" b="1" dirty="0"/>
              <a:t>Ozon, </a:t>
            </a:r>
            <a:r>
              <a:rPr lang="en-US" sz="2000" b="1" dirty="0" err="1"/>
              <a:t>Wildberries</a:t>
            </a:r>
            <a:r>
              <a:rPr lang="en-US" sz="2000" b="1" dirty="0"/>
              <a:t>, AliExpress, </a:t>
            </a:r>
            <a:r>
              <a:rPr lang="ru-RU" sz="2000" b="1" dirty="0" err="1"/>
              <a:t>ЯндексМаркет</a:t>
            </a:r>
            <a:r>
              <a:rPr lang="ru-RU" sz="2000" b="1" dirty="0"/>
              <a:t>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175AF0E-DE91-4EB7-B0F9-8C3501126558}"/>
              </a:ext>
            </a:extLst>
          </p:cNvPr>
          <p:cNvSpPr txBox="1"/>
          <p:nvPr/>
        </p:nvSpPr>
        <p:spPr>
          <a:xfrm>
            <a:off x="8314020" y="2804201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Обеспечение участия в закупках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F7FCAD95-FE7E-4139-942E-AFE23B61E7A2}"/>
              </a:ext>
            </a:extLst>
          </p:cNvPr>
          <p:cNvSpPr txBox="1"/>
          <p:nvPr/>
        </p:nvSpPr>
        <p:spPr>
          <a:xfrm>
            <a:off x="4804020" y="4847169"/>
            <a:ext cx="2583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Разработка и внедрение интернет-сайта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43661D45-0462-45B7-9296-32C05A495F58}"/>
              </a:ext>
            </a:extLst>
          </p:cNvPr>
          <p:cNvSpPr txBox="1"/>
          <p:nvPr/>
        </p:nvSpPr>
        <p:spPr>
          <a:xfrm>
            <a:off x="8314019" y="4986272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Производство видеоконтента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46BB8E06-3E57-42EB-A0FD-05459337372C}"/>
              </a:ext>
            </a:extLst>
          </p:cNvPr>
          <p:cNvSpPr txBox="1"/>
          <p:nvPr/>
        </p:nvSpPr>
        <p:spPr>
          <a:xfrm>
            <a:off x="461700" y="437206"/>
            <a:ext cx="10323147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Услуги Центра инноваций социальной сферы</a:t>
            </a:r>
          </a:p>
          <a:p>
            <a:pPr algn="ctr"/>
            <a:r>
              <a:rPr lang="ru-RU" b="1" dirty="0"/>
              <a:t>Поддержка начинающих и действующих предпринимателей</a:t>
            </a:r>
          </a:p>
        </p:txBody>
      </p:sp>
      <p:sp>
        <p:nvSpPr>
          <p:cNvPr id="34" name="Равнобедренный треугольник 33">
            <a:extLst>
              <a:ext uri="{FF2B5EF4-FFF2-40B4-BE49-F238E27FC236}">
                <a16:creationId xmlns:a16="http://schemas.microsoft.com/office/drawing/2014/main" xmlns="" id="{8EDF93B9-BBEB-4EBF-99A5-5C57332E9CF2}"/>
              </a:ext>
            </a:extLst>
          </p:cNvPr>
          <p:cNvSpPr/>
          <p:nvPr/>
        </p:nvSpPr>
        <p:spPr>
          <a:xfrm>
            <a:off x="11358880" y="4847169"/>
            <a:ext cx="813010" cy="2010831"/>
          </a:xfrm>
          <a:prstGeom prst="triangle">
            <a:avLst>
              <a:gd name="adj" fmla="val 10000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73907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: скругленные противолежащие углы 1">
            <a:extLst>
              <a:ext uri="{FF2B5EF4-FFF2-40B4-BE49-F238E27FC236}">
                <a16:creationId xmlns:a16="http://schemas.microsoft.com/office/drawing/2014/main" xmlns="" id="{C1B74FFC-22B1-4F16-9F6B-5FCDAD8B4FD8}"/>
              </a:ext>
            </a:extLst>
          </p:cNvPr>
          <p:cNvSpPr/>
          <p:nvPr/>
        </p:nvSpPr>
        <p:spPr>
          <a:xfrm>
            <a:off x="96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: скругленные противолежащие углы 2">
            <a:extLst>
              <a:ext uri="{FF2B5EF4-FFF2-40B4-BE49-F238E27FC236}">
                <a16:creationId xmlns:a16="http://schemas.microsoft.com/office/drawing/2014/main" xmlns="" id="{7613D9BA-71A9-47BA-9567-325935C95C35}"/>
              </a:ext>
            </a:extLst>
          </p:cNvPr>
          <p:cNvSpPr/>
          <p:nvPr/>
        </p:nvSpPr>
        <p:spPr>
          <a:xfrm>
            <a:off x="4476000" y="180863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противолежащие углы 3">
            <a:extLst>
              <a:ext uri="{FF2B5EF4-FFF2-40B4-BE49-F238E27FC236}">
                <a16:creationId xmlns:a16="http://schemas.microsoft.com/office/drawing/2014/main" xmlns="" id="{8E3A65CF-5054-4F37-A296-63B5A4B88DAC}"/>
              </a:ext>
            </a:extLst>
          </p:cNvPr>
          <p:cNvSpPr/>
          <p:nvPr/>
        </p:nvSpPr>
        <p:spPr>
          <a:xfrm>
            <a:off x="7986000" y="1807289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противолежащие углы 4">
            <a:extLst>
              <a:ext uri="{FF2B5EF4-FFF2-40B4-BE49-F238E27FC236}">
                <a16:creationId xmlns:a16="http://schemas.microsoft.com/office/drawing/2014/main" xmlns="" id="{B4EABFCB-BC9E-49CA-B4C2-475EE823A99E}"/>
              </a:ext>
            </a:extLst>
          </p:cNvPr>
          <p:cNvSpPr/>
          <p:nvPr/>
        </p:nvSpPr>
        <p:spPr>
          <a:xfrm>
            <a:off x="966000" y="4014001"/>
            <a:ext cx="3240000" cy="2069999"/>
          </a:xfrm>
          <a:prstGeom prst="round2DiagRect">
            <a:avLst>
              <a:gd name="adj1" fmla="val 0"/>
              <a:gd name="adj2" fmla="val 29398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противолежащие углы 7">
            <a:extLst>
              <a:ext uri="{FF2B5EF4-FFF2-40B4-BE49-F238E27FC236}">
                <a16:creationId xmlns:a16="http://schemas.microsoft.com/office/drawing/2014/main" xmlns="" id="{6CBA279B-9704-4BE5-AA02-3B3B1821AC92}"/>
              </a:ext>
            </a:extLst>
          </p:cNvPr>
          <p:cNvSpPr/>
          <p:nvPr/>
        </p:nvSpPr>
        <p:spPr>
          <a:xfrm>
            <a:off x="224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противолежащие углы 8">
            <a:extLst>
              <a:ext uri="{FF2B5EF4-FFF2-40B4-BE49-F238E27FC236}">
                <a16:creationId xmlns:a16="http://schemas.microsoft.com/office/drawing/2014/main" xmlns="" id="{A71024E8-02B6-4536-AA3E-0840DD99E9C1}"/>
              </a:ext>
            </a:extLst>
          </p:cNvPr>
          <p:cNvSpPr/>
          <p:nvPr/>
        </p:nvSpPr>
        <p:spPr>
          <a:xfrm>
            <a:off x="2248500" y="4101432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: скругленные противолежащие углы 10">
            <a:extLst>
              <a:ext uri="{FF2B5EF4-FFF2-40B4-BE49-F238E27FC236}">
                <a16:creationId xmlns:a16="http://schemas.microsoft.com/office/drawing/2014/main" xmlns="" id="{D4D9F486-5A59-4C5F-88E8-5EAEAC94D4F6}"/>
              </a:ext>
            </a:extLst>
          </p:cNvPr>
          <p:cNvSpPr/>
          <p:nvPr/>
        </p:nvSpPr>
        <p:spPr>
          <a:xfrm>
            <a:off x="9268500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противолежащие углы 12">
            <a:extLst>
              <a:ext uri="{FF2B5EF4-FFF2-40B4-BE49-F238E27FC236}">
                <a16:creationId xmlns:a16="http://schemas.microsoft.com/office/drawing/2014/main" xmlns="" id="{03294A7C-8FEB-4EE8-998A-041151B9C268}"/>
              </a:ext>
            </a:extLst>
          </p:cNvPr>
          <p:cNvSpPr/>
          <p:nvPr/>
        </p:nvSpPr>
        <p:spPr>
          <a:xfrm>
            <a:off x="5821156" y="1944000"/>
            <a:ext cx="675000" cy="495000"/>
          </a:xfrm>
          <a:prstGeom prst="round2DiagRect">
            <a:avLst>
              <a:gd name="adj1" fmla="val 0"/>
              <a:gd name="adj2" fmla="val 2939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0F5774C-1F1F-43D3-BDFC-31644976D97E}"/>
              </a:ext>
            </a:extLst>
          </p:cNvPr>
          <p:cNvSpPr txBox="1"/>
          <p:nvPr/>
        </p:nvSpPr>
        <p:spPr>
          <a:xfrm>
            <a:off x="2310925" y="1940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07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3E9AC69-6186-4542-9D6C-5B6BCA0B600A}"/>
              </a:ext>
            </a:extLst>
          </p:cNvPr>
          <p:cNvSpPr txBox="1"/>
          <p:nvPr/>
        </p:nvSpPr>
        <p:spPr>
          <a:xfrm>
            <a:off x="5883580" y="19157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C23E6B3-0883-4C44-B96F-9E8C86EB7F07}"/>
              </a:ext>
            </a:extLst>
          </p:cNvPr>
          <p:cNvSpPr txBox="1"/>
          <p:nvPr/>
        </p:nvSpPr>
        <p:spPr>
          <a:xfrm>
            <a:off x="9330925" y="1915780"/>
            <a:ext cx="550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09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65B4786-C55A-48E9-A2B3-6B2B0820C3C3}"/>
              </a:ext>
            </a:extLst>
          </p:cNvPr>
          <p:cNvSpPr txBox="1"/>
          <p:nvPr/>
        </p:nvSpPr>
        <p:spPr>
          <a:xfrm>
            <a:off x="2310924" y="408732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AE8D70C-0335-4404-8578-3DE67239AEF6}"/>
              </a:ext>
            </a:extLst>
          </p:cNvPr>
          <p:cNvSpPr txBox="1"/>
          <p:nvPr/>
        </p:nvSpPr>
        <p:spPr>
          <a:xfrm>
            <a:off x="1294020" y="2721114"/>
            <a:ext cx="2583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Подготовка бизнес- плана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CC4918B-D1AF-461E-8054-92A1DE882C5A}"/>
              </a:ext>
            </a:extLst>
          </p:cNvPr>
          <p:cNvSpPr txBox="1"/>
          <p:nvPr/>
        </p:nvSpPr>
        <p:spPr>
          <a:xfrm>
            <a:off x="1166228" y="4801376"/>
            <a:ext cx="28395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Разработка фирменного стиля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B2B15A-7D64-44A5-89CF-2F01009FB53A}"/>
              </a:ext>
            </a:extLst>
          </p:cNvPr>
          <p:cNvSpPr txBox="1"/>
          <p:nvPr/>
        </p:nvSpPr>
        <p:spPr>
          <a:xfrm>
            <a:off x="4603810" y="2870708"/>
            <a:ext cx="298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SEO-</a:t>
            </a:r>
            <a:r>
              <a:rPr lang="ru-RU" sz="2000" b="1" dirty="0"/>
              <a:t>оптимизация сайта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175AF0E-DE91-4EB7-B0F9-8C3501126558}"/>
              </a:ext>
            </a:extLst>
          </p:cNvPr>
          <p:cNvSpPr txBox="1"/>
          <p:nvPr/>
        </p:nvSpPr>
        <p:spPr>
          <a:xfrm>
            <a:off x="8314019" y="2650312"/>
            <a:ext cx="25839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Продвижение услуг, товаров в социальных сетях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46BB8E06-3E57-42EB-A0FD-05459337372C}"/>
              </a:ext>
            </a:extLst>
          </p:cNvPr>
          <p:cNvSpPr txBox="1"/>
          <p:nvPr/>
        </p:nvSpPr>
        <p:spPr>
          <a:xfrm>
            <a:off x="461700" y="437206"/>
            <a:ext cx="10323147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/>
              <a:t>Услуги Центра инноваций социальной сферы</a:t>
            </a:r>
          </a:p>
          <a:p>
            <a:pPr algn="ctr"/>
            <a:r>
              <a:rPr lang="ru-RU" b="1" dirty="0"/>
              <a:t>Поддержка начинающих и действующих предпринимателей</a:t>
            </a:r>
          </a:p>
        </p:txBody>
      </p:sp>
      <p:sp>
        <p:nvSpPr>
          <p:cNvPr id="27" name="Равнобедренный треугольник 26">
            <a:extLst>
              <a:ext uri="{FF2B5EF4-FFF2-40B4-BE49-F238E27FC236}">
                <a16:creationId xmlns:a16="http://schemas.microsoft.com/office/drawing/2014/main" xmlns="" id="{9F608BF5-80A0-42BA-9BF5-459978568325}"/>
              </a:ext>
            </a:extLst>
          </p:cNvPr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369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82F6FD9F-E1C6-4585-8388-FA2193445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71891" cy="6858000"/>
          </a:xfrm>
          <a:prstGeom prst="rect">
            <a:avLst/>
          </a:prstGeom>
        </p:spPr>
      </p:pic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xmlns="" id="{0C370953-F495-4EB6-B835-70A5E7B3F6EE}"/>
              </a:ext>
            </a:extLst>
          </p:cNvPr>
          <p:cNvSpPr/>
          <p:nvPr/>
        </p:nvSpPr>
        <p:spPr>
          <a:xfrm rot="10800000">
            <a:off x="0" y="-59092"/>
            <a:ext cx="7512001" cy="6976184"/>
          </a:xfrm>
          <a:custGeom>
            <a:avLst/>
            <a:gdLst>
              <a:gd name="connsiteX0" fmla="*/ 7512001 w 7512001"/>
              <a:gd name="connsiteY0" fmla="*/ 6976184 h 6976184"/>
              <a:gd name="connsiteX1" fmla="*/ 7471158 w 7512001"/>
              <a:gd name="connsiteY1" fmla="*/ 6914835 h 6976184"/>
              <a:gd name="connsiteX2" fmla="*/ 0 w 7512001"/>
              <a:gd name="connsiteY2" fmla="*/ 6914835 h 6976184"/>
              <a:gd name="connsiteX3" fmla="*/ 2882430 w 7512001"/>
              <a:gd name="connsiteY3" fmla="*/ 0 h 6976184"/>
              <a:gd name="connsiteX4" fmla="*/ 2920480 w 7512001"/>
              <a:gd name="connsiteY4" fmla="*/ 56832 h 6976184"/>
              <a:gd name="connsiteX5" fmla="*/ 7512001 w 7512001"/>
              <a:gd name="connsiteY5" fmla="*/ 56832 h 6976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12001" h="6976184">
                <a:moveTo>
                  <a:pt x="7512001" y="6976184"/>
                </a:moveTo>
                <a:lnTo>
                  <a:pt x="7471158" y="6914835"/>
                </a:lnTo>
                <a:lnTo>
                  <a:pt x="0" y="6914835"/>
                </a:lnTo>
                <a:lnTo>
                  <a:pt x="2882430" y="0"/>
                </a:lnTo>
                <a:lnTo>
                  <a:pt x="2920480" y="56832"/>
                </a:lnTo>
                <a:lnTo>
                  <a:pt x="7512001" y="56832"/>
                </a:lnTo>
                <a:close/>
              </a:path>
            </a:pathLst>
          </a:custGeom>
          <a:solidFill>
            <a:srgbClr val="92D05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2FFD0F1-A8A3-42C9-B720-DC92A4B978A6}"/>
              </a:ext>
            </a:extLst>
          </p:cNvPr>
          <p:cNvSpPr/>
          <p:nvPr/>
        </p:nvSpPr>
        <p:spPr>
          <a:xfrm>
            <a:off x="-1" y="1429991"/>
            <a:ext cx="4386001" cy="865933"/>
          </a:xfrm>
          <a:custGeom>
            <a:avLst/>
            <a:gdLst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43860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35478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6001" h="865933">
                <a:moveTo>
                  <a:pt x="0" y="0"/>
                </a:moveTo>
                <a:lnTo>
                  <a:pt x="4386001" y="0"/>
                </a:lnTo>
                <a:lnTo>
                  <a:pt x="3547801" y="865933"/>
                </a:lnTo>
                <a:lnTo>
                  <a:pt x="0" y="865933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ED43E661-D69B-4EC6-8FFE-EB226B9C184A}"/>
              </a:ext>
            </a:extLst>
          </p:cNvPr>
          <p:cNvSpPr/>
          <p:nvPr/>
        </p:nvSpPr>
        <p:spPr>
          <a:xfrm rot="1363364">
            <a:off x="5428684" y="2827955"/>
            <a:ext cx="559378" cy="4356910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2 w 540000"/>
              <a:gd name="connsiteY0" fmla="*/ 222006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32 w 540000"/>
              <a:gd name="connsiteY4" fmla="*/ 222006 h 5400000"/>
              <a:gd name="connsiteX0" fmla="*/ 32 w 559378"/>
              <a:gd name="connsiteY0" fmla="*/ 222006 h 5400000"/>
              <a:gd name="connsiteX1" fmla="*/ 540000 w 559378"/>
              <a:gd name="connsiteY1" fmla="*/ 0 h 5400000"/>
              <a:gd name="connsiteX2" fmla="*/ 559378 w 559378"/>
              <a:gd name="connsiteY2" fmla="*/ 5121168 h 5400000"/>
              <a:gd name="connsiteX3" fmla="*/ 0 w 559378"/>
              <a:gd name="connsiteY3" fmla="*/ 5400000 h 5400000"/>
              <a:gd name="connsiteX4" fmla="*/ 32 w 559378"/>
              <a:gd name="connsiteY4" fmla="*/ 222006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9378" h="5400000">
                <a:moveTo>
                  <a:pt x="32" y="222006"/>
                </a:moveTo>
                <a:lnTo>
                  <a:pt x="540000" y="0"/>
                </a:lnTo>
                <a:cubicBezTo>
                  <a:pt x="546459" y="1707056"/>
                  <a:pt x="552919" y="3414112"/>
                  <a:pt x="559378" y="5121168"/>
                </a:cubicBezTo>
                <a:lnTo>
                  <a:pt x="0" y="5400000"/>
                </a:lnTo>
                <a:cubicBezTo>
                  <a:pt x="11" y="3674002"/>
                  <a:pt x="21" y="1948004"/>
                  <a:pt x="32" y="222006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E6B8E0E-916E-446C-8132-93622B2B0F73}"/>
              </a:ext>
            </a:extLst>
          </p:cNvPr>
          <p:cNvSpPr/>
          <p:nvPr/>
        </p:nvSpPr>
        <p:spPr>
          <a:xfrm rot="1363364">
            <a:off x="7186273" y="-358921"/>
            <a:ext cx="540000" cy="5111456"/>
          </a:xfrm>
          <a:custGeom>
            <a:avLst/>
            <a:gdLst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540000 w 540000"/>
              <a:gd name="connsiteY2" fmla="*/ 540000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83936 w 540000"/>
              <a:gd name="connsiteY2" fmla="*/ 526612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57468 w 540000"/>
              <a:gd name="connsiteY2" fmla="*/ 5215249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3701 w 540000"/>
              <a:gd name="connsiteY2" fmla="*/ 5217802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7531 w 540000"/>
              <a:gd name="connsiteY2" fmla="*/ 5208453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0 w 540000"/>
              <a:gd name="connsiteY0" fmla="*/ 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0 w 540000"/>
              <a:gd name="connsiteY4" fmla="*/ 0 h 5400000"/>
              <a:gd name="connsiteX0" fmla="*/ 33336 w 540000"/>
              <a:gd name="connsiteY0" fmla="*/ 214350 h 5400000"/>
              <a:gd name="connsiteX1" fmla="*/ 540000 w 540000"/>
              <a:gd name="connsiteY1" fmla="*/ 0 h 5400000"/>
              <a:gd name="connsiteX2" fmla="*/ 465692 w 540000"/>
              <a:gd name="connsiteY2" fmla="*/ 5204060 h 5400000"/>
              <a:gd name="connsiteX3" fmla="*/ 0 w 540000"/>
              <a:gd name="connsiteY3" fmla="*/ 5400000 h 5400000"/>
              <a:gd name="connsiteX4" fmla="*/ 33336 w 540000"/>
              <a:gd name="connsiteY4" fmla="*/ 214350 h 54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0000" h="5400000">
                <a:moveTo>
                  <a:pt x="33336" y="214350"/>
                </a:moveTo>
                <a:lnTo>
                  <a:pt x="540000" y="0"/>
                </a:lnTo>
                <a:lnTo>
                  <a:pt x="465692" y="5204060"/>
                </a:lnTo>
                <a:lnTo>
                  <a:pt x="0" y="5400000"/>
                </a:lnTo>
                <a:lnTo>
                  <a:pt x="33336" y="21435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Равнобедренный треугольник 6">
            <a:extLst>
              <a:ext uri="{FF2B5EF4-FFF2-40B4-BE49-F238E27FC236}">
                <a16:creationId xmlns:a16="http://schemas.microsoft.com/office/drawing/2014/main" xmlns="" id="{5DF29FB0-2825-4E75-80D6-FDFD8999BD20}"/>
              </a:ext>
            </a:extLst>
          </p:cNvPr>
          <p:cNvSpPr/>
          <p:nvPr/>
        </p:nvSpPr>
        <p:spPr>
          <a:xfrm>
            <a:off x="10437953" y="2895321"/>
            <a:ext cx="1733937" cy="3962679"/>
          </a:xfrm>
          <a:prstGeom prst="triangle">
            <a:avLst>
              <a:gd name="adj" fmla="val 10000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7B0A06D-BE18-42F6-B6FD-5711770E378C}"/>
              </a:ext>
            </a:extLst>
          </p:cNvPr>
          <p:cNvSpPr txBox="1"/>
          <p:nvPr/>
        </p:nvSpPr>
        <p:spPr>
          <a:xfrm>
            <a:off x="245918" y="1280261"/>
            <a:ext cx="37112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chemeClr val="bg1"/>
                </a:solidFill>
              </a:rPr>
              <a:t>Спасибо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C3BF5DC-7F94-42C7-9A29-5064442C47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452" y="4707789"/>
            <a:ext cx="2026443" cy="202964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2981E949-838B-4016-B36C-C6EFE36026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4070" y="2473189"/>
            <a:ext cx="2026443" cy="202644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4D7F24F-1428-4D88-8482-1EF52E73B89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452" y="2501684"/>
            <a:ext cx="2026443" cy="2026443"/>
          </a:xfrm>
          <a:prstGeom prst="rect">
            <a:avLst/>
          </a:prstGeom>
        </p:spPr>
      </p:pic>
      <p:sp>
        <p:nvSpPr>
          <p:cNvPr id="13" name="Прямоугольник 1">
            <a:extLst>
              <a:ext uri="{FF2B5EF4-FFF2-40B4-BE49-F238E27FC236}">
                <a16:creationId xmlns:a16="http://schemas.microsoft.com/office/drawing/2014/main" xmlns="" id="{9C5CC37B-4554-74DC-F2B8-34F6101ED668}"/>
              </a:ext>
            </a:extLst>
          </p:cNvPr>
          <p:cNvSpPr/>
          <p:nvPr/>
        </p:nvSpPr>
        <p:spPr>
          <a:xfrm>
            <a:off x="7030746" y="5662465"/>
            <a:ext cx="4386001" cy="865933"/>
          </a:xfrm>
          <a:custGeom>
            <a:avLst/>
            <a:gdLst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43860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  <a:gd name="connsiteX0" fmla="*/ 0 w 4386001"/>
              <a:gd name="connsiteY0" fmla="*/ 0 h 865933"/>
              <a:gd name="connsiteX1" fmla="*/ 4386001 w 4386001"/>
              <a:gd name="connsiteY1" fmla="*/ 0 h 865933"/>
              <a:gd name="connsiteX2" fmla="*/ 3547801 w 4386001"/>
              <a:gd name="connsiteY2" fmla="*/ 865933 h 865933"/>
              <a:gd name="connsiteX3" fmla="*/ 0 w 4386001"/>
              <a:gd name="connsiteY3" fmla="*/ 865933 h 865933"/>
              <a:gd name="connsiteX4" fmla="*/ 0 w 4386001"/>
              <a:gd name="connsiteY4" fmla="*/ 0 h 86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86001" h="865933">
                <a:moveTo>
                  <a:pt x="0" y="0"/>
                </a:moveTo>
                <a:lnTo>
                  <a:pt x="4386001" y="0"/>
                </a:lnTo>
                <a:lnTo>
                  <a:pt x="3547801" y="865933"/>
                </a:lnTo>
                <a:lnTo>
                  <a:pt x="0" y="865933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C3F522B-3A20-EA18-BD8E-ABCBC9D402AE}"/>
              </a:ext>
            </a:extLst>
          </p:cNvPr>
          <p:cNvSpPr txBox="1"/>
          <p:nvPr/>
        </p:nvSpPr>
        <p:spPr>
          <a:xfrm>
            <a:off x="7042290" y="5741488"/>
            <a:ext cx="5149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Телефон: 8 (8342) 24-77-77</a:t>
            </a:r>
          </a:p>
          <a:p>
            <a:r>
              <a:rPr lang="ru-RU" sz="2000" b="1" dirty="0">
                <a:solidFill>
                  <a:schemeClr val="bg1"/>
                </a:solidFill>
              </a:rPr>
              <a:t>Адрес: г. Саранск, ул. Московская, 14</a:t>
            </a:r>
          </a:p>
        </p:txBody>
      </p:sp>
    </p:spTree>
    <p:extLst>
      <p:ext uri="{BB962C8B-B14F-4D97-AF65-F5344CB8AC3E}">
        <p14:creationId xmlns:p14="http://schemas.microsoft.com/office/powerpoint/2010/main" xmlns="" val="16285691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1284</Words>
  <Application>Microsoft Office PowerPoint</Application>
  <PresentationFormat>Произвольный</PresentationFormat>
  <Paragraphs>394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ЦЕНТР МОЙ БИЗНЕС: социальное предпринимательство</vt:lpstr>
      <vt:lpstr>Социальное предпринимательство</vt:lpstr>
      <vt:lpstr>Слайд 3</vt:lpstr>
      <vt:lpstr>Слайд 4</vt:lpstr>
      <vt:lpstr>Слайд 5</vt:lpstr>
      <vt:lpstr>2</vt:lpstr>
      <vt:lpstr>3 </vt:lpstr>
      <vt:lpstr>Слайд 8</vt:lpstr>
      <vt:lpstr>Слайд 9</vt:lpstr>
      <vt:lpstr>Слайд 10</vt:lpstr>
      <vt:lpstr>Слайд 11</vt:lpstr>
      <vt:lpstr>Как и куда потратить грант?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Руководитель ЦИСС</dc:creator>
  <cp:lastModifiedBy>Olga</cp:lastModifiedBy>
  <cp:revision>74</cp:revision>
  <dcterms:created xsi:type="dcterms:W3CDTF">2022-05-04T08:57:59Z</dcterms:created>
  <dcterms:modified xsi:type="dcterms:W3CDTF">2022-10-14T12:48:30Z</dcterms:modified>
</cp:coreProperties>
</file>