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81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0" r:id="rId22"/>
    <p:sldId id="282" r:id="rId23"/>
    <p:sldId id="277" r:id="rId24"/>
    <p:sldId id="278" r:id="rId25"/>
    <p:sldId id="279" r:id="rId26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0970737550900151E-2"/>
          <c:y val="3.526886906882775E-2"/>
          <c:w val="0.74384526586954625"/>
          <c:h val="0.760829464006433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3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53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5833603029615081E-2"/>
                  <c:y val="0.17648340901682225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231201364099645E-3"/>
                  <c:y val="0.15055905017853219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260.5</c:v>
                </c:pt>
                <c:pt idx="1">
                  <c:v>239.9</c:v>
                </c:pt>
                <c:pt idx="2">
                  <c:v>253</c:v>
                </c:pt>
                <c:pt idx="3">
                  <c:v>234.4</c:v>
                </c:pt>
                <c:pt idx="4">
                  <c:v>246.8</c:v>
                </c:pt>
                <c:pt idx="5">
                  <c:v>277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558E-3"/>
                  <c:y val="0.1186256916319798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4538336320119022E-2"/>
                  <c:y val="0.1654786633209258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508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3902727192951705E-2"/>
                  <c:y val="9.837252476798306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270.10000000000002</c:v>
                </c:pt>
                <c:pt idx="1">
                  <c:v>236.3</c:v>
                </c:pt>
                <c:pt idx="2">
                  <c:v>250.2</c:v>
                </c:pt>
                <c:pt idx="3">
                  <c:v>230</c:v>
                </c:pt>
                <c:pt idx="4">
                  <c:v>238.8</c:v>
                </c:pt>
                <c:pt idx="5">
                  <c:v>279.7</c:v>
                </c:pt>
              </c:numCache>
            </c:numRef>
          </c:val>
        </c:ser>
        <c:dLbls/>
        <c:axId val="48237952"/>
        <c:axId val="48243840"/>
      </c:barChart>
      <c:catAx>
        <c:axId val="48237952"/>
        <c:scaling>
          <c:orientation val="minMax"/>
        </c:scaling>
        <c:axPos val="b"/>
        <c:numFmt formatCode="General" sourceLinked="1"/>
        <c:tickLblPos val="nextTo"/>
        <c:crossAx val="48243840"/>
        <c:crosses val="autoZero"/>
        <c:auto val="1"/>
        <c:lblAlgn val="ctr"/>
        <c:lblOffset val="100"/>
      </c:catAx>
      <c:valAx>
        <c:axId val="48243840"/>
        <c:scaling>
          <c:orientation val="minMax"/>
          <c:max val="280"/>
          <c:min val="10"/>
        </c:scaling>
        <c:axPos val="l"/>
        <c:majorGridlines/>
        <c:numFmt formatCode="General" sourceLinked="1"/>
        <c:tickLblPos val="nextTo"/>
        <c:crossAx val="48237952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5387338127565512E-2"/>
          <c:y val="4.2042996595065926E-2"/>
          <c:w val="0.58895663788908792"/>
          <c:h val="0.77849037377745811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33.700000000000003</c:v>
                </c:pt>
                <c:pt idx="1">
                  <c:v>32.200000000000003</c:v>
                </c:pt>
                <c:pt idx="2">
                  <c:v>33.9</c:v>
                </c:pt>
                <c:pt idx="3">
                  <c:v>35.9</c:v>
                </c:pt>
                <c:pt idx="4">
                  <c:v>40.6</c:v>
                </c:pt>
                <c:pt idx="5">
                  <c:v>53.4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226.8</c:v>
                </c:pt>
                <c:pt idx="1">
                  <c:v>207.7</c:v>
                </c:pt>
                <c:pt idx="2">
                  <c:v>219.1</c:v>
                </c:pt>
                <c:pt idx="3">
                  <c:v>198.5</c:v>
                </c:pt>
                <c:pt idx="4">
                  <c:v>206.2</c:v>
                </c:pt>
                <c:pt idx="5">
                  <c:v>223.6</c:v>
                </c:pt>
              </c:numCache>
            </c:numRef>
          </c:val>
        </c:ser>
        <c:dLbls/>
        <c:shape val="cone"/>
        <c:axId val="48292608"/>
        <c:axId val="48294144"/>
        <c:axId val="46718464"/>
      </c:bar3DChart>
      <c:catAx>
        <c:axId val="48292608"/>
        <c:scaling>
          <c:orientation val="minMax"/>
        </c:scaling>
        <c:axPos val="b"/>
        <c:numFmt formatCode="General" sourceLinked="1"/>
        <c:tickLblPos val="nextTo"/>
        <c:crossAx val="48294144"/>
        <c:crosses val="autoZero"/>
        <c:auto val="1"/>
        <c:lblAlgn val="ctr"/>
        <c:lblOffset val="100"/>
      </c:catAx>
      <c:valAx>
        <c:axId val="48294144"/>
        <c:scaling>
          <c:orientation val="minMax"/>
        </c:scaling>
        <c:axPos val="l"/>
        <c:majorGridlines/>
        <c:numFmt formatCode="General" sourceLinked="1"/>
        <c:tickLblPos val="nextTo"/>
        <c:crossAx val="48292608"/>
        <c:crosses val="autoZero"/>
        <c:crossBetween val="between"/>
      </c:valAx>
      <c:serAx>
        <c:axId val="46718464"/>
        <c:scaling>
          <c:orientation val="minMax"/>
        </c:scaling>
        <c:delete val="1"/>
        <c:axPos val="b"/>
        <c:tickLblPos val="none"/>
        <c:crossAx val="48294144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1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2300" b="1" i="1" dirty="0" smtClean="0"/>
              <a:t>Решение 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района от 12.04.2022 г. № 16 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3а 20</a:t>
            </a:r>
            <a:r>
              <a:rPr lang="en-US" sz="2300" b="1" i="1" dirty="0" smtClean="0"/>
              <a:t>2</a:t>
            </a:r>
            <a:r>
              <a:rPr lang="ru-RU" sz="2300" b="1" i="1" dirty="0" smtClean="0"/>
              <a:t>1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8492" y="1844824"/>
            <a:ext cx="5925996" cy="468052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500" b="1" i="1" dirty="0" smtClean="0">
                <a:latin typeface="Times New Roman" panose="02020603050405020304" pitchFamily="18" charset="0"/>
                <a:cs typeface="Times New Roman" pitchFamily="18" charset="0"/>
              </a:rPr>
              <a:t>В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целях реализации основных направлений </a:t>
            </a:r>
            <a:r>
              <a:rPr lang="ru-RU" sz="2500" b="1" i="1">
                <a:latin typeface="Times New Roman" pitchFamily="18" charset="0"/>
                <a:cs typeface="Times New Roman" pitchFamily="18" charset="0"/>
              </a:rPr>
              <a:t>бюджетной </a:t>
            </a:r>
            <a:r>
              <a:rPr lang="ru-RU" sz="2500" b="1" i="1" smtClean="0">
                <a:latin typeface="Times New Roman" pitchFamily="18" charset="0"/>
                <a:cs typeface="Times New Roman" pitchFamily="18" charset="0"/>
              </a:rPr>
              <a:t>политики Инсарского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района обеспечения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прозрачности и открытости бюджетного планирования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а также повышения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уровня финансовой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грамотности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населения является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информирование жителей о расходовании средств районного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бюджета.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 «Бюджет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граждан»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обеспечивает возможность ознакомления граждан с информацией о бюджете в понятной и доступной форме и призван сформировать всестороннее представление о бюджете с целью повышения степени участия граждан в бюджетном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процессе. Каждый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житель </a:t>
            </a:r>
            <a:r>
              <a:rPr lang="ru-RU" sz="2500" b="1" i="1" dirty="0" err="1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услуг. 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Настоящий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«Бюджет для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граждан» иллюстрирует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отдельные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показатели отчета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25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2021 год и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отчетов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о реализации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муниципальных программ.</a:t>
            </a:r>
          </a:p>
          <a:p>
            <a:pPr marL="0" indent="0" algn="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4566139" cy="45256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TextBox 9"/>
          <p:cNvSpPr txBox="1"/>
          <p:nvPr/>
        </p:nvSpPr>
        <p:spPr>
          <a:xfrm>
            <a:off x="4283968" y="2071678"/>
            <a:ext cx="4645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профицита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14511052"/>
              </p:ext>
            </p:extLst>
          </p:nvPr>
        </p:nvGraphicFramePr>
        <p:xfrm>
          <a:off x="845956" y="2852936"/>
          <a:ext cx="8280920" cy="4221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12019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за 2016-2021 годы</a:t>
            </a:r>
            <a:endParaRPr lang="ru-RU" sz="27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78529632"/>
              </p:ext>
            </p:extLst>
          </p:nvPr>
        </p:nvGraphicFramePr>
        <p:xfrm>
          <a:off x="179512" y="1988840"/>
          <a:ext cx="8643998" cy="3319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87580324"/>
              </p:ext>
            </p:extLst>
          </p:nvPr>
        </p:nvGraphicFramePr>
        <p:xfrm>
          <a:off x="251520" y="1484784"/>
          <a:ext cx="8786874" cy="452012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31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273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892,2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276 997,5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1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20 803,1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25 172,1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2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4 625,0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5 394,0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1 500,2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1 516,4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944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6 508,9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6 634,1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2 655,3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3 276,8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123,4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9 170,7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10 374,7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445,0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412,9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227 860,7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223 615,3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10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2357510"/>
              </p:ext>
            </p:extLst>
          </p:nvPr>
        </p:nvGraphicFramePr>
        <p:xfrm>
          <a:off x="142844" y="1357298"/>
          <a:ext cx="8858313" cy="485170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67249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8755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287 121,3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279 689,2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37 987,2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37 009,8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2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2 558,8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2 550,9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95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10 802,4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8 618,9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6 448,7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6 207,6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178 874,4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177 287,0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34 412,5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34 375,7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829,9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10 432,0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5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96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1 851,7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1 851,7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1832203"/>
              </p:ext>
            </p:extLst>
          </p:nvPr>
        </p:nvGraphicFramePr>
        <p:xfrm>
          <a:off x="142844" y="1494314"/>
          <a:ext cx="8858312" cy="4598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64155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37 987,2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37 009,8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357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1 788,3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1 735,9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412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18 772,5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18 424,6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7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6 040,2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5 906,8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10 568,3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10 361,4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18017662"/>
              </p:ext>
            </p:extLst>
          </p:nvPr>
        </p:nvGraphicFramePr>
        <p:xfrm>
          <a:off x="357095" y="1628800"/>
          <a:ext cx="8607393" cy="298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199128"/>
                <a:gridCol w="123504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2 558,8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2 550,9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1 057,0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1 057,0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1 381,8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1 374,1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119,8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10 802,4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8 618,9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1 491,4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823,0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1 025,8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954,8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8 255,2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6 841,1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6 448,7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6 207,6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6 431,6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6 190,5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4156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7693415"/>
              </p:ext>
            </p:extLst>
          </p:nvPr>
        </p:nvGraphicFramePr>
        <p:xfrm>
          <a:off x="285720" y="3132199"/>
          <a:ext cx="8715469" cy="3673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178 874,4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177 287,0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38 654,6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38 654,6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117 029,9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116 286,0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18 315,8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18 315,7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70,0,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2 816,3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2 100,4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1 987,8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1 930,3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064991"/>
            <a:ext cx="4176464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34729955"/>
              </p:ext>
            </p:extLst>
          </p:nvPr>
        </p:nvGraphicFramePr>
        <p:xfrm>
          <a:off x="214282" y="2143116"/>
          <a:ext cx="8786872" cy="200596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34 412,5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34 375,7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31 815,8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31 809,1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2 596,7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2 566,6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3164680"/>
              </p:ext>
            </p:extLst>
          </p:nvPr>
        </p:nvGraphicFramePr>
        <p:xfrm>
          <a:off x="142845" y="2082525"/>
          <a:ext cx="8858311" cy="244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12 829,9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10 432,0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1 548,5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1 348,5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3 197,5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8 083,9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5 886,0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72,8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6309755"/>
              </p:ext>
            </p:extLst>
          </p:nvPr>
        </p:nvGraphicFramePr>
        <p:xfrm>
          <a:off x="285720" y="1988840"/>
          <a:ext cx="8572561" cy="201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(муниципального) долга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9899283"/>
              </p:ext>
            </p:extLst>
          </p:nvPr>
        </p:nvGraphicFramePr>
        <p:xfrm>
          <a:off x="107504" y="1772816"/>
          <a:ext cx="8856985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5577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4677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долга 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6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внутреннего долга 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64589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1 851,7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1 851,7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21749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5104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4158053"/>
              </p:ext>
            </p:extLst>
          </p:nvPr>
        </p:nvGraphicFramePr>
        <p:xfrm>
          <a:off x="107504" y="1428736"/>
          <a:ext cx="8928992" cy="4947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6648"/>
                <a:gridCol w="1156706"/>
                <a:gridCol w="1084412"/>
                <a:gridCol w="1121226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262 226,3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255 734,3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Программа "Развитие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2017-2024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178 479,7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175 480,3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"Обеспечение 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1 244,2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1 244,2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37 311,5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37 304,8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2016-2024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2453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2019-2021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1 431,6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1 430,7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9 281,0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7 795,9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9205720"/>
              </p:ext>
            </p:extLst>
          </p:nvPr>
        </p:nvGraphicFramePr>
        <p:xfrm>
          <a:off x="142844" y="928670"/>
          <a:ext cx="8786876" cy="4577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7 913,0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7 759,5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50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9112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2 770,9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2 092,7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21 928,4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21 348,1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4063</TotalTime>
  <Words>1757</Words>
  <Application>Microsoft Office PowerPoint</Application>
  <PresentationFormat>Экран (4:3)</PresentationFormat>
  <Paragraphs>560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Слайд 5</vt:lpstr>
      <vt:lpstr>Отчет об исполнении бюджета включает:  </vt:lpstr>
      <vt:lpstr>Исполнение бюджета Инсарского муниципального района за 2016-2021 годы</vt:lpstr>
      <vt:lpstr>                    Исполнение доходной части бюджета Инсарского муниципального района  за 2016-2021 годы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</vt:lpstr>
      <vt:lpstr>Исполнение расходов по разделу «Национальная экономика» </vt:lpstr>
      <vt:lpstr>Исполнение расходов по разделу «Жилищно-коммунальное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Обслуживание государственного (муниципального) долга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Связь</cp:lastModifiedBy>
  <cp:revision>297</cp:revision>
  <cp:lastPrinted>2022-04-14T06:12:18Z</cp:lastPrinted>
  <dcterms:created xsi:type="dcterms:W3CDTF">2016-12-13T05:19:54Z</dcterms:created>
  <dcterms:modified xsi:type="dcterms:W3CDTF">2022-04-20T06:39:43Z</dcterms:modified>
</cp:coreProperties>
</file>