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81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80" r:id="rId22"/>
    <p:sldId id="282" r:id="rId23"/>
    <p:sldId id="277" r:id="rId24"/>
    <p:sldId id="278" r:id="rId25"/>
    <p:sldId id="279" r:id="rId26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915" autoAdjust="0"/>
  </p:normalViewPr>
  <p:slideViewPr>
    <p:cSldViewPr>
      <p:cViewPr varScale="1">
        <p:scale>
          <a:sx n="104" d="100"/>
          <a:sy n="104" d="100"/>
        </p:scale>
        <p:origin x="186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3"/>
    </mc:Choice>
    <mc:Fallback>
      <c:style val="13"/>
    </mc:Fallback>
  </mc:AlternateContent>
  <c:chart>
    <c:autoTitleDeleted val="0"/>
    <c:plotArea>
      <c:layout>
        <c:manualLayout>
          <c:layoutTarget val="inner"/>
          <c:xMode val="edge"/>
          <c:yMode val="edge"/>
          <c:x val="7.0970737550900137E-2"/>
          <c:y val="3.5268869068827743E-2"/>
          <c:w val="0.74384526586954614"/>
          <c:h val="0.7608294640064338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9392044955948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45744314691637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5833603029615067E-2"/>
                  <c:y val="0.176483409016822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7.2312013640996415E-3"/>
                  <c:y val="0.150559050178532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260.5</c:v>
                </c:pt>
                <c:pt idx="1">
                  <c:v>239.9</c:v>
                </c:pt>
                <c:pt idx="2">
                  <c:v>253</c:v>
                </c:pt>
                <c:pt idx="3">
                  <c:v>234.4</c:v>
                </c:pt>
                <c:pt idx="4">
                  <c:v>246.8</c:v>
                </c:pt>
                <c:pt idx="5">
                  <c:v>277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9756817982379541E-3"/>
                  <c:y val="0.118625691631979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4538336320119019E-2"/>
                  <c:y val="0.1654786633209257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40880674339225E-2"/>
                  <c:y val="0.144665477599975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3902727192951705E-2"/>
                  <c:y val="9.83725247679830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270.10000000000002</c:v>
                </c:pt>
                <c:pt idx="1">
                  <c:v>236.3</c:v>
                </c:pt>
                <c:pt idx="2">
                  <c:v>250.2</c:v>
                </c:pt>
                <c:pt idx="3">
                  <c:v>230</c:v>
                </c:pt>
                <c:pt idx="4">
                  <c:v>238.8</c:v>
                </c:pt>
                <c:pt idx="5">
                  <c:v>279.7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4711368"/>
        <c:axId val="334712152"/>
      </c:barChart>
      <c:catAx>
        <c:axId val="334711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4712152"/>
        <c:crosses val="autoZero"/>
        <c:auto val="1"/>
        <c:lblAlgn val="ctr"/>
        <c:lblOffset val="100"/>
        <c:noMultiLvlLbl val="0"/>
      </c:catAx>
      <c:valAx>
        <c:axId val="334712152"/>
        <c:scaling>
          <c:orientation val="minMax"/>
          <c:max val="280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471136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5387338127565512E-2"/>
          <c:y val="4.2042996595065933E-2"/>
          <c:w val="0.58895663788908792"/>
          <c:h val="0.7784903737774581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33.700000000000003</c:v>
                </c:pt>
                <c:pt idx="1">
                  <c:v>32.200000000000003</c:v>
                </c:pt>
                <c:pt idx="2">
                  <c:v>33.9</c:v>
                </c:pt>
                <c:pt idx="3">
                  <c:v>35.9</c:v>
                </c:pt>
                <c:pt idx="4">
                  <c:v>40.6</c:v>
                </c:pt>
                <c:pt idx="5">
                  <c:v>53.4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226.8</c:v>
                </c:pt>
                <c:pt idx="1">
                  <c:v>207.7</c:v>
                </c:pt>
                <c:pt idx="2">
                  <c:v>219.1</c:v>
                </c:pt>
                <c:pt idx="3">
                  <c:v>198.5</c:v>
                </c:pt>
                <c:pt idx="4">
                  <c:v>206.2</c:v>
                </c:pt>
                <c:pt idx="5">
                  <c:v>223.6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334710584"/>
        <c:axId val="334709408"/>
        <c:axId val="335734536"/>
      </c:bar3DChart>
      <c:catAx>
        <c:axId val="334710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4709408"/>
        <c:crosses val="autoZero"/>
        <c:auto val="1"/>
        <c:lblAlgn val="ctr"/>
        <c:lblOffset val="100"/>
        <c:noMultiLvlLbl val="0"/>
      </c:catAx>
      <c:valAx>
        <c:axId val="3347094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4710584"/>
        <c:crosses val="autoZero"/>
        <c:crossBetween val="between"/>
      </c:valAx>
      <c:serAx>
        <c:axId val="335734536"/>
        <c:scaling>
          <c:orientation val="minMax"/>
        </c:scaling>
        <c:delete val="1"/>
        <c:axPos val="b"/>
        <c:majorTickMark val="out"/>
        <c:minorTickMark val="none"/>
        <c:tickLblPos val="none"/>
        <c:crossAx val="334709408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overlay val="0"/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2" y="1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663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2" y="9443663"/>
            <a:ext cx="2929837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4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2300" b="1" i="1" dirty="0" smtClean="0"/>
              <a:t>Проект </a:t>
            </a:r>
            <a:r>
              <a:rPr lang="ru-RU" sz="2300" b="1" i="1" smtClean="0"/>
              <a:t>к решению </a:t>
            </a:r>
            <a:r>
              <a:rPr lang="ru-RU" sz="2300" b="1" i="1" dirty="0" smtClean="0"/>
              <a:t>Совета депутатов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</a:t>
            </a:r>
            <a:r>
              <a:rPr lang="ru-RU" sz="2300" b="1" i="1" dirty="0"/>
              <a:t>м</a:t>
            </a:r>
            <a:r>
              <a:rPr lang="ru-RU" sz="2300" b="1" i="1" dirty="0" smtClean="0"/>
              <a:t>униципального района </a:t>
            </a:r>
            <a:r>
              <a:rPr lang="ru-RU" sz="2300" b="1" i="1" dirty="0" smtClean="0"/>
              <a:t>«</a:t>
            </a:r>
            <a:r>
              <a:rPr lang="ru-RU" sz="2300" b="1" i="1" dirty="0" smtClean="0"/>
              <a:t>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Республики Мордовия 3а 20</a:t>
            </a:r>
            <a:r>
              <a:rPr lang="en-US" sz="2300" b="1" i="1" dirty="0" smtClean="0"/>
              <a:t>2</a:t>
            </a:r>
            <a:r>
              <a:rPr lang="ru-RU" sz="2300" b="1" i="1" dirty="0" smtClean="0"/>
              <a:t>1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659" y="1612345"/>
            <a:ext cx="3312368" cy="2462447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799" y="2564904"/>
            <a:ext cx="2571768" cy="15098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4286256"/>
            <a:ext cx="3071834" cy="135732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286256"/>
            <a:ext cx="2571768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286256"/>
            <a:ext cx="2714644" cy="1357322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2558552"/>
            <a:ext cx="2786081" cy="15162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Якуббаева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Хариса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Шамильевича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38492" y="1844824"/>
            <a:ext cx="5925996" cy="468052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9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500" b="1" i="1" dirty="0" smtClean="0">
                <a:latin typeface="Times New Roman" panose="02020603050405020304" pitchFamily="18" charset="0"/>
                <a:cs typeface="Times New Roman" pitchFamily="18" charset="0"/>
              </a:rPr>
              <a:t>В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целях реализации основных направлений бюджетной политики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25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муниципального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района обеспечения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прозрачности и открытости бюджетного планирования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а также повышения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уровня финансовой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грамотности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населения является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информирование жителей о расходовании средств районного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бюджета.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             «Бюджет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граждан»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обеспечивает возможность ознакомления граждан с информацией о бюджете в понятной и доступной форме и призван сформировать всестороннее представление о бюджете с целью повышения степени участия граждан в бюджетном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процессе. Каждый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житель </a:t>
            </a:r>
            <a:r>
              <a:rPr lang="ru-RU" sz="2500" b="1" i="1" dirty="0" err="1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услуг. </a:t>
            </a:r>
          </a:p>
          <a:p>
            <a:pPr algn="just">
              <a:lnSpc>
                <a:spcPct val="110000"/>
              </a:lnSpc>
              <a:buNone/>
            </a:pP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            Настоящий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«Бюджет для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граждан» иллюстрирует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отдельные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показатели отчета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25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2021 год и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отчетов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о реализации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муниципальных программ.</a:t>
            </a:r>
          </a:p>
          <a:p>
            <a:pPr marL="0" indent="0" algn="r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93" y="2418592"/>
            <a:ext cx="2819400" cy="30575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1484784"/>
            <a:ext cx="8229600" cy="504055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25522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" name="Picture 2" descr="http://chernigovka.org/sites/default/files/11%281%29.jpg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88640"/>
            <a:ext cx="9118600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1678"/>
            <a:ext cx="4566139" cy="45256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TextBox 9"/>
          <p:cNvSpPr txBox="1"/>
          <p:nvPr/>
        </p:nvSpPr>
        <p:spPr>
          <a:xfrm>
            <a:off x="4283968" y="2071678"/>
            <a:ext cx="464575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профицита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46" y="620688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1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9623fbd79ebe1d78530f94d1354617ed-320x2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46" y="1620820"/>
            <a:ext cx="8893652" cy="514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4511052"/>
              </p:ext>
            </p:extLst>
          </p:nvPr>
        </p:nvGraphicFramePr>
        <p:xfrm>
          <a:off x="845956" y="2852936"/>
          <a:ext cx="8280920" cy="4221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120190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за 2016-2021 годы</a:t>
            </a:r>
            <a:endParaRPr lang="ru-RU" sz="27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8529632"/>
              </p:ext>
            </p:extLst>
          </p:nvPr>
        </p:nvGraphicFramePr>
        <p:xfrm>
          <a:off x="179512" y="1988840"/>
          <a:ext cx="8643998" cy="3319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 descr="https://gorbatka.ru/wp-content/uploads/2019/02/budge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69160"/>
            <a:ext cx="3672408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3046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24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7580324"/>
              </p:ext>
            </p:extLst>
          </p:nvPr>
        </p:nvGraphicFramePr>
        <p:xfrm>
          <a:off x="251520" y="1484784"/>
          <a:ext cx="8786874" cy="452012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28592"/>
                <a:gridCol w="1261374"/>
                <a:gridCol w="1053900"/>
                <a:gridCol w="114300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4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316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273</a:t>
                      </a: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892,2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276 997,5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17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Налог </a:t>
                      </a: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20 803,1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25 172,1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22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4 625,0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5 394,0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116,6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1 500,2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1 516,4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944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6 508,9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6 634,1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101,9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2 655,3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3 276,8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123,4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524,7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207,1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9 170,7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10 374,7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445,0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412,9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15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76,5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227 860,7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223 615,3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48648"/>
          </a:xfrm>
        </p:spPr>
        <p:txBody>
          <a:bodyPr>
            <a:noAutofit/>
          </a:bodyPr>
          <a:lstStyle/>
          <a:p>
            <a:pPr algn="ctr"/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 основным направлениям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www.irishtimes.com/polopoly_fs/1.2390756.1444768811!/image/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712967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19672" y="1511309"/>
            <a:ext cx="3384376" cy="390384"/>
          </a:xfrm>
          <a:prstGeom prst="roundRect">
            <a:avLst/>
          </a:prstGeom>
          <a:solidFill>
            <a:srgbClr val="CC99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6350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Общегосударственные вопросы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98966" y="2119694"/>
            <a:ext cx="3384376" cy="432048"/>
          </a:xfrm>
          <a:prstGeom prst="roundRect">
            <a:avLst/>
          </a:prstGeom>
          <a:solidFill>
            <a:srgbClr val="99FF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01881" y="2560065"/>
            <a:ext cx="3384376" cy="379791"/>
          </a:xfrm>
          <a:prstGeom prst="roundRect">
            <a:avLst/>
          </a:prstGeom>
          <a:solidFill>
            <a:srgbClr val="99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экономика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1380" y="3013313"/>
            <a:ext cx="3384376" cy="346221"/>
          </a:xfrm>
          <a:prstGeom prst="roundRect">
            <a:avLst/>
          </a:prstGeom>
          <a:solidFill>
            <a:srgbClr val="FF99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Жилищно-коммунальное хозяйство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42782" y="3481471"/>
            <a:ext cx="3312368" cy="363943"/>
          </a:xfrm>
          <a:prstGeom prst="roundRect">
            <a:avLst/>
          </a:prstGeom>
          <a:solidFill>
            <a:srgbClr val="CCCC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Образование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4256" y="3998050"/>
            <a:ext cx="3312368" cy="336148"/>
          </a:xfrm>
          <a:prstGeom prst="roundRect">
            <a:avLst/>
          </a:prstGeom>
          <a:solidFill>
            <a:srgbClr val="FF3399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Культура и кинематография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9592" y="4478214"/>
            <a:ext cx="3312368" cy="378848"/>
          </a:xfrm>
          <a:prstGeom prst="roundRect">
            <a:avLst/>
          </a:prstGeom>
          <a:solidFill>
            <a:srgbClr val="00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Социальная политика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99792" y="4994952"/>
            <a:ext cx="3312368" cy="362286"/>
          </a:xfrm>
          <a:prstGeom prst="roundRect">
            <a:avLst/>
          </a:prstGeom>
          <a:solidFill>
            <a:srgbClr val="FF505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Физическая культура и спорт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75656" y="5522316"/>
            <a:ext cx="3312368" cy="288032"/>
          </a:xfrm>
          <a:prstGeom prst="roundRect">
            <a:avLst/>
          </a:prstGeom>
          <a:solidFill>
            <a:srgbClr val="FFFF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solidFill>
                  <a:sysClr val="windowText" lastClr="000000"/>
                </a:solidFill>
                <a:latin typeface="Georgia"/>
              </a:rPr>
              <a:t>Средства массовой информации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eorgia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2516" y="5939799"/>
            <a:ext cx="3312368" cy="612923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Межбюджетные трансферты общего характера бюджетам бюджетной системы Российской Федерации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103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357510"/>
              </p:ext>
            </p:extLst>
          </p:nvPr>
        </p:nvGraphicFramePr>
        <p:xfrm>
          <a:off x="142844" y="1357298"/>
          <a:ext cx="8858313" cy="485170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285140"/>
                <a:gridCol w="720080"/>
                <a:gridCol w="1352763"/>
                <a:gridCol w="1214445"/>
                <a:gridCol w="1285885"/>
              </a:tblGrid>
              <a:tr h="672498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8755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287 121,3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279 689,2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37 987,2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37 009,8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2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2 558,8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2 550,9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95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10 802,4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8 618,9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6 448,7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6 207,6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178 874,4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177 287,0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кинематография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34 412,5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34 375,7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829,9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10 432,0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5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96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1 851,7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1 851,7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832203"/>
              </p:ext>
            </p:extLst>
          </p:nvPr>
        </p:nvGraphicFramePr>
        <p:xfrm>
          <a:off x="142844" y="1494314"/>
          <a:ext cx="8858312" cy="4598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4122"/>
                <a:gridCol w="1440160"/>
                <a:gridCol w="1199056"/>
                <a:gridCol w="1285884"/>
              </a:tblGrid>
              <a:tr h="64155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37 987,2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37 009,8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357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1 788,3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1 735,9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412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18 772,5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18 424,6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790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6 040,2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5 906,8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выборов и референдумов 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01 07</a:t>
                      </a:r>
                      <a:endParaRPr lang="ru-RU" sz="14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617,9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581,1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0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10 568,3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10 361,4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AutoShape 2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52736"/>
            <a:ext cx="8229600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endParaRPr lang="ru-RU" sz="2400" b="1" i="1" dirty="0"/>
          </a:p>
        </p:txBody>
      </p:sp>
      <p:pic>
        <p:nvPicPr>
          <p:cNvPr id="9218" name="Picture 2" descr="https://usmadm.ru/uploads/posts/2021-03/1615555266_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6"/>
            <a:ext cx="326429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8017662"/>
              </p:ext>
            </p:extLst>
          </p:nvPr>
        </p:nvGraphicFramePr>
        <p:xfrm>
          <a:off x="357095" y="1628800"/>
          <a:ext cx="8607393" cy="2980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27"/>
                <a:gridCol w="1128591"/>
                <a:gridCol w="1340201"/>
                <a:gridCol w="1199128"/>
                <a:gridCol w="1235046"/>
              </a:tblGrid>
              <a:tr h="56523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2 558,8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2 550,9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1 057,0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1 057,0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58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пожарная безопасность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1 381,8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1 374,1</a:t>
                      </a: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119,8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1647665"/>
              </p:ext>
            </p:extLst>
          </p:nvPr>
        </p:nvGraphicFramePr>
        <p:xfrm>
          <a:off x="214283" y="1772819"/>
          <a:ext cx="8786872" cy="2682347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781653"/>
                <a:gridCol w="1152128"/>
                <a:gridCol w="1368152"/>
                <a:gridCol w="1199056"/>
                <a:gridCol w="1285883"/>
              </a:tblGrid>
              <a:tr h="576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10 802,4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8 618,9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</a:t>
                      </a: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1 491,4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823,0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04 08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1 025,8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954,8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8 255,2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6 841,1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82,9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70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196" name="Picture 4" descr="https://avatars.mds.yandex.net/get-zen_doc/1852523/pub_5e1ce75efc69ab00aec54d8d_5e1ce798dddaf400b1f7094c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85347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4190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1353636"/>
              </p:ext>
            </p:extLst>
          </p:nvPr>
        </p:nvGraphicFramePr>
        <p:xfrm>
          <a:off x="285720" y="1556792"/>
          <a:ext cx="8643998" cy="2080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582"/>
                <a:gridCol w="1296144"/>
                <a:gridCol w="1512168"/>
                <a:gridCol w="1296144"/>
                <a:gridCol w="1405960"/>
              </a:tblGrid>
              <a:tr h="66068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5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6 448,7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6 207,6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6 431,6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6 190,5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 descr="https://proprikol.ru/wp-content/uploads/2020/07/kartinki-zhkh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709228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4156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7693415"/>
              </p:ext>
            </p:extLst>
          </p:nvPr>
        </p:nvGraphicFramePr>
        <p:xfrm>
          <a:off x="285720" y="3132199"/>
          <a:ext cx="8715469" cy="3673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9037"/>
                <a:gridCol w="1152128"/>
                <a:gridCol w="1512168"/>
                <a:gridCol w="1296144"/>
                <a:gridCol w="1405992"/>
              </a:tblGrid>
              <a:tr h="487526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97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178 874,4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177 287,0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38 654,6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38 654,6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117 029,9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116 286,0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18 315,8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18 315,7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70,0,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 и оздоровление детей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2 816,3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2 100,4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66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 в области образования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1 987,8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1 930,3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52" name="Picture 8" descr="https://sun9-82.userapi.com/impf/c850628/v850628682/616a1/ud2hjD1m-7E.jpg?size=1080x980&amp;quality=96&amp;sign=119ddac1aaa95a56ce33ee0f59ce0a87&amp;c_uniq_tag=N-deU841mqgbXKmdh-Fc5amufYEJ2q3jBGMIPM93_MU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064991"/>
            <a:ext cx="4176464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.mycdn.me/i?r=AzEPZsRbOZEKgBhR0XGMT1RkwUF6QqeHExm_ppJwKpdllaaKTM5SRkZCeTgDn6uOy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246" y="4293096"/>
            <a:ext cx="42484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4729955"/>
              </p:ext>
            </p:extLst>
          </p:nvPr>
        </p:nvGraphicFramePr>
        <p:xfrm>
          <a:off x="214282" y="2143116"/>
          <a:ext cx="8786872" cy="2005964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7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34 412,5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34 375,7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31 815,8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31 809,1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2 596,7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2 566,6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3164680"/>
              </p:ext>
            </p:extLst>
          </p:nvPr>
        </p:nvGraphicFramePr>
        <p:xfrm>
          <a:off x="142845" y="2082525"/>
          <a:ext cx="8858311" cy="2440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56580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63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12 829,9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10 432,0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3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1 548,5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1 348,5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87,1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24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населения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3 197,5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3 197,5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66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семьи и детства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8 083,9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5 886,0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72,8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https://ds04.infourok.ru/uploads/ex/0c45/0012f804-6016c9e5/img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7"/>
          <a:stretch/>
        </p:blipFill>
        <p:spPr bwMode="auto">
          <a:xfrm>
            <a:off x="142844" y="4509120"/>
            <a:ext cx="88936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online.mospolytech.ru/pluginfile.php/6724/course/overviewfiles/img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3888432" cy="243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309755"/>
              </p:ext>
            </p:extLst>
          </p:nvPr>
        </p:nvGraphicFramePr>
        <p:xfrm>
          <a:off x="285720" y="1988840"/>
          <a:ext cx="8572561" cy="201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519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zen_doc/1878668/pub_5e34ef5cb368e1065ae673a9_5e34efb8d5678042d888b67f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687350" cy="226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69956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4363772"/>
              </p:ext>
            </p:extLst>
          </p:nvPr>
        </p:nvGraphicFramePr>
        <p:xfrm>
          <a:off x="179512" y="4338573"/>
          <a:ext cx="8786876" cy="195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1296144"/>
                <a:gridCol w="1512168"/>
                <a:gridCol w="1296144"/>
                <a:gridCol w="1370052"/>
              </a:tblGrid>
              <a:tr h="674603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1250,0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(муниципального) долга Межбюджетные трансферты общего характера бюджетам бюджетной системы Российской Федерации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9899283"/>
              </p:ext>
            </p:extLst>
          </p:nvPr>
        </p:nvGraphicFramePr>
        <p:xfrm>
          <a:off x="107504" y="1772816"/>
          <a:ext cx="8856985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1152128"/>
                <a:gridCol w="1368152"/>
                <a:gridCol w="1224136"/>
                <a:gridCol w="1296145"/>
              </a:tblGrid>
              <a:tr h="5577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4677"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(муниципального) долга 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90,9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16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(муниципального) внутреннего долга 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13 01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90,9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764589"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1 851,7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1 851,7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021749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5104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1 845,4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1845,4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664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74484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158053"/>
              </p:ext>
            </p:extLst>
          </p:nvPr>
        </p:nvGraphicFramePr>
        <p:xfrm>
          <a:off x="107504" y="1428736"/>
          <a:ext cx="8928992" cy="4947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6648"/>
                <a:gridCol w="1156706"/>
                <a:gridCol w="1084412"/>
                <a:gridCol w="1121226"/>
              </a:tblGrid>
              <a:tr h="560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76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262 226,3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255 734,3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40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Программа "Развитие муниципальной службы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2017-2024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образования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2016-2025 годы"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178 479,7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175 480,3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 "Обеспечение жильем молодых семей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1 244,2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1 244,2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563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культуры и туризма  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2016-2024 годы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37 311,5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37 304,8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13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физической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культуры, спорта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молодежной политики в 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 на 2016-2024 годы"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112,3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74,9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1194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сельского хозяйства и регулирования рынков сельскохозяйственной продукции, сырья и продовольствия на 2016-2025 годы по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Инсарскому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1 267,0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818,0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2453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"Энергосбережение и повышение энергетической эффективности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2019-2021 годы"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1 431,6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1 430,7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195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"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дорожного хозяйства, автомобильных дорог и транспортного обслуживания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2016-2024 годы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9 281,0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7 795,9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6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коррупции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205720"/>
              </p:ext>
            </p:extLst>
          </p:nvPr>
        </p:nvGraphicFramePr>
        <p:xfrm>
          <a:off x="142844" y="928670"/>
          <a:ext cx="8786876" cy="4577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9276"/>
                <a:gridCol w="1134458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</a:t>
                      </a: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7 913,0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7 759,5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50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2019-2024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9112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злоупотреблению наркотиками и их незаконному обороту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2018-2024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2016-2024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225,0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 детей в каникулярное время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2 770,9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2 092,7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75,5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обеспечение эффективности деятельности администрации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2018-2025 годы"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21 928,4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21 348,1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20" y="2132856"/>
            <a:ext cx="8640960" cy="458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1473994"/>
            <a:ext cx="871715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администрации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4064</TotalTime>
  <Words>1742</Words>
  <Application>Microsoft Office PowerPoint</Application>
  <PresentationFormat>Экран (4:3)</PresentationFormat>
  <Paragraphs>549</Paragraphs>
  <Slides>25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3" baseType="lpstr">
      <vt:lpstr>Arial</vt:lpstr>
      <vt:lpstr>Calibri</vt:lpstr>
      <vt:lpstr>Constantia</vt:lpstr>
      <vt:lpstr>Georgia</vt:lpstr>
      <vt:lpstr>Times New Roman</vt:lpstr>
      <vt:lpstr>Wingdings</vt:lpstr>
      <vt:lpstr>Wingdings 2</vt:lpstr>
      <vt:lpstr>Поток</vt:lpstr>
      <vt:lpstr>Бюджет для граждан</vt:lpstr>
      <vt:lpstr>Обращение  главы Инсарского муниципального района Республики Мордовия Якуббаева Хариса Шамильевича к жителям Инсарского района Республики Мордовия </vt:lpstr>
      <vt:lpstr>Инсарский муниципальный район</vt:lpstr>
      <vt:lpstr>Словарь</vt:lpstr>
      <vt:lpstr>Презентация PowerPoint</vt:lpstr>
      <vt:lpstr>Отчет об исполнении бюджета включает:  </vt:lpstr>
      <vt:lpstr>Исполнение бюджета Инсарского муниципального района за 2016-2021 годы</vt:lpstr>
      <vt:lpstr>                    Исполнение доходной части бюджета Инсарского муниципального района  за 2016-2021 годы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Расходы бюджета по основным направлениям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</vt:lpstr>
      <vt:lpstr>Исполнение расходов по разделу «Национальная экономика» </vt:lpstr>
      <vt:lpstr>Исполнение расходов по разделу «Жилищно-коммунальное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Обслуживание государственного (муниципального) долга Межбюджетные трансферты общего характера бюджетам бюджетной системы Российской Федерации</vt:lpstr>
      <vt:lpstr>Муниципальные программы Инсарского муниципального района </vt:lpstr>
      <vt:lpstr>Презентация PowerPoint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297</cp:revision>
  <cp:lastPrinted>2022-04-14T06:12:18Z</cp:lastPrinted>
  <dcterms:created xsi:type="dcterms:W3CDTF">2016-12-13T05:19:54Z</dcterms:created>
  <dcterms:modified xsi:type="dcterms:W3CDTF">2022-04-20T06:34:43Z</dcterms:modified>
</cp:coreProperties>
</file>