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0" r:id="rId21"/>
    <p:sldId id="277" r:id="rId22"/>
    <p:sldId id="278" r:id="rId23"/>
    <p:sldId id="279" r:id="rId24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89915" autoAdjust="0"/>
  </p:normalViewPr>
  <p:slideViewPr>
    <p:cSldViewPr>
      <p:cViewPr varScale="1">
        <p:scale>
          <a:sx n="104" d="100"/>
          <a:sy n="104" d="100"/>
        </p:scale>
        <p:origin x="182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3"/>
    </mc:Choice>
    <mc:Fallback>
      <c:style val="13"/>
    </mc:Fallback>
  </mc:AlternateContent>
  <c:chart>
    <c:autoTitleDeleted val="0"/>
    <c:plotArea>
      <c:layout>
        <c:manualLayout>
          <c:layoutTarget val="inner"/>
          <c:xMode val="edge"/>
          <c:yMode val="edge"/>
          <c:x val="7.597455959342779E-2"/>
          <c:y val="9.5442991891670867E-2"/>
          <c:w val="0.74384526586954614"/>
          <c:h val="0.7608294640064338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493920449559483E-2"/>
                  <c:y val="7.81193579039865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0457443146916373E-2"/>
                  <c:y val="7.81193579039865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9635226973569411E-3"/>
                  <c:y val="0.101265834319982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6433124945154347E-2"/>
                  <c:y val="7.23327387999875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207.4</c:v>
                </c:pt>
                <c:pt idx="1">
                  <c:v>260.5</c:v>
                </c:pt>
                <c:pt idx="2">
                  <c:v>239.9</c:v>
                </c:pt>
                <c:pt idx="3">
                  <c:v>253</c:v>
                </c:pt>
                <c:pt idx="4">
                  <c:v>234.4</c:v>
                </c:pt>
                <c:pt idx="5">
                  <c:v>246.8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9756817982379541E-3"/>
                  <c:y val="0.1186256916319797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240880674339225E-2"/>
                  <c:y val="0.144665477599975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2.3902727192951705E-2"/>
                  <c:y val="9.83725247679830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226.8</c:v>
                </c:pt>
                <c:pt idx="1">
                  <c:v>270.10000000000002</c:v>
                </c:pt>
                <c:pt idx="2">
                  <c:v>236.3</c:v>
                </c:pt>
                <c:pt idx="3">
                  <c:v>250.2</c:v>
                </c:pt>
                <c:pt idx="4">
                  <c:v>230</c:v>
                </c:pt>
                <c:pt idx="5">
                  <c:v>238.8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8694400"/>
        <c:axId val="378691656"/>
      </c:barChart>
      <c:catAx>
        <c:axId val="378694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78691656"/>
        <c:crossesAt val="10"/>
        <c:auto val="1"/>
        <c:lblAlgn val="ctr"/>
        <c:lblOffset val="100"/>
        <c:noMultiLvlLbl val="0"/>
      </c:catAx>
      <c:valAx>
        <c:axId val="378691656"/>
        <c:scaling>
          <c:orientation val="minMax"/>
          <c:max val="275"/>
          <c:min val="1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869440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30.5</c:v>
                </c:pt>
                <c:pt idx="1">
                  <c:v>33.700000000000003</c:v>
                </c:pt>
                <c:pt idx="2">
                  <c:v>32.200000000000003</c:v>
                </c:pt>
                <c:pt idx="3">
                  <c:v>33.9</c:v>
                </c:pt>
                <c:pt idx="4">
                  <c:v>35.9</c:v>
                </c:pt>
                <c:pt idx="5">
                  <c:v>40.6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176.9</c:v>
                </c:pt>
                <c:pt idx="1">
                  <c:v>226.8</c:v>
                </c:pt>
                <c:pt idx="2">
                  <c:v>207.7</c:v>
                </c:pt>
                <c:pt idx="3">
                  <c:v>219.1</c:v>
                </c:pt>
                <c:pt idx="4">
                  <c:v>198.5</c:v>
                </c:pt>
                <c:pt idx="5">
                  <c:v>206.2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338113040"/>
        <c:axId val="445137688"/>
        <c:axId val="445132944"/>
      </c:bar3DChart>
      <c:catAx>
        <c:axId val="3381130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445137688"/>
        <c:crosses val="autoZero"/>
        <c:auto val="1"/>
        <c:lblAlgn val="ctr"/>
        <c:lblOffset val="100"/>
        <c:noMultiLvlLbl val="0"/>
      </c:catAx>
      <c:valAx>
        <c:axId val="4451376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8113040"/>
        <c:crosses val="autoZero"/>
        <c:crossBetween val="between"/>
      </c:valAx>
      <c:serAx>
        <c:axId val="445132944"/>
        <c:scaling>
          <c:orientation val="minMax"/>
        </c:scaling>
        <c:delete val="1"/>
        <c:axPos val="b"/>
        <c:majorTickMark val="out"/>
        <c:minorTickMark val="none"/>
        <c:tickLblPos val="none"/>
        <c:crossAx val="445137688"/>
        <c:crosses val="autoZero"/>
      </c:serAx>
    </c:plotArea>
    <c:legend>
      <c:legendPos val="r"/>
      <c:legendEntry>
        <c:idx val="0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ayout/>
      <c:overlay val="0"/>
      <c:txPr>
        <a:bodyPr/>
        <a:lstStyle/>
        <a:p>
          <a:pPr>
            <a:defRPr baseline="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28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880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42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63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/>
          </a:bodyPr>
          <a:lstStyle/>
          <a:p>
            <a:pPr algn="ctr"/>
            <a:r>
              <a:rPr lang="ru-RU" sz="2300" b="1" i="1" dirty="0" smtClean="0"/>
              <a:t>Проект решения «Об исполнение  бюджета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муниципального района 3а 20</a:t>
            </a:r>
            <a:r>
              <a:rPr lang="en-US" sz="2300" b="1" i="1" dirty="0" smtClean="0"/>
              <a:t>20</a:t>
            </a:r>
            <a:r>
              <a:rPr lang="ru-RU" sz="2300" b="1" i="1" dirty="0" smtClean="0"/>
              <a:t> год»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08659" y="1612345"/>
            <a:ext cx="3312368" cy="2462447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8799" y="2564904"/>
            <a:ext cx="2571768" cy="15098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4286256"/>
            <a:ext cx="3071834" cy="135732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286256"/>
            <a:ext cx="2571768" cy="1349386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286256"/>
            <a:ext cx="2714644" cy="1357322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15074" y="2558552"/>
            <a:ext cx="2786081" cy="151624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6327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000240"/>
            <a:ext cx="8786874" cy="4103368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9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just">
              <a:buNone/>
            </a:pP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В целях реализации основных направлений бюджетной политики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района, информирование жителей о расходовании средств районного бюджета является обеспечение прозрачности и открытости бюджетного планирования. </a:t>
            </a: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«Бюджет для граждан» существует уже не первый год и занял важное место в общественной жизни. Он доказал свою значимость и востребованность, как эффективный механизм «виртуального» диалога между органами власти и населением.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Здесь наглядно представлены объемы доходов и расходов бюджета за 2020 год, их динамика поступлений в сравнении с предыдущим годом.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Каждый житель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является участником формирования этого плана с одной стороны как налогоплательщик, наполняя доходы бюджета, с другой стороны – он получает часть расходов как потребитель общественных услуг. Понимание основ финансового планирования позволит эффективно управлять не только собственными, но и общественными финансами, реализуя тем самым принцип местного самоуправления. С этой целью разработана брошюра «Бюджет для граждан» по исполнению бюджета за 2020 год.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1484784"/>
            <a:ext cx="8229600" cy="504055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142844" y="1643050"/>
            <a:ext cx="8858280" cy="4786346"/>
            <a:chOff x="3808" y="3980"/>
            <a:chExt cx="7665" cy="4252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808" y="3980"/>
              <a:ext cx="7665" cy="425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649" y="4081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4516" y="4182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497" y="5193"/>
              <a:ext cx="1981" cy="1182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4273" y="7113"/>
              <a:ext cx="1718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366" y="7113"/>
              <a:ext cx="1617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5991" y="7820"/>
              <a:ext cx="788" cy="30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10438" y="6608"/>
              <a:ext cx="889" cy="37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225" y="7517"/>
              <a:ext cx="1617" cy="303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48" y="6406"/>
              <a:ext cx="1879" cy="642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285992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Отчет об исполнении бюджета включает: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42844" y="2071678"/>
            <a:ext cx="87868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 бюджета по доходам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Исполнение бюджета по расходам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Источники финансирования дефицита бюджета ( направления использования </a:t>
            </a:r>
            <a:r>
              <a:rPr lang="ru-RU" sz="2800" b="1" i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Итоги реализации муниципальных программ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5302474"/>
              </p:ext>
            </p:extLst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858280" cy="21328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доходной части бюджета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за 2015-2020 годы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1378704"/>
              </p:ext>
            </p:extLst>
          </p:nvPr>
        </p:nvGraphicFramePr>
        <p:xfrm>
          <a:off x="142844" y="2214554"/>
          <a:ext cx="8643998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500190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Исполнение  доходов бюджета </a:t>
            </a:r>
            <a:r>
              <a:rPr lang="ru-RU" sz="32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5812849"/>
              </p:ext>
            </p:extLst>
          </p:nvPr>
        </p:nvGraphicFramePr>
        <p:xfrm>
          <a:off x="214282" y="1643050"/>
          <a:ext cx="8786874" cy="5114932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57850"/>
                <a:gridCol w="1232116"/>
                <a:gridCol w="1053900"/>
                <a:gridCol w="1143008"/>
              </a:tblGrid>
              <a:tr h="64294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</a:p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71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800" b="1" i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252 283,2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246 801,2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20 648,6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24 146,6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116,9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3 788,6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3 845,1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101,5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1 266,8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1 429,5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122,8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6 306,1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5 631,3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89,3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2 606,0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2 846,4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152,0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343,3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225,9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503,6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493,0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</a:t>
                      </a: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1 608,4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1 957,3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121,7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203,0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215 527,0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206 190,9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95,7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решение 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571480"/>
            <a:ext cx="9286908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0414479"/>
              </p:ext>
            </p:extLst>
          </p:nvPr>
        </p:nvGraphicFramePr>
        <p:xfrm>
          <a:off x="142844" y="1357298"/>
          <a:ext cx="8858313" cy="527919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071966"/>
                <a:gridCol w="857256"/>
                <a:gridCol w="1428761"/>
                <a:gridCol w="1214445"/>
                <a:gridCol w="1285885"/>
              </a:tblGrid>
              <a:tr h="73192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0094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257 103,2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238 763,3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35 396,4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34 555,1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33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3 315,4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3 267,8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1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11 801,6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7 536,0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4 035,2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4 035,0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151 560,2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144 359,9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27 872,1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25 593,2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16 991,6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13 287,0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2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132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 поселениям на выравнивание бюджетной обеспеченности</a:t>
                      </a: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4 805,9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4 805,9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3704217"/>
              </p:ext>
            </p:extLst>
          </p:nvPr>
        </p:nvGraphicFramePr>
        <p:xfrm>
          <a:off x="142844" y="1511082"/>
          <a:ext cx="8858312" cy="5126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0132"/>
                <a:gridCol w="1357322"/>
                <a:gridCol w="1285884"/>
                <a:gridCol w="1285884"/>
              </a:tblGrid>
              <a:tr h="558166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03713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35 396,4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34 555,1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502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1 657,4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1 616,2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108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17 533,6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17 002,2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027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5 203,1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5 135,9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538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выборов и референдумов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01 07</a:t>
                      </a:r>
                      <a:endParaRPr lang="ru-RU" sz="14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1 637,9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1 637,9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538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472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9 264,5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9 162,9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8229600" cy="19288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безопасность и правоохранительная деятельность»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0826217"/>
              </p:ext>
            </p:extLst>
          </p:nvPr>
        </p:nvGraphicFramePr>
        <p:xfrm>
          <a:off x="214251" y="2071678"/>
          <a:ext cx="8786905" cy="3786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4741"/>
                <a:gridCol w="1285884"/>
                <a:gridCol w="1500198"/>
                <a:gridCol w="1357322"/>
                <a:gridCol w="1428760"/>
              </a:tblGrid>
              <a:tr h="82414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9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3 315,4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3 267,8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527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1 801,1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1 801,1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98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1 394,3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1 366,7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596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83,3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357322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экономика»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7920972"/>
              </p:ext>
            </p:extLst>
          </p:nvPr>
        </p:nvGraphicFramePr>
        <p:xfrm>
          <a:off x="214283" y="1714487"/>
          <a:ext cx="8786872" cy="4837074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071684"/>
                <a:gridCol w="1329106"/>
                <a:gridCol w="1550624"/>
                <a:gridCol w="1549575"/>
                <a:gridCol w="1285883"/>
              </a:tblGrid>
              <a:tr h="13573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11 801,6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7 536,0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5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</a:t>
                      </a: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2 237,1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954,5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Транспорт</a:t>
                      </a: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04 08 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1 223,0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711,1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58,1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8 291,5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5 870,4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70,8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643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5888775"/>
              </p:ext>
            </p:extLst>
          </p:nvPr>
        </p:nvGraphicFramePr>
        <p:xfrm>
          <a:off x="214282" y="1857365"/>
          <a:ext cx="8643998" cy="35718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1834"/>
                <a:gridCol w="1285884"/>
                <a:gridCol w="1500198"/>
                <a:gridCol w="1357322"/>
                <a:gridCol w="1428760"/>
              </a:tblGrid>
              <a:tr h="79984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4 035,2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4 035,0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998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21,8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528,3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528,3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6533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02813"/>
              </p:ext>
            </p:extLst>
          </p:nvPr>
        </p:nvGraphicFramePr>
        <p:xfrm>
          <a:off x="142843" y="1357298"/>
          <a:ext cx="8715469" cy="4310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2585"/>
                <a:gridCol w="1124577"/>
                <a:gridCol w="1616579"/>
                <a:gridCol w="1476007"/>
                <a:gridCol w="1405721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931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151 560,2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144 359,9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35 129,5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34 913,4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95 733,2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93 524,7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665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16 466,5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13 382,5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73,5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2 377,1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770,0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31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1 853,9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1 769,3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3894450"/>
              </p:ext>
            </p:extLst>
          </p:nvPr>
        </p:nvGraphicFramePr>
        <p:xfrm>
          <a:off x="214282" y="2143116"/>
          <a:ext cx="8786872" cy="2540972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6048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27 872,1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25 593,2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76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25 215,1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22 936,3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80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2 657,0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2 656,9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808427"/>
              </p:ext>
            </p:extLst>
          </p:nvPr>
        </p:nvGraphicFramePr>
        <p:xfrm>
          <a:off x="142845" y="2143116"/>
          <a:ext cx="8858311" cy="428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40376"/>
                <a:gridCol w="1512395"/>
              </a:tblGrid>
              <a:tr h="857256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% 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16 991,6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13 287,0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78,2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1 468,0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1 365,1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7 910,7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6 643,6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7 612,9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5 278,3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69,3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«Физическая культура и спорт»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6928150"/>
              </p:ext>
            </p:extLst>
          </p:nvPr>
        </p:nvGraphicFramePr>
        <p:xfrm>
          <a:off x="285719" y="2285992"/>
          <a:ext cx="8572561" cy="2913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68,4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68,4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«Средства массовой информации»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8151522"/>
              </p:ext>
            </p:extLst>
          </p:nvPr>
        </p:nvGraphicFramePr>
        <p:xfrm>
          <a:off x="214279" y="2143116"/>
          <a:ext cx="8786876" cy="2140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4647"/>
                <a:gridCol w="1428760"/>
                <a:gridCol w="1643074"/>
                <a:gridCol w="1428760"/>
                <a:gridCol w="1571635"/>
              </a:tblGrid>
              <a:tr h="775776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24422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74484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699883"/>
              </p:ext>
            </p:extLst>
          </p:nvPr>
        </p:nvGraphicFramePr>
        <p:xfrm>
          <a:off x="107505" y="1428736"/>
          <a:ext cx="8893651" cy="48805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86664"/>
                <a:gridCol w="1140128"/>
                <a:gridCol w="1173320"/>
                <a:gridCol w="1193539"/>
              </a:tblGrid>
              <a:tr h="560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03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233 620,8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215 705,8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14826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образования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 2016-2025 годы"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155 158,7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145 967,0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94,1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5685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 "Обеспечение жильем молодых семей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 годы"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3 483,8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3 483,8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14826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культуры и туризма  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2016-2024 годы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30 037,1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27 755,1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92,4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72646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физической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культуры, спорта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молодежной политики в 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 на 2016-2024 годы"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74,9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68,4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91,3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96583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сельского хозяйства и регулирования рынков сельскохозяйственной продукции, сырья и продовольствия на 2016-2025 годы по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Инсарскому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району"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2 037,5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950,5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1490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"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дорожного хозяйства, автомобильных дорог и транспортного обслуживания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2016-2024 годы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9 514,5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6 581,5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69,2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650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"Противодействие коррупции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0332617"/>
              </p:ext>
            </p:extLst>
          </p:nvPr>
        </p:nvGraphicFramePr>
        <p:xfrm>
          <a:off x="142844" y="928670"/>
          <a:ext cx="8786876" cy="4886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357322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повышения эффективности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10 014,0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9 946,8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"Комплексное развитие сельских территорий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на 2020-2025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26,9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26,9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2019-2024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91125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"Противодействие злоупотреблению наркотиками и их незаконному обороту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и поддержки малого и среднего предпринимательства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2018-2024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49611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"Организация отдыха детей в каникулярное время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2016-2025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2 372,1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770,0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 обеспечение эффективности деятельности администрации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2018-2022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20 618,3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19 962,8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lang="en-US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12ins</a:t>
            </a:r>
            <a:r>
              <a: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@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3400</TotalTime>
  <Words>1623</Words>
  <Application>Microsoft Office PowerPoint</Application>
  <PresentationFormat>Экран (4:3)</PresentationFormat>
  <Paragraphs>553</Paragraphs>
  <Slides>23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Constantia</vt:lpstr>
      <vt:lpstr>Times New Roman</vt:lpstr>
      <vt:lpstr>Wingdings</vt:lpstr>
      <vt:lpstr>Wingdings 2</vt:lpstr>
      <vt:lpstr>Поток</vt:lpstr>
      <vt:lpstr>Бюджет для граждан</vt:lpstr>
      <vt:lpstr>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Отчет об исполнении бюджета включает:  </vt:lpstr>
      <vt:lpstr>Исполнение бюджета Инсарского муниципального района за 2015-2020 годы</vt:lpstr>
      <vt:lpstr>                        Исполнение доходной части бюджета Инсарского муниципального района  за 2015-2020 годы </vt:lpstr>
      <vt:lpstr>Исполнение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Исполнение расходной части бюджета Инсарского муниципального района </vt:lpstr>
      <vt:lpstr>Исполнение расходов по разделу «Общегосударственные вопросы»    </vt:lpstr>
      <vt:lpstr>Исполнение расходов по разделу «Национальная безопасность и правоохранительная деятельность» </vt:lpstr>
      <vt:lpstr>Исполнение расходов по разделу «Национальная экономика» </vt:lpstr>
      <vt:lpstr>Исполнение расходов по разделу « Жилищно-коммунальное хозяйство» </vt:lpstr>
      <vt:lpstr>Исполнение расходов по разделу «Образование» </vt:lpstr>
      <vt:lpstr>Исполнение расходов по разделу «Культура»  </vt:lpstr>
      <vt:lpstr>Исполнение расходов по разделу «Социальная политика»  </vt:lpstr>
      <vt:lpstr>Исполнение расходов по разделу «Физическая культура и спорт»    </vt:lpstr>
      <vt:lpstr>Исполнение расходов по разделу «Средства массовой информации»</vt:lpstr>
      <vt:lpstr>Муниципальные программы Инсарского муниципального района </vt:lpstr>
      <vt:lpstr>Презентация PowerPoint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Загороднова</cp:lastModifiedBy>
  <cp:revision>247</cp:revision>
  <cp:lastPrinted>2021-06-08T04:41:05Z</cp:lastPrinted>
  <dcterms:created xsi:type="dcterms:W3CDTF">2016-12-13T05:19:54Z</dcterms:created>
  <dcterms:modified xsi:type="dcterms:W3CDTF">2021-06-08T05:51:38Z</dcterms:modified>
</cp:coreProperties>
</file>