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80" r:id="rId21"/>
    <p:sldId id="277" r:id="rId22"/>
    <p:sldId id="278" r:id="rId23"/>
    <p:sldId id="279" r:id="rId24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33CCFF"/>
    <a:srgbClr val="3399FF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89915" autoAdjust="0"/>
  </p:normalViewPr>
  <p:slideViewPr>
    <p:cSldViewPr>
      <p:cViewPr varScale="1">
        <p:scale>
          <a:sx n="104" d="100"/>
          <a:sy n="104" d="100"/>
        </p:scale>
        <p:origin x="1824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3"/>
    </mc:Choice>
    <mc:Fallback>
      <c:style val="13"/>
    </mc:Fallback>
  </mc:AlternateContent>
  <c:chart>
    <c:autoTitleDeleted val="0"/>
    <c:plotArea>
      <c:layout>
        <c:manualLayout>
          <c:layoutTarget val="inner"/>
          <c:xMode val="edge"/>
          <c:yMode val="edge"/>
          <c:x val="7.597455959342779E-2"/>
          <c:y val="9.5442991891670867E-2"/>
          <c:w val="0.74384526586954614"/>
          <c:h val="0.7608294640064338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1.493920449559483E-2"/>
                  <c:y val="7.81193579039865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0457443146916373E-2"/>
                  <c:y val="7.81193579039865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1.4939204495594816E-3"/>
                  <c:y val="0.150452096703973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8.9635226973569411E-3"/>
                  <c:y val="0.1012658343199822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1.6433124945154347E-2"/>
                  <c:y val="7.23327387999875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207.4</c:v>
                </c:pt>
                <c:pt idx="1">
                  <c:v>260.5</c:v>
                </c:pt>
                <c:pt idx="2">
                  <c:v>239.9</c:v>
                </c:pt>
                <c:pt idx="3">
                  <c:v>253</c:v>
                </c:pt>
                <c:pt idx="4">
                  <c:v>234.4</c:v>
                </c:pt>
                <c:pt idx="5">
                  <c:v>246.8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5.9756817982379541E-3"/>
                  <c:y val="0.1186256916319797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1951363596475861E-2"/>
                  <c:y val="0.121519001183978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1951363596475861E-2"/>
                  <c:y val="9.54792152159832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2.240880674339225E-2"/>
                  <c:y val="0.144665477599975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2.3902727192951705E-2"/>
                  <c:y val="9.83725247679830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</c:numCache>
            </c:num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226.8</c:v>
                </c:pt>
                <c:pt idx="1">
                  <c:v>270.10000000000002</c:v>
                </c:pt>
                <c:pt idx="2">
                  <c:v>236.3</c:v>
                </c:pt>
                <c:pt idx="3">
                  <c:v>250.2</c:v>
                </c:pt>
                <c:pt idx="4">
                  <c:v>230</c:v>
                </c:pt>
                <c:pt idx="5">
                  <c:v>238.8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9121976"/>
        <c:axId val="359127072"/>
      </c:barChart>
      <c:catAx>
        <c:axId val="3591219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59127072"/>
        <c:crossesAt val="10"/>
        <c:auto val="1"/>
        <c:lblAlgn val="ctr"/>
        <c:lblOffset val="100"/>
        <c:noMultiLvlLbl val="0"/>
      </c:catAx>
      <c:valAx>
        <c:axId val="359127072"/>
        <c:scaling>
          <c:orientation val="minMax"/>
          <c:max val="275"/>
          <c:min val="1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59121976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30.5</c:v>
                </c:pt>
                <c:pt idx="1">
                  <c:v>33.700000000000003</c:v>
                </c:pt>
                <c:pt idx="2">
                  <c:v>32.200000000000003</c:v>
                </c:pt>
                <c:pt idx="3">
                  <c:v>33.9</c:v>
                </c:pt>
                <c:pt idx="4">
                  <c:v>35.9</c:v>
                </c:pt>
                <c:pt idx="5">
                  <c:v>40.6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</c:numCache>
            </c:num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176.9</c:v>
                </c:pt>
                <c:pt idx="1">
                  <c:v>226.8</c:v>
                </c:pt>
                <c:pt idx="2">
                  <c:v>207.7</c:v>
                </c:pt>
                <c:pt idx="3">
                  <c:v>219.1</c:v>
                </c:pt>
                <c:pt idx="4">
                  <c:v>198.5</c:v>
                </c:pt>
                <c:pt idx="5">
                  <c:v>206.2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359124720"/>
        <c:axId val="359123544"/>
        <c:axId val="316906816"/>
      </c:bar3DChart>
      <c:catAx>
        <c:axId val="3591247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59123544"/>
        <c:crosses val="autoZero"/>
        <c:auto val="1"/>
        <c:lblAlgn val="ctr"/>
        <c:lblOffset val="100"/>
        <c:noMultiLvlLbl val="0"/>
      </c:catAx>
      <c:valAx>
        <c:axId val="35912354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59124720"/>
        <c:crosses val="autoZero"/>
        <c:crossBetween val="between"/>
      </c:valAx>
      <c:serAx>
        <c:axId val="316906816"/>
        <c:scaling>
          <c:orientation val="minMax"/>
        </c:scaling>
        <c:delete val="1"/>
        <c:axPos val="b"/>
        <c:majorTickMark val="out"/>
        <c:minorTickMark val="none"/>
        <c:tickLblPos val="none"/>
        <c:crossAx val="359123544"/>
        <c:crosses val="autoZero"/>
      </c:serAx>
    </c:plotArea>
    <c:legend>
      <c:legendPos val="r"/>
      <c:legendEntry>
        <c:idx val="0"/>
        <c:txPr>
          <a:bodyPr/>
          <a:lstStyle/>
          <a:p>
            <a:pPr>
              <a:defRPr b="1" i="1" baseline="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b="1" i="1" baseline="0"/>
            </a:pPr>
            <a:endParaRPr lang="ru-RU"/>
          </a:p>
        </c:txPr>
      </c:legendEntry>
      <c:overlay val="0"/>
      <c:txPr>
        <a:bodyPr/>
        <a:lstStyle/>
        <a:p>
          <a:pPr>
            <a:defRPr baseline="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3D7F81-DEA0-411E-A47E-8283EBD3BB14}" type="datetimeFigureOut">
              <a:rPr lang="ru-RU" smtClean="0"/>
              <a:pPr/>
              <a:t>09.06.2021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E10EE-8DAC-4EF0-B8BF-C8D40AA80D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1286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9880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424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6637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09.06.2021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09.06.2021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09.06.2021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09.06.2021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09.06.2021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09.06.2021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09.06.2021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09.06.2021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09.06.2021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09.06.2021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09.06.2021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54D6013-EBA7-4794-A185-1AC62A634A0B}" type="datetimeFigureOut">
              <a:rPr lang="ru-RU" smtClean="0"/>
              <a:pPr/>
              <a:t>09.06.2021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5715016"/>
            <a:ext cx="8643998" cy="928694"/>
          </a:xfrm>
        </p:spPr>
        <p:txBody>
          <a:bodyPr>
            <a:normAutofit/>
          </a:bodyPr>
          <a:lstStyle/>
          <a:p>
            <a:pPr algn="ctr"/>
            <a:r>
              <a:rPr lang="ru-RU" sz="2300" b="1" i="1" dirty="0" smtClean="0"/>
              <a:t>Р</a:t>
            </a:r>
            <a:r>
              <a:rPr lang="ru-RU" sz="2300" b="1" i="1" dirty="0" smtClean="0"/>
              <a:t>ешение от 21.05.2021 г. </a:t>
            </a:r>
            <a:r>
              <a:rPr lang="ru-RU" sz="2300" b="1" i="1" smtClean="0"/>
              <a:t>№ 19 «Об </a:t>
            </a:r>
            <a:r>
              <a:rPr lang="ru-RU" sz="2300" b="1" i="1" dirty="0" smtClean="0"/>
              <a:t>исполнение  бюджета </a:t>
            </a:r>
            <a:r>
              <a:rPr lang="ru-RU" sz="2300" b="1" i="1" dirty="0" err="1" smtClean="0"/>
              <a:t>Инсарского</a:t>
            </a:r>
            <a:r>
              <a:rPr lang="ru-RU" sz="2300" b="1" i="1" dirty="0" smtClean="0"/>
              <a:t> муниципального района 3а 20</a:t>
            </a:r>
            <a:r>
              <a:rPr lang="en-US" sz="2300" b="1" i="1" dirty="0" smtClean="0"/>
              <a:t>20</a:t>
            </a:r>
            <a:r>
              <a:rPr lang="ru-RU" sz="2300" b="1" i="1" dirty="0" smtClean="0"/>
              <a:t> год»</a:t>
            </a: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9" name="Рисунок 8" descr="администрац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08659" y="1612345"/>
            <a:ext cx="3312368" cy="2462447"/>
          </a:xfrm>
          <a:prstGeom prst="rect">
            <a:avLst/>
          </a:prstGeom>
        </p:spPr>
      </p:pic>
      <p:pic>
        <p:nvPicPr>
          <p:cNvPr id="10" name="Рисунок 9" descr="25_bi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8799" y="2564904"/>
            <a:ext cx="2571768" cy="1509888"/>
          </a:xfrm>
          <a:prstGeom prst="rect">
            <a:avLst/>
          </a:prstGeom>
        </p:spPr>
      </p:pic>
      <p:pic>
        <p:nvPicPr>
          <p:cNvPr id="11" name="Рисунок 10" descr="041_350446_origina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28926" y="4286256"/>
            <a:ext cx="3071834" cy="1357322"/>
          </a:xfrm>
          <a:prstGeom prst="rect">
            <a:avLst/>
          </a:prstGeom>
        </p:spPr>
      </p:pic>
      <p:pic>
        <p:nvPicPr>
          <p:cNvPr id="12" name="Рисунок 11" descr="insar-edges-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2844" y="4286256"/>
            <a:ext cx="2571768" cy="1349386"/>
          </a:xfrm>
          <a:prstGeom prst="rect">
            <a:avLst/>
          </a:prstGeom>
        </p:spPr>
      </p:pic>
      <p:pic>
        <p:nvPicPr>
          <p:cNvPr id="13" name="Рисунок 12" descr="olg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15074" y="4286256"/>
            <a:ext cx="2714644" cy="1357322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ctrTitle"/>
          </p:nvPr>
        </p:nvSpPr>
        <p:spPr>
          <a:xfrm>
            <a:off x="714348" y="571480"/>
            <a:ext cx="7429552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</a:rPr>
              <a:t>Бюджет для граждан</a:t>
            </a:r>
            <a:endParaRPr lang="ru-RU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6" name="Рисунок 15" descr="140817_000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215074" y="2558552"/>
            <a:ext cx="2786081" cy="151624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85794"/>
            <a:ext cx="8229600" cy="163279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Обращение  главы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Мангутова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Камиля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Аминовича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к жителям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района Республики Мордовия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2000240"/>
            <a:ext cx="8786874" cy="4103368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ru-RU" sz="2900" b="1" i="1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29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900" b="1" i="1" dirty="0" smtClean="0">
                <a:latin typeface="Times New Roman" pitchFamily="18" charset="0"/>
                <a:cs typeface="Times New Roman" pitchFamily="18" charset="0"/>
              </a:rPr>
              <a:t> района!</a:t>
            </a:r>
          </a:p>
          <a:p>
            <a:pPr algn="just">
              <a:buNone/>
            </a:pPr>
            <a:r>
              <a:rPr lang="ru-RU" sz="2900" b="1" i="1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В целях реализации основных направлений бюджетной политики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района, информирование жителей о расходовании средств районного бюджета является обеспечение прозрачности и открытости бюджетного планирования. </a:t>
            </a:r>
            <a:endParaRPr lang="en-US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«Бюджет для граждан» существует уже не первый год и занял важное место в общественной жизни. Он доказал свою значимость и востребованность, как эффективный механизм «виртуального» диалога между органами власти и населением. Здесь наглядно представлены объемы доходов и расходов бюджета за 2020 год, их динамика поступлений в сравнении с предыдущим годом.</a:t>
            </a: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Каждый житель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является участником формирования этого плана с одной стороны как налогоплательщик, наполняя доходы бюджета, с другой стороны – он получает часть расходов как потребитель общественных услуг. Понимание основ финансового планирования позволит эффективно управлять не только собственными, но и общественными финансами, реализуя тем самым принцип местного самоуправления. С этой целью разработана брошюра «Бюджет для граждан» по исполнению бюджета за 2020 год.</a:t>
            </a: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i="1" dirty="0" err="1" smtClean="0">
                <a:latin typeface="Times New Roman" pitchFamily="18" charset="0"/>
                <a:cs typeface="Times New Roman" pitchFamily="18" charset="0"/>
              </a:rPr>
              <a:t>Инсарский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4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96" y="1484784"/>
            <a:ext cx="8229600" cy="5040559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85860"/>
            <a:ext cx="8858312" cy="5357850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 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Бюджетная система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     Российской Федерации, местных бюджетов и бюджетов государственных внебюджетных фондов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свод районного и местных бюджетов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превышение расходов бюджета над его доходами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превышение доходов бюджета над его расходами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Бюджетный процесс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ежегодное формирование и исполнение бюджета</a:t>
            </a:r>
          </a:p>
          <a:p>
            <a:pPr>
              <a:buNone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571612"/>
            <a:ext cx="8305800" cy="6429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Основные понятия бюджетной системы Российской Федерации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2049" name="Group 1"/>
          <p:cNvGrpSpPr>
            <a:grpSpLocks noChangeAspect="1"/>
          </p:cNvGrpSpPr>
          <p:nvPr/>
        </p:nvGrpSpPr>
        <p:grpSpPr bwMode="auto">
          <a:xfrm>
            <a:off x="142844" y="1643050"/>
            <a:ext cx="8858280" cy="4786346"/>
            <a:chOff x="3808" y="3980"/>
            <a:chExt cx="7665" cy="4252"/>
          </a:xfrm>
        </p:grpSpPr>
        <p:sp>
          <p:nvSpPr>
            <p:cNvPr id="2069" name="AutoShape 21"/>
            <p:cNvSpPr>
              <a:spLocks noChangeAspect="1" noChangeArrowheads="1" noTextEdit="1"/>
            </p:cNvSpPr>
            <p:nvPr/>
          </p:nvSpPr>
          <p:spPr bwMode="auto">
            <a:xfrm>
              <a:off x="3808" y="3980"/>
              <a:ext cx="7665" cy="4252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8" name="AutoShape 20"/>
            <p:cNvSpPr>
              <a:spLocks noChangeArrowheads="1"/>
            </p:cNvSpPr>
            <p:nvPr/>
          </p:nvSpPr>
          <p:spPr bwMode="auto">
            <a:xfrm>
              <a:off x="9649" y="4081"/>
              <a:ext cx="1739" cy="1358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7" name="AutoShape 19"/>
            <p:cNvSpPr>
              <a:spLocks noChangeArrowheads="1"/>
            </p:cNvSpPr>
            <p:nvPr/>
          </p:nvSpPr>
          <p:spPr bwMode="auto">
            <a:xfrm>
              <a:off x="4516" y="4182"/>
              <a:ext cx="1774" cy="1213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6" name="Rectangle 18"/>
            <p:cNvSpPr>
              <a:spLocks noChangeArrowheads="1"/>
            </p:cNvSpPr>
            <p:nvPr/>
          </p:nvSpPr>
          <p:spPr bwMode="auto">
            <a:xfrm>
              <a:off x="8497" y="5193"/>
              <a:ext cx="1981" cy="1182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Бюджеты государственных внебюджетных фондов</a:t>
              </a:r>
              <a:endParaRPr kumimoji="0" lang="ru-RU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5" name="AutoShape 17"/>
            <p:cNvSpPr>
              <a:spLocks noChangeArrowheads="1"/>
            </p:cNvSpPr>
            <p:nvPr/>
          </p:nvSpPr>
          <p:spPr bwMode="auto">
            <a:xfrm>
              <a:off x="6097" y="5703"/>
              <a:ext cx="2208" cy="288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 субъекта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4" name="AutoShape 16"/>
            <p:cNvSpPr>
              <a:spLocks noChangeArrowheads="1"/>
            </p:cNvSpPr>
            <p:nvPr/>
          </p:nvSpPr>
          <p:spPr bwMode="auto">
            <a:xfrm>
              <a:off x="6097" y="6087"/>
              <a:ext cx="2208" cy="288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Местный бюджет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3" name="AutoShape 15"/>
            <p:cNvSpPr>
              <a:spLocks noChangeArrowheads="1"/>
            </p:cNvSpPr>
            <p:nvPr/>
          </p:nvSpPr>
          <p:spPr bwMode="auto">
            <a:xfrm>
              <a:off x="6097" y="5294"/>
              <a:ext cx="2208" cy="313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Федеральный бюджет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2" name="AutoShape 14"/>
            <p:cNvSpPr>
              <a:spLocks noChangeArrowheads="1"/>
            </p:cNvSpPr>
            <p:nvPr/>
          </p:nvSpPr>
          <p:spPr bwMode="auto">
            <a:xfrm>
              <a:off x="5713" y="5415"/>
              <a:ext cx="288" cy="576"/>
            </a:xfrm>
            <a:prstGeom prst="curvedRightArrow">
              <a:avLst>
                <a:gd name="adj1" fmla="val 40000"/>
                <a:gd name="adj2" fmla="val 80000"/>
                <a:gd name="adj3" fmla="val 33333"/>
              </a:avLst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1" name="AutoShape 13"/>
            <p:cNvSpPr>
              <a:spLocks/>
            </p:cNvSpPr>
            <p:nvPr/>
          </p:nvSpPr>
          <p:spPr bwMode="auto">
            <a:xfrm>
              <a:off x="5905" y="5703"/>
              <a:ext cx="192" cy="672"/>
            </a:xfrm>
            <a:prstGeom prst="leftBrace">
              <a:avLst>
                <a:gd name="adj1" fmla="val 29167"/>
                <a:gd name="adj2" fmla="val 50000"/>
              </a:avLst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0" name="AutoShape 12"/>
            <p:cNvSpPr>
              <a:spLocks noChangeArrowheads="1"/>
            </p:cNvSpPr>
            <p:nvPr/>
          </p:nvSpPr>
          <p:spPr bwMode="auto">
            <a:xfrm>
              <a:off x="6092" y="6810"/>
              <a:ext cx="3168" cy="606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Бюджетная система Российской Федерации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9" name="AutoShape 11"/>
            <p:cNvSpPr>
              <a:spLocks noChangeArrowheads="1"/>
            </p:cNvSpPr>
            <p:nvPr/>
          </p:nvSpPr>
          <p:spPr bwMode="auto">
            <a:xfrm>
              <a:off x="4273" y="7113"/>
              <a:ext cx="1718" cy="303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8" name="AutoShape 10"/>
            <p:cNvSpPr>
              <a:spLocks noChangeArrowheads="1"/>
            </p:cNvSpPr>
            <p:nvPr/>
          </p:nvSpPr>
          <p:spPr bwMode="auto">
            <a:xfrm>
              <a:off x="9366" y="7113"/>
              <a:ext cx="1617" cy="303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7" name="AutoShape 9"/>
            <p:cNvSpPr>
              <a:spLocks/>
            </p:cNvSpPr>
            <p:nvPr/>
          </p:nvSpPr>
          <p:spPr bwMode="auto">
            <a:xfrm rot="16200000">
              <a:off x="7452" y="5349"/>
              <a:ext cx="382" cy="2496"/>
            </a:xfrm>
            <a:prstGeom prst="leftBrace">
              <a:avLst>
                <a:gd name="adj1" fmla="val 54450"/>
                <a:gd name="adj2" fmla="val 50000"/>
              </a:avLst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6" name="AutoShape 8"/>
            <p:cNvSpPr>
              <a:spLocks noChangeArrowheads="1"/>
            </p:cNvSpPr>
            <p:nvPr/>
          </p:nvSpPr>
          <p:spPr bwMode="auto">
            <a:xfrm>
              <a:off x="5991" y="7820"/>
              <a:ext cx="788" cy="304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Дефицит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5" name="Rectangle 7"/>
            <p:cNvSpPr>
              <a:spLocks noChangeArrowheads="1"/>
            </p:cNvSpPr>
            <p:nvPr/>
          </p:nvSpPr>
          <p:spPr bwMode="auto">
            <a:xfrm>
              <a:off x="10438" y="6608"/>
              <a:ext cx="889" cy="37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Профицит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4" name="AutoShape 6"/>
            <p:cNvSpPr>
              <a:spLocks noChangeArrowheads="1"/>
            </p:cNvSpPr>
            <p:nvPr/>
          </p:nvSpPr>
          <p:spPr bwMode="auto">
            <a:xfrm>
              <a:off x="4374" y="7517"/>
              <a:ext cx="1718" cy="264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9225" y="7517"/>
              <a:ext cx="1617" cy="303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2" name="Line 4"/>
            <p:cNvSpPr>
              <a:spLocks noChangeShapeType="1"/>
            </p:cNvSpPr>
            <p:nvPr/>
          </p:nvSpPr>
          <p:spPr bwMode="auto">
            <a:xfrm>
              <a:off x="5991" y="7820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1" name="Line 3"/>
            <p:cNvSpPr>
              <a:spLocks noChangeShapeType="1"/>
            </p:cNvSpPr>
            <p:nvPr/>
          </p:nvSpPr>
          <p:spPr bwMode="auto">
            <a:xfrm>
              <a:off x="10640" y="7012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0" name="AutoShape 2"/>
            <p:cNvSpPr>
              <a:spLocks noChangeArrowheads="1"/>
            </p:cNvSpPr>
            <p:nvPr/>
          </p:nvSpPr>
          <p:spPr bwMode="auto">
            <a:xfrm>
              <a:off x="3848" y="6406"/>
              <a:ext cx="1879" cy="642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Консолидированный бюджет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285992"/>
            <a:ext cx="8305800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Отчет об исполнении бюджета включает: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42844" y="2071678"/>
            <a:ext cx="878687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Исполнение  бюджета по доходам</a:t>
            </a:r>
          </a:p>
          <a:p>
            <a:endParaRPr lang="ru-RU" sz="2800" b="1" i="1" dirty="0" smtClean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Исполнение бюджета по расходам</a:t>
            </a:r>
          </a:p>
          <a:p>
            <a:endParaRPr lang="ru-RU" sz="2800" b="1" i="1" dirty="0" smtClean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Источники финансирования дефицита бюджета ( направления использования </a:t>
            </a:r>
            <a:r>
              <a:rPr lang="ru-RU" sz="2800" b="1" i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профицита</a:t>
            </a: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бюджета)</a:t>
            </a:r>
          </a:p>
          <a:p>
            <a:endParaRPr lang="ru-RU" sz="2800" b="1" i="1" dirty="0" smtClean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Итоги реализации муниципальных программ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14356"/>
            <a:ext cx="8715436" cy="1000132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-20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годы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5302474"/>
              </p:ext>
            </p:extLst>
          </p:nvPr>
        </p:nvGraphicFramePr>
        <p:xfrm>
          <a:off x="214282" y="1935163"/>
          <a:ext cx="8501122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642918"/>
            <a:ext cx="8858280" cy="21328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доходной части бюджета </a:t>
            </a:r>
            <a:r>
              <a:rPr lang="ru-RU" sz="36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за 2015-2020 годы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1378704"/>
              </p:ext>
            </p:extLst>
          </p:nvPr>
        </p:nvGraphicFramePr>
        <p:xfrm>
          <a:off x="142844" y="2214554"/>
          <a:ext cx="8643998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500190"/>
          </a:xfrm>
        </p:spPr>
        <p:txBody>
          <a:bodyPr>
            <a:noAutofit/>
          </a:bodyPr>
          <a:lstStyle/>
          <a:p>
            <a:pPr algn="ctr"/>
            <a:r>
              <a:rPr lang="ru-RU" sz="3200" b="1" i="1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Исполнение  доходов бюджета </a:t>
            </a:r>
            <a:r>
              <a:rPr lang="ru-RU" sz="3200" b="1" i="1" dirty="0" err="1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200" b="1" i="1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5812849"/>
              </p:ext>
            </p:extLst>
          </p:nvPr>
        </p:nvGraphicFramePr>
        <p:xfrm>
          <a:off x="214282" y="1643050"/>
          <a:ext cx="8786874" cy="5114932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5357850"/>
                <a:gridCol w="1232116"/>
                <a:gridCol w="1053900"/>
                <a:gridCol w="1143008"/>
              </a:tblGrid>
              <a:tr h="642942"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1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ДОХОДЫ бюджета</a:t>
                      </a:r>
                    </a:p>
                    <a:p>
                      <a:pPr algn="ctr"/>
                      <a:r>
                        <a:rPr kumimoji="0" lang="ru-RU" sz="1800" b="1" i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800" b="1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</a:t>
                      </a:r>
                    </a:p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исполнения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5719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Всего доходов</a:t>
                      </a:r>
                      <a:endParaRPr lang="ru-RU" sz="1800" b="1" i="1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252 283,2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246 801,2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97,8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latin typeface="Times New Roman"/>
                          <a:ea typeface="Times New Roman"/>
                          <a:cs typeface="Times New Roman"/>
                        </a:rPr>
                        <a:t>Налог на доходы физических лиц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20 648,6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24 146,6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116,9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Налог на совокупный доход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3 788,6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3 845,1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101,5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Государственная пошлина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1 266,8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1 429,5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122,8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Акциз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6 306,1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5 631,3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89,3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Доходы от использования имущества находящегося в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государственной </a:t>
                      </a: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 муниципальной собственности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2 606,0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2 846,4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109,2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Платежи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 </a:t>
                      </a: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пользование природными ресурсами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152,0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343,3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225,9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Штрафы, санкции, возмещение ущерба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503,6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493,0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97,9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Доходы от продажи</a:t>
                      </a: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материальных и нематериальных активов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1 608,4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1 957,3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121,7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Прочие неналоговые доходы бюджетов муниципальных районов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203,0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Безвозмездные поступления из других бюджетов 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215 527,0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206 190,9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95,7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42918"/>
            <a:ext cx="8715404" cy="21431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В решение о бюджете </a:t>
            </a:r>
            <a:r>
              <a:rPr lang="ru-RU" sz="36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представлены тремя способами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b="1" i="1" dirty="0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42844" y="2214554"/>
            <a:ext cx="864399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</a:t>
            </a: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Функциональная структура – по направлениям    расходования средств 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Ведомственная структура – по ведомствам,   осуществляющим расходы 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Программная структура – по реализуемым муниципальным программам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42908" y="571480"/>
            <a:ext cx="9286908" cy="14287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Исполнение расходной части бюджета </a:t>
            </a:r>
            <a:r>
              <a:rPr lang="ru-RU" sz="27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0414479"/>
              </p:ext>
            </p:extLst>
          </p:nvPr>
        </p:nvGraphicFramePr>
        <p:xfrm>
          <a:off x="142844" y="1357298"/>
          <a:ext cx="8858313" cy="5279190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4071966"/>
                <a:gridCol w="857256"/>
                <a:gridCol w="1428761"/>
                <a:gridCol w="1214445"/>
                <a:gridCol w="1285885"/>
              </a:tblGrid>
              <a:tr h="731922">
                <a:tc>
                  <a:txBody>
                    <a:bodyPr/>
                    <a:lstStyle/>
                    <a:p>
                      <a:pPr algn="ctr"/>
                      <a:r>
                        <a:rPr kumimoji="0" lang="ru-RU" sz="14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бюджета</a:t>
                      </a:r>
                    </a:p>
                    <a:p>
                      <a:pPr algn="ctr"/>
                      <a:r>
                        <a:rPr kumimoji="0" lang="ru-RU" sz="1400" b="1" i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4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  <a:p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40094"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</a:t>
                      </a: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 том числе: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257 103,2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238 763,3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92,9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35 396,4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34 555,1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97,6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733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3 315,4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3 267,8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98,6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513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11 801,6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7 536,0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63,9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Жилищно-коммунальное хозяйство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4 035,2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4 035,0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151 560,2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144 359,9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95,2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27 872,1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25 593,2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91,8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16 991,6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13 287,0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78,2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 и спорт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69,9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68,4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97,9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Средства массовой информации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127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51322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Дотации поселениям на выравнивание бюджетной обеспеченности</a:t>
                      </a: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4 805,9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4 805,9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85794"/>
            <a:ext cx="8929718" cy="250033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«Общегосударственные вопросы»</a:t>
            </a:r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3704217"/>
              </p:ext>
            </p:extLst>
          </p:nvPr>
        </p:nvGraphicFramePr>
        <p:xfrm>
          <a:off x="142844" y="1511082"/>
          <a:ext cx="8858312" cy="5126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9090"/>
                <a:gridCol w="1000132"/>
                <a:gridCol w="1357322"/>
                <a:gridCol w="1285884"/>
                <a:gridCol w="1285884"/>
              </a:tblGrid>
              <a:tr h="558166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 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03713">
                <a:tc>
                  <a:txBody>
                    <a:bodyPr/>
                    <a:lstStyle/>
                    <a:p>
                      <a:pPr indent="178435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Arial"/>
                          <a:ea typeface="Times New Roman"/>
                          <a:cs typeface="Times New Roman"/>
                        </a:rPr>
                        <a:t>01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35 396,4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34 555,1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502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высшего должностного лица субъекта российской федерации муниципального образования</a:t>
                      </a:r>
                      <a:endParaRPr lang="ru-RU" sz="14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01 02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1 657,4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1 616,2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10108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администраций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01 04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17 533,6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17 002,2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027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надзора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01 06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5 203,1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5 135,9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538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Обеспечение выборов и референдумов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01 07</a:t>
                      </a:r>
                      <a:endParaRPr lang="ru-RU" sz="14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1 637,9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1 637,9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538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Резервный фонд 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472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Другие общегосударственные вопросы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01 13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9 264,5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9 162,9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714356"/>
            <a:ext cx="8229600" cy="192882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«Национальная безопасность и правоохранительная деятельность»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b="1" i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0826217"/>
              </p:ext>
            </p:extLst>
          </p:nvPr>
        </p:nvGraphicFramePr>
        <p:xfrm>
          <a:off x="214251" y="2071678"/>
          <a:ext cx="8786905" cy="37862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14741"/>
                <a:gridCol w="1285884"/>
                <a:gridCol w="1500198"/>
                <a:gridCol w="1357322"/>
                <a:gridCol w="1428760"/>
              </a:tblGrid>
              <a:tr h="824144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998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3 315,4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3 267,8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527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Органы юстиции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03 04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1 801,1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1 801,1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10498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03 09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1 394,3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1 366,7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596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Прочие мероприятия в области национальной безопасности и правоохранительной деятельности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03 14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83,3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857232"/>
            <a:ext cx="8715436" cy="1357322"/>
          </a:xfrm>
        </p:spPr>
        <p:txBody>
          <a:bodyPr>
            <a:noAutofit/>
          </a:bodyPr>
          <a:lstStyle/>
          <a:p>
            <a:pPr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«Национальная экономика»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7920972"/>
              </p:ext>
            </p:extLst>
          </p:nvPr>
        </p:nvGraphicFramePr>
        <p:xfrm>
          <a:off x="214283" y="1714487"/>
          <a:ext cx="8786872" cy="4837074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3071684"/>
                <a:gridCol w="1329106"/>
                <a:gridCol w="1550624"/>
                <a:gridCol w="1549575"/>
                <a:gridCol w="1285883"/>
              </a:tblGrid>
              <a:tr h="13573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715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11 801,6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7 536,0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63,9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651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Сельское хозяйство и рыболовство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</a:t>
                      </a: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2 237,1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954,5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42,7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429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Транспорт</a:t>
                      </a:r>
                      <a:endParaRPr lang="ru-RU" sz="18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04 08 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1 223,0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711,1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58,1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429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Дорожное хозяйство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04 09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8 291,5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5 870,4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70,8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национальной экономики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04 12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85794"/>
            <a:ext cx="8372476" cy="1643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 Жилищно-коммунальное хозяйство»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5888775"/>
              </p:ext>
            </p:extLst>
          </p:nvPr>
        </p:nvGraphicFramePr>
        <p:xfrm>
          <a:off x="214282" y="1857365"/>
          <a:ext cx="8643998" cy="35718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71834"/>
                <a:gridCol w="1285884"/>
                <a:gridCol w="1500198"/>
                <a:gridCol w="1357322"/>
                <a:gridCol w="1428760"/>
              </a:tblGrid>
              <a:tr h="799842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9861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- коммунальное хозяйство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4 035,2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4 035,0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998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хозяйство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05 01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21,8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21,8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861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Коммунальное хозяйство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05 02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528,3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528,3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57166"/>
            <a:ext cx="8858280" cy="16533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«Образование»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202813"/>
              </p:ext>
            </p:extLst>
          </p:nvPr>
        </p:nvGraphicFramePr>
        <p:xfrm>
          <a:off x="142843" y="1357298"/>
          <a:ext cx="8715469" cy="43100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2585"/>
                <a:gridCol w="1124577"/>
                <a:gridCol w="1616579"/>
                <a:gridCol w="1476007"/>
                <a:gridCol w="1405721"/>
              </a:tblGrid>
              <a:tr h="649815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931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151 560,2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144 359,9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95,2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Дошкольное 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07 01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35 129,5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34 913,4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498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Общее 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07 02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95 733,2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93 524,7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665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Дополнительное 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07  03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16 466,5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13 382,5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73,5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00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Молодежная политика и оздоровление детей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07 07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2 377,1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770,0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32,5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315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образования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07 09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1 853,9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1 769,3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95,4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85794"/>
            <a:ext cx="8786874" cy="1928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«Культура»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3894450"/>
              </p:ext>
            </p:extLst>
          </p:nvPr>
        </p:nvGraphicFramePr>
        <p:xfrm>
          <a:off x="214282" y="2143116"/>
          <a:ext cx="8786872" cy="2540972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3071834"/>
                <a:gridCol w="1285884"/>
                <a:gridCol w="1500198"/>
                <a:gridCol w="1357322"/>
                <a:gridCol w="1571634"/>
              </a:tblGrid>
              <a:tr h="490604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6048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27 872,1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25 593,2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91,8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76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08 01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25 215,1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22 936,3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808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культуры,</a:t>
                      </a: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кинематографии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08 04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2 657,0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2 656,9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857232"/>
            <a:ext cx="8715436" cy="185738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«Социальная политика»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808427"/>
              </p:ext>
            </p:extLst>
          </p:nvPr>
        </p:nvGraphicFramePr>
        <p:xfrm>
          <a:off x="142845" y="2143116"/>
          <a:ext cx="8858311" cy="4286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770"/>
                <a:gridCol w="1296338"/>
                <a:gridCol w="1656432"/>
                <a:gridCol w="1440376"/>
                <a:gridCol w="1512395"/>
              </a:tblGrid>
              <a:tr h="857256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% исполнено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16 991,6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13 287,0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78,2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Пенсионное обеспечение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10 01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1 468,0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1 365,1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Социальное обеспечение населения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10 03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7 910,7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6 643,6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Охрана семьи и детства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10 04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7 612,9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5 278,3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69,3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14356"/>
            <a:ext cx="9001156" cy="271463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«Физическая культура и спорт»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</a:t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6928150"/>
              </p:ext>
            </p:extLst>
          </p:nvPr>
        </p:nvGraphicFramePr>
        <p:xfrm>
          <a:off x="285719" y="2285992"/>
          <a:ext cx="8572561" cy="29138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0397"/>
                <a:gridCol w="1143008"/>
                <a:gridCol w="1428760"/>
                <a:gridCol w="1571636"/>
                <a:gridCol w="1428760"/>
              </a:tblGrid>
              <a:tr h="516463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140081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Физическая культура и спорт </a:t>
                      </a:r>
                      <a:endParaRPr lang="ru-RU" sz="2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69,9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68,4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97,9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338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Физическая культура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 </a:t>
                      </a:r>
                      <a:r>
                        <a:rPr lang="ru-RU" sz="2200" b="1" i="1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69,9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68,4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97,9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«Средства массовой информации»</a:t>
            </a:r>
            <a:endParaRPr lang="ru-RU" sz="36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28151522"/>
              </p:ext>
            </p:extLst>
          </p:nvPr>
        </p:nvGraphicFramePr>
        <p:xfrm>
          <a:off x="214279" y="2143116"/>
          <a:ext cx="8786876" cy="21402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4647"/>
                <a:gridCol w="1428760"/>
                <a:gridCol w="1643074"/>
                <a:gridCol w="1428760"/>
                <a:gridCol w="1571635"/>
              </a:tblGrid>
              <a:tr h="775776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</a:t>
                      </a:r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руб.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724422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2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49458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Периодическая печать и издательство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12 02</a:t>
                      </a:r>
                      <a:endParaRPr lang="ru-RU" sz="2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572560" cy="1274484"/>
          </a:xfrm>
        </p:spPr>
        <p:txBody>
          <a:bodyPr/>
          <a:lstStyle/>
          <a:p>
            <a:pPr algn="ctr"/>
            <a:r>
              <a:rPr lang="ru-RU" sz="2400" i="1" u="sng" dirty="0" smtClean="0">
                <a:latin typeface="Times New Roman" pitchFamily="18" charset="0"/>
                <a:cs typeface="Times New Roman" pitchFamily="18" charset="0"/>
              </a:rPr>
              <a:t>Муниципальные программы </a:t>
            </a:r>
            <a:r>
              <a:rPr lang="ru-RU" sz="2400" i="1" u="sng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400" i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4699883"/>
              </p:ext>
            </p:extLst>
          </p:nvPr>
        </p:nvGraphicFramePr>
        <p:xfrm>
          <a:off x="107505" y="1428736"/>
          <a:ext cx="8893651" cy="48805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86664"/>
                <a:gridCol w="1140128"/>
                <a:gridCol w="1173320"/>
                <a:gridCol w="1193539"/>
              </a:tblGrid>
              <a:tr h="5604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Утверждено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003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Всего, тыс. рублей, в том числе: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233 620,8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215 705,8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92,3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514826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Муниципальная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"Развитие образования в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Республики Мордовия на 2016-2025 годы"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155 158,7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145 967,0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94,1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5685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Муниципальная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 "Обеспечение жильем молодых семей в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на 2016-2025 годы"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3 483,8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3 483,8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514826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Муниципальная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"Развитие культуры и туризма   в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2016-2024 годы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30 037,1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27 755,1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92,4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72646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Муниципальная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"Развитие физической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культуры, спорта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молодежной политики в 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 на 2016-2024 годы"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74,9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68,4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91,3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696583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Муниципальная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"Развитие сельского хозяйства и регулирования рынков сельскохозяйственной продукции, сырья и продовольствия на 2016-2025 годы по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Инсарскому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муниципальному району"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2 037,5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950,5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46,6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614902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Муниципальная программа "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дорожного хозяйства, автомобильных дорог и транспортного обслуживания в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2016-2024 годы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9 514,5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6 581,5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69,2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650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"Противодействие коррупции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2016-2024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0332617"/>
              </p:ext>
            </p:extLst>
          </p:nvPr>
        </p:nvGraphicFramePr>
        <p:xfrm>
          <a:off x="142844" y="928670"/>
          <a:ext cx="8786876" cy="48869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86412"/>
                <a:gridCol w="1357322"/>
                <a:gridCol w="1071570"/>
                <a:gridCol w="1071572"/>
              </a:tblGrid>
              <a:tr h="4286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Утверждено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7150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повышения эффективности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управления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муниципальными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финансами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10 014,0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9 946,8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571504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 "Комплексное развитие сельских территорий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на 2020-2025 годы"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26,9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26,9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571504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«По охране общественного порядка и профилактике правонарушений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2019-2024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591125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"Противодействие злоупотреблению наркотиками и их незаконному обороту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и поддержки малого и среднего предпринимательства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2018-2024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«Управление муниципальными имуществом и земельными ресурсами»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93,0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93,0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49611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"Организация отдыха детей в каникулярное время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2016-2025 годы"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2 372,1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770,0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32,5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"Развитие и обеспечение эффективности деятельности администрации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2018-2022 годы"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20 618,3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19 962,8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96,8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Контактная информация для граждан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00034" y="1643050"/>
            <a:ext cx="792961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Местонахождение Финансового управления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Администрации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муниципального района: 431430, РМ, г. Инсар, ул. Гагарина, д. 28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Контактные телефоны: (883449) 2-14-53 – бюджетный отдел,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2-14-75 - бухгалтерия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Адрес электронной почты: </a:t>
            </a:r>
            <a:r>
              <a:rPr kumimoji="0" lang="en-US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fu</a:t>
            </a:r>
            <a:r>
              <a:rPr lang="en-US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12ins</a:t>
            </a:r>
            <a:r>
              <a:rPr kumimoji="0" 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@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mail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3401</TotalTime>
  <Words>1618</Words>
  <Application>Microsoft Office PowerPoint</Application>
  <PresentationFormat>Экран (4:3)</PresentationFormat>
  <Paragraphs>543</Paragraphs>
  <Slides>23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0" baseType="lpstr">
      <vt:lpstr>Arial</vt:lpstr>
      <vt:lpstr>Calibri</vt:lpstr>
      <vt:lpstr>Constantia</vt:lpstr>
      <vt:lpstr>Times New Roman</vt:lpstr>
      <vt:lpstr>Wingdings</vt:lpstr>
      <vt:lpstr>Wingdings 2</vt:lpstr>
      <vt:lpstr>Поток</vt:lpstr>
      <vt:lpstr>Бюджет для граждан</vt:lpstr>
      <vt:lpstr>Обращение  главы Инсарского муниципального района Республики Мордовия Мангутова Камиля Аминовича к жителям Инсарского района Республики Мордовия </vt:lpstr>
      <vt:lpstr>Инсарский муниципальный район</vt:lpstr>
      <vt:lpstr>Словарь</vt:lpstr>
      <vt:lpstr>Основные понятия бюджетной системы Российской Федерации </vt:lpstr>
      <vt:lpstr>Отчет об исполнении бюджета включает:  </vt:lpstr>
      <vt:lpstr>Исполнение бюджета Инсарского муниципального района за 2015-2020 годы</vt:lpstr>
      <vt:lpstr>                        Исполнение доходной части бюджета Инсарского муниципального района  за 2015-2020 годы </vt:lpstr>
      <vt:lpstr>Исполнение  доходов бюджета Инсарского муниципального района </vt:lpstr>
      <vt:lpstr>В решение о бюджете Инсарского муниципального района расходы представлены тремя способами </vt:lpstr>
      <vt:lpstr>Исполнение расходной части бюджета Инсарского муниципального района </vt:lpstr>
      <vt:lpstr>Исполнение расходов по разделу «Общегосударственные вопросы»    </vt:lpstr>
      <vt:lpstr>Исполнение расходов по разделу «Национальная безопасность и правоохранительная деятельность» </vt:lpstr>
      <vt:lpstr>Исполнение расходов по разделу «Национальная экономика» </vt:lpstr>
      <vt:lpstr>Исполнение расходов по разделу « Жилищно-коммунальное хозяйство» </vt:lpstr>
      <vt:lpstr>Исполнение расходов по разделу «Образование» </vt:lpstr>
      <vt:lpstr>Исполнение расходов по разделу «Культура»  </vt:lpstr>
      <vt:lpstr>Исполнение расходов по разделу «Социальная политика»  </vt:lpstr>
      <vt:lpstr>Исполнение расходов по разделу «Физическая культура и спорт»    </vt:lpstr>
      <vt:lpstr>Исполнение расходов по разделу «Средства массовой информации»</vt:lpstr>
      <vt:lpstr>Муниципальные программы Инсарского муниципального района </vt:lpstr>
      <vt:lpstr>Презентация PowerPoint</vt:lpstr>
      <vt:lpstr>Контактная информация для граждан </vt:lpstr>
    </vt:vector>
  </TitlesOfParts>
  <Company>1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Приемная</dc:creator>
  <cp:lastModifiedBy>Загороднова</cp:lastModifiedBy>
  <cp:revision>248</cp:revision>
  <cp:lastPrinted>2021-06-08T04:41:05Z</cp:lastPrinted>
  <dcterms:created xsi:type="dcterms:W3CDTF">2016-12-13T05:19:54Z</dcterms:created>
  <dcterms:modified xsi:type="dcterms:W3CDTF">2021-06-09T05:02:20Z</dcterms:modified>
</cp:coreProperties>
</file>