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366" r:id="rId1"/>
  </p:sldMasterIdLst>
  <p:notesMasterIdLst>
    <p:notesMasterId r:id="rId27"/>
  </p:notes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81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80" r:id="rId23"/>
    <p:sldId id="277" r:id="rId24"/>
    <p:sldId id="278" r:id="rId25"/>
    <p:sldId id="279" r:id="rId26"/>
  </p:sldIdLst>
  <p:sldSz cx="9144000" cy="6858000" type="screen4x3"/>
  <p:notesSz cx="6797675" cy="992822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2C446EC0-4FBE-4D38-B826-6879A9E9516C}">
          <p14:sldIdLst>
            <p14:sldId id="256"/>
            <p14:sldId id="257"/>
            <p14:sldId id="258"/>
          </p14:sldIdLst>
        </p14:section>
        <p14:section name="Раздел без заголовка" id="{8028199B-BBCF-4C61-AE33-698FAE76F1A4}">
          <p14:sldIdLst>
            <p14:sldId id="259"/>
            <p14:sldId id="260"/>
            <p14:sldId id="261"/>
            <p14:sldId id="263"/>
            <p14:sldId id="281"/>
            <p14:sldId id="264"/>
            <p14:sldId id="265"/>
            <p14:sldId id="266"/>
            <p14:sldId id="267"/>
            <p14:sldId id="268"/>
            <p14:sldId id="269"/>
            <p14:sldId id="270"/>
            <p14:sldId id="271"/>
            <p14:sldId id="272"/>
            <p14:sldId id="273"/>
            <p14:sldId id="274"/>
            <p14:sldId id="275"/>
            <p14:sldId id="276"/>
            <p14:sldId id="280"/>
            <p14:sldId id="277"/>
            <p14:sldId id="278"/>
            <p14:sldId id="279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CCCC"/>
    <a:srgbClr val="33CCFF"/>
    <a:srgbClr val="3399FF"/>
    <a:srgbClr val="99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Средний стиль 2 -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69012ECD-51FC-41F1-AA8D-1B2483CD663E}" styleName="Светлый стиль 2 -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775DCB02-9BB8-47FD-8907-85C794F793BA}" styleName="Стиль из темы 1 - акцент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E269D01E-BC32-4049-B463-5C60D7B0CCD2}" styleName="Стиль из темы 2 - акцент 4">
    <a:tblBg>
      <a:fillRef idx="3">
        <a:schemeClr val="accent4"/>
      </a:fillRef>
      <a:effectRef idx="3">
        <a:schemeClr val="accent4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4">
                <a:tint val="50000"/>
              </a:schemeClr>
            </a:lnRef>
          </a:left>
          <a:right>
            <a:lnRef idx="1">
              <a:schemeClr val="accent4">
                <a:tint val="50000"/>
              </a:schemeClr>
            </a:lnRef>
          </a:right>
          <a:top>
            <a:lnRef idx="1">
              <a:schemeClr val="accent4">
                <a:tint val="50000"/>
              </a:schemeClr>
            </a:lnRef>
          </a:top>
          <a:bottom>
            <a:lnRef idx="1">
              <a:schemeClr val="accent4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27F97BB-C833-4FB7-BDE5-3F7075034690}" styleName="Стиль из темы 2 - акцент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06799F8-075E-4A3A-A7F6-7FBC6576F1A4}" styleName="Стиль из темы 2 - акцент 3">
    <a:tblBg>
      <a:fillRef idx="3">
        <a:schemeClr val="accent3"/>
      </a:fillRef>
      <a:effectRef idx="3">
        <a:schemeClr val="accent3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3">
                <a:tint val="50000"/>
              </a:schemeClr>
            </a:lnRef>
          </a:left>
          <a:right>
            <a:lnRef idx="1">
              <a:schemeClr val="accent3">
                <a:tint val="50000"/>
              </a:schemeClr>
            </a:lnRef>
          </a:right>
          <a:top>
            <a:lnRef idx="1">
              <a:schemeClr val="accent3">
                <a:tint val="50000"/>
              </a:schemeClr>
            </a:lnRef>
          </a:top>
          <a:bottom>
            <a:lnRef idx="1">
              <a:schemeClr val="accent3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D113A9D2-9D6B-4929-AA2D-F23B5EE8CBE7}" styleName="Стиль из темы 2 - акцент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385" autoAdjust="0"/>
    <p:restoredTop sz="89298" autoAdjust="0"/>
  </p:normalViewPr>
  <p:slideViewPr>
    <p:cSldViewPr>
      <p:cViewPr varScale="1">
        <p:scale>
          <a:sx n="104" d="100"/>
          <a:sy n="104" d="100"/>
        </p:scale>
        <p:origin x="1842" y="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38"/>
    </mc:Choice>
    <mc:Fallback>
      <c:style val="38"/>
    </mc:Fallback>
  </mc:AlternateContent>
  <c:chart>
    <c:autoTitleDeleted val="0"/>
    <c:plotArea>
      <c:layout>
        <c:manualLayout>
          <c:layoutTarget val="inner"/>
          <c:xMode val="edge"/>
          <c:yMode val="edge"/>
          <c:x val="7.597455959342779E-2"/>
          <c:y val="8.9010670786653076E-2"/>
          <c:w val="0.89024942825194153"/>
          <c:h val="0.64284936053922448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Доходы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-1.4939204495594818E-2"/>
                  <c:y val="7.811935790398659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-1.0457443146916373E-2"/>
                  <c:y val="7.811935790398659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-1.4939204495594816E-3"/>
                  <c:y val="0.15045209670397391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-2.0915003925364248E-2"/>
                  <c:y val="0.19963835908796546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layout>
                <c:manualLayout>
                  <c:x val="-1.792704539471383E-2"/>
                  <c:y val="9.547921521598327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layout>
                <c:manualLayout>
                  <c:x val="-1.6433124945154382E-2"/>
                  <c:y val="7.233273879998769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6"/>
              <c:layout>
                <c:manualLayout>
                  <c:x val="-2.240880674339225E-2"/>
                  <c:y val="7.233273879998747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7"/>
              <c:layout>
                <c:manualLayout>
                  <c:x val="-2.3902727192951705E-2"/>
                  <c:y val="0.16202533491197174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Лист1!$A$2:$A$6</c:f>
              <c:numCache>
                <c:formatCode>General</c:formatCode>
                <c:ptCount val="5"/>
                <c:pt idx="0">
                  <c:v>2019</c:v>
                </c:pt>
                <c:pt idx="1">
                  <c:v>2020</c:v>
                </c:pt>
                <c:pt idx="2">
                  <c:v>2021</c:v>
                </c:pt>
                <c:pt idx="3">
                  <c:v>2022</c:v>
                </c:pt>
                <c:pt idx="4">
                  <c:v>2023</c:v>
                </c:pt>
              </c:numCache>
            </c:num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239.7</c:v>
                </c:pt>
                <c:pt idx="1">
                  <c:v>252.3</c:v>
                </c:pt>
                <c:pt idx="2">
                  <c:v>204.5</c:v>
                </c:pt>
                <c:pt idx="3">
                  <c:v>175.6</c:v>
                </c:pt>
                <c:pt idx="4">
                  <c:v>170.3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Расходы</c:v>
                </c:pt>
              </c:strCache>
            </c:strRef>
          </c:tx>
          <c:spPr>
            <a:solidFill>
              <a:schemeClr val="accent1">
                <a:lumMod val="40000"/>
                <a:lumOff val="60000"/>
              </a:schemeClr>
            </a:solidFill>
          </c:spPr>
          <c:invertIfNegative val="0"/>
          <c:dLbls>
            <c:dLbl>
              <c:idx val="0"/>
              <c:layout>
                <c:manualLayout>
                  <c:x val="3.2866249890308605E-2"/>
                  <c:y val="0.12151900118397871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4.1829772587665445E-2"/>
                  <c:y val="5.207957193599094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3.1372329440749178E-2"/>
                  <c:y val="5.497288148799043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2.5396647642511178E-2"/>
                  <c:y val="6.365281014398889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layout>
                <c:manualLayout>
                  <c:x val="3.8841931688546535E-2"/>
                  <c:y val="0.10126583431998226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layout>
                <c:manualLayout>
                  <c:x val="2.3902727192951702E-2"/>
                  <c:y val="9.837252476798320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6"/>
              <c:layout>
                <c:manualLayout>
                  <c:x val="2.5396647642511212E-2"/>
                  <c:y val="6.075950059198936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7"/>
              <c:layout>
                <c:manualLayout>
                  <c:x val="2.5396647642511198E-2"/>
                  <c:y val="0.22567814505596054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Лист1!$A$2:$A$6</c:f>
              <c:numCache>
                <c:formatCode>General</c:formatCode>
                <c:ptCount val="5"/>
                <c:pt idx="0">
                  <c:v>2019</c:v>
                </c:pt>
                <c:pt idx="1">
                  <c:v>2020</c:v>
                </c:pt>
                <c:pt idx="2">
                  <c:v>2021</c:v>
                </c:pt>
                <c:pt idx="3">
                  <c:v>2022</c:v>
                </c:pt>
                <c:pt idx="4">
                  <c:v>2023</c:v>
                </c:pt>
              </c:numCache>
            </c:numRef>
          </c:cat>
          <c:val>
            <c:numRef>
              <c:f>Лист1!$C$2:$C$6</c:f>
              <c:numCache>
                <c:formatCode>General</c:formatCode>
                <c:ptCount val="5"/>
                <c:pt idx="0">
                  <c:v>245.9</c:v>
                </c:pt>
                <c:pt idx="1">
                  <c:v>257.10000000000002</c:v>
                </c:pt>
                <c:pt idx="2">
                  <c:v>204.5</c:v>
                </c:pt>
                <c:pt idx="3">
                  <c:v>175.6</c:v>
                </c:pt>
                <c:pt idx="4">
                  <c:v>170.3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09020672"/>
        <c:axId val="209023416"/>
      </c:barChart>
      <c:catAx>
        <c:axId val="20902067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209023416"/>
        <c:crossesAt val="10"/>
        <c:auto val="1"/>
        <c:lblAlgn val="ctr"/>
        <c:lblOffset val="100"/>
        <c:noMultiLvlLbl val="0"/>
      </c:catAx>
      <c:valAx>
        <c:axId val="209023416"/>
        <c:scaling>
          <c:orientation val="minMax"/>
          <c:max val="275"/>
          <c:min val="10"/>
        </c:scaling>
        <c:delete val="0"/>
        <c:axPos val="l"/>
        <c:majorGridlines/>
        <c:minorGridlines/>
        <c:numFmt formatCode="General" sourceLinked="1"/>
        <c:majorTickMark val="out"/>
        <c:minorTickMark val="none"/>
        <c:tickLblPos val="nextTo"/>
        <c:crossAx val="209020672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71332832932365831"/>
          <c:y val="0.83939124767025941"/>
          <c:w val="0.27472025241550579"/>
          <c:h val="0.10338829834293972"/>
        </c:manualLayout>
      </c:layout>
      <c:overlay val="0"/>
    </c:legend>
    <c:plotVisOnly val="1"/>
    <c:dispBlanksAs val="gap"/>
    <c:showDLblsOverMax val="0"/>
  </c:chart>
  <c:spPr>
    <a:noFill/>
    <a:ln>
      <a:noFill/>
    </a:ln>
    <a:effectLst>
      <a:innerShdw blurRad="63500" dist="50800" dir="13500000">
        <a:prstClr val="black">
          <a:alpha val="50000"/>
        </a:prstClr>
      </a:innerShdw>
    </a:effectLst>
  </c:spPr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7.4652608665573494E-2"/>
          <c:y val="3.1790181747681993E-2"/>
          <c:w val="0.63663318755973863"/>
          <c:h val="0.83894882191041864"/>
        </c:manualLayout>
      </c:layout>
      <c:bar3DChart>
        <c:barDir val="col"/>
        <c:grouping val="standar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Налоговые и неналоговые доходы</c:v>
                </c:pt>
              </c:strCache>
            </c:strRef>
          </c:tx>
          <c:invertIfNegative val="0"/>
          <c:dLbls>
            <c:dLbl>
              <c:idx val="4"/>
              <c:tx>
                <c:rich>
                  <a:bodyPr/>
                  <a:lstStyle/>
                  <a:p>
                    <a:r>
                      <a:rPr lang="en-US" dirty="0" smtClean="0"/>
                      <a:t>33,4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Лист1!$A$2:$A$6</c:f>
              <c:numCache>
                <c:formatCode>General</c:formatCode>
                <c:ptCount val="5"/>
                <c:pt idx="0">
                  <c:v>2019</c:v>
                </c:pt>
                <c:pt idx="1">
                  <c:v>2020</c:v>
                </c:pt>
                <c:pt idx="2">
                  <c:v>2021</c:v>
                </c:pt>
                <c:pt idx="3">
                  <c:v>2022</c:v>
                </c:pt>
                <c:pt idx="4">
                  <c:v>2023</c:v>
                </c:pt>
              </c:numCache>
            </c:numRef>
          </c:cat>
          <c:val>
            <c:numRef>
              <c:f>Лист1!$B$2:$B$6</c:f>
              <c:numCache>
                <c:formatCode>General</c:formatCode>
                <c:ptCount val="5"/>
                <c:pt idx="0" formatCode="0.0">
                  <c:v>33</c:v>
                </c:pt>
                <c:pt idx="1">
                  <c:v>36.799999999999997</c:v>
                </c:pt>
                <c:pt idx="2">
                  <c:v>35.5</c:v>
                </c:pt>
                <c:pt idx="3" formatCode="0.0">
                  <c:v>36.700000000000003</c:v>
                </c:pt>
                <c:pt idx="4" formatCode="0.0">
                  <c:v>38.1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Безвозмездные поступления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Лист1!$A$2:$A$6</c:f>
              <c:numCache>
                <c:formatCode>General</c:formatCode>
                <c:ptCount val="5"/>
                <c:pt idx="0">
                  <c:v>2019</c:v>
                </c:pt>
                <c:pt idx="1">
                  <c:v>2020</c:v>
                </c:pt>
                <c:pt idx="2">
                  <c:v>2021</c:v>
                </c:pt>
                <c:pt idx="3">
                  <c:v>2022</c:v>
                </c:pt>
                <c:pt idx="4">
                  <c:v>2023</c:v>
                </c:pt>
              </c:numCache>
            </c:numRef>
          </c:cat>
          <c:val>
            <c:numRef>
              <c:f>Лист1!$C$2:$C$6</c:f>
              <c:numCache>
                <c:formatCode>General</c:formatCode>
                <c:ptCount val="5"/>
                <c:pt idx="0">
                  <c:v>206.7</c:v>
                </c:pt>
                <c:pt idx="1">
                  <c:v>215.5</c:v>
                </c:pt>
                <c:pt idx="2" formatCode="0.0">
                  <c:v>169</c:v>
                </c:pt>
                <c:pt idx="3" formatCode="0.0">
                  <c:v>139</c:v>
                </c:pt>
                <c:pt idx="4" formatCode="0.0">
                  <c:v>132.30000000000001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one"/>
        <c:axId val="209021848"/>
        <c:axId val="209024200"/>
        <c:axId val="95433584"/>
      </c:bar3DChart>
      <c:catAx>
        <c:axId val="20902184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209024200"/>
        <c:crosses val="autoZero"/>
        <c:auto val="1"/>
        <c:lblAlgn val="ctr"/>
        <c:lblOffset val="100"/>
        <c:noMultiLvlLbl val="0"/>
      </c:catAx>
      <c:valAx>
        <c:axId val="209024200"/>
        <c:scaling>
          <c:orientation val="minMax"/>
        </c:scaling>
        <c:delete val="0"/>
        <c:axPos val="l"/>
        <c:majorGridlines/>
        <c:numFmt formatCode="0.0" sourceLinked="1"/>
        <c:majorTickMark val="out"/>
        <c:minorTickMark val="none"/>
        <c:tickLblPos val="nextTo"/>
        <c:txPr>
          <a:bodyPr/>
          <a:lstStyle/>
          <a:p>
            <a:pPr>
              <a:defRPr sz="1200"/>
            </a:pPr>
            <a:endParaRPr lang="ru-RU"/>
          </a:p>
        </c:txPr>
        <c:crossAx val="209021848"/>
        <c:crosses val="autoZero"/>
        <c:crossBetween val="between"/>
      </c:valAx>
      <c:serAx>
        <c:axId val="95433584"/>
        <c:scaling>
          <c:orientation val="minMax"/>
        </c:scaling>
        <c:delete val="1"/>
        <c:axPos val="b"/>
        <c:majorTickMark val="out"/>
        <c:minorTickMark val="none"/>
        <c:tickLblPos val="nextTo"/>
        <c:crossAx val="209024200"/>
        <c:crosses val="autoZero"/>
      </c:serAx>
    </c:plotArea>
    <c:legend>
      <c:legendPos val="r"/>
      <c:layout>
        <c:manualLayout>
          <c:xMode val="edge"/>
          <c:yMode val="edge"/>
          <c:x val="0.75232410263166438"/>
          <c:y val="0.6860903822926645"/>
          <c:w val="0.22958732215594529"/>
          <c:h val="0.2809969439716587"/>
        </c:manualLayout>
      </c:layout>
      <c:overlay val="0"/>
      <c:txPr>
        <a:bodyPr/>
        <a:lstStyle/>
        <a:p>
          <a:pPr>
            <a:defRPr sz="1400"/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93D7F81-DEA0-411E-A47E-8283EBD3BB14}" type="datetimeFigureOut">
              <a:rPr lang="ru-RU" smtClean="0"/>
              <a:pPr/>
              <a:t>19.03.2021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15907"/>
            <a:ext cx="5438140" cy="44677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94E10EE-8DAC-4EF0-B8BF-C8D40AA80DA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430344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4E10EE-8DAC-4EF0-B8BF-C8D40AA80DAA}" type="slidenum">
              <a:rPr lang="ru-RU" smtClean="0"/>
              <a:pPr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1651123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4E10EE-8DAC-4EF0-B8BF-C8D40AA80DAA}" type="slidenum">
              <a:rPr lang="ru-RU" smtClean="0"/>
              <a:pPr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0399997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4E10EE-8DAC-4EF0-B8BF-C8D40AA80DAA}" type="slidenum">
              <a:rPr lang="ru-RU" smtClean="0"/>
              <a:pPr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3801675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4E10EE-8DAC-4EF0-B8BF-C8D40AA80DAA}" type="slidenum">
              <a:rPr lang="ru-RU" smtClean="0"/>
              <a:pPr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3016314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4E10EE-8DAC-4EF0-B8BF-C8D40AA80DAA}" type="slidenum">
              <a:rPr lang="ru-RU" smtClean="0"/>
              <a:pPr/>
              <a:t>16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2989860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42416" y="2514601"/>
            <a:ext cx="6600451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42416" y="4777380"/>
            <a:ext cx="6600451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19.03.2021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8"/>
          <p:cNvSpPr/>
          <p:nvPr/>
        </p:nvSpPr>
        <p:spPr bwMode="auto">
          <a:xfrm>
            <a:off x="-31719" y="4321158"/>
            <a:ext cx="1395473" cy="781781"/>
          </a:xfrm>
          <a:custGeom>
            <a:avLst/>
            <a:gdLst/>
            <a:ahLst/>
            <a:cxnLst/>
            <a:rect l="l" t="t" r="r" b="b"/>
            <a:pathLst>
              <a:path w="8042" h="10000">
                <a:moveTo>
                  <a:pt x="5799" y="10000"/>
                </a:moveTo>
                <a:cubicBezTo>
                  <a:pt x="5880" y="10000"/>
                  <a:pt x="5934" y="9940"/>
                  <a:pt x="5961" y="9880"/>
                </a:cubicBezTo>
                <a:cubicBezTo>
                  <a:pt x="5961" y="9820"/>
                  <a:pt x="5988" y="9820"/>
                  <a:pt x="5988" y="9820"/>
                </a:cubicBezTo>
                <a:lnTo>
                  <a:pt x="8042" y="5260"/>
                </a:lnTo>
                <a:cubicBezTo>
                  <a:pt x="8096" y="5140"/>
                  <a:pt x="8096" y="4901"/>
                  <a:pt x="8042" y="4721"/>
                </a:cubicBezTo>
                <a:lnTo>
                  <a:pt x="5988" y="221"/>
                </a:lnTo>
                <a:cubicBezTo>
                  <a:pt x="5988" y="160"/>
                  <a:pt x="5961" y="160"/>
                  <a:pt x="5961" y="160"/>
                </a:cubicBezTo>
                <a:cubicBezTo>
                  <a:pt x="5934" y="101"/>
                  <a:pt x="5880" y="41"/>
                  <a:pt x="5799" y="41"/>
                </a:cubicBezTo>
                <a:lnTo>
                  <a:pt x="18" y="0"/>
                </a:lnTo>
                <a:cubicBezTo>
                  <a:pt x="12" y="3330"/>
                  <a:pt x="6" y="6661"/>
                  <a:pt x="0" y="9991"/>
                </a:cubicBezTo>
                <a:lnTo>
                  <a:pt x="5799" y="1000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23334" y="4529541"/>
            <a:ext cx="584978" cy="365125"/>
          </a:xfrm>
        </p:spPr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865263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1" y="624110"/>
            <a:ext cx="6589199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42415" y="2133600"/>
            <a:ext cx="6591985" cy="377762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19.03.2021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401364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074562"/>
            <a:ext cx="6591985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3581400"/>
            <a:ext cx="659198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19.03.2021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972036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42416" y="2136706"/>
            <a:ext cx="3197531" cy="376739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37307" y="2136706"/>
            <a:ext cx="3197093" cy="376739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19.03.2021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787783"/>
            <a:ext cx="584978" cy="365125"/>
          </a:xfrm>
        </p:spPr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386082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65352" y="2226626"/>
            <a:ext cx="287459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942415" y="2802888"/>
            <a:ext cx="3197532" cy="3105703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6154" y="2223398"/>
            <a:ext cx="28732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333715" y="2799660"/>
            <a:ext cx="3195680" cy="3105703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19.03.2021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787783"/>
            <a:ext cx="584978" cy="365125"/>
          </a:xfrm>
        </p:spPr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226177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19.03.2021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88464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19.03.2021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544406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46088"/>
            <a:ext cx="2629584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3494" y="446089"/>
            <a:ext cx="3790906" cy="5414963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1598613"/>
            <a:ext cx="2629584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19.03.2021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50300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800600"/>
            <a:ext cx="6591985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942415" y="634965"/>
            <a:ext cx="6591985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367338"/>
            <a:ext cx="6591985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19.03.2021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722894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609600"/>
            <a:ext cx="6591985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19.03.2021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787473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15972" y="3505200"/>
            <a:ext cx="5653888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19.03.2021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9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1808316" y="64800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69533" y="290530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92774709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438401"/>
            <a:ext cx="6591985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19.03.2021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3039852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688292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688292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19.03.2021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1808316" y="64800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69533" y="290530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80473121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6" y="627407"/>
            <a:ext cx="6591984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591985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19.03.2021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832110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19.03.2021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6755409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78535" y="627406"/>
            <a:ext cx="1656132" cy="5283817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42416" y="627406"/>
            <a:ext cx="4716348" cy="528381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19.03.2021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329496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Group 35"/>
          <p:cNvGrpSpPr/>
          <p:nvPr/>
        </p:nvGrpSpPr>
        <p:grpSpPr>
          <a:xfrm>
            <a:off x="1" y="228600"/>
            <a:ext cx="1981200" cy="6638628"/>
            <a:chOff x="2487613" y="285750"/>
            <a:chExt cx="2428875" cy="5654676"/>
          </a:xfrm>
        </p:grpSpPr>
        <p:sp>
          <p:nvSpPr>
            <p:cNvPr id="37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8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9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0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1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2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3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4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5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6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7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8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49" name="Group 48"/>
          <p:cNvGrpSpPr/>
          <p:nvPr/>
        </p:nvGrpSpPr>
        <p:grpSpPr>
          <a:xfrm>
            <a:off x="20421" y="285"/>
            <a:ext cx="1952272" cy="6852968"/>
            <a:chOff x="6627813" y="195717"/>
            <a:chExt cx="1952625" cy="5678034"/>
          </a:xfrm>
        </p:grpSpPr>
        <p:sp>
          <p:nvSpPr>
            <p:cNvPr id="50" name="Freeform 27"/>
            <p:cNvSpPr/>
            <p:nvPr/>
          </p:nvSpPr>
          <p:spPr bwMode="auto">
            <a:xfrm>
              <a:off x="6627813" y="195717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1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2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3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4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5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6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7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8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9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0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1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62" name="Rectangle 61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2133600"/>
            <a:ext cx="6591985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772400" y="6135089"/>
            <a:ext cx="766380" cy="3701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4D6013-EBA7-4794-A185-1AC62A634A0B}" type="datetimeFigureOut">
              <a:rPr lang="ru-RU" smtClean="0"/>
              <a:pPr/>
              <a:t>19.03.2021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42415" y="6135809"/>
            <a:ext cx="57164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11228" y="787783"/>
            <a:ext cx="58497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573536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367" r:id="rId1"/>
    <p:sldLayoutId id="2147484368" r:id="rId2"/>
    <p:sldLayoutId id="2147484369" r:id="rId3"/>
    <p:sldLayoutId id="2147484370" r:id="rId4"/>
    <p:sldLayoutId id="2147484371" r:id="rId5"/>
    <p:sldLayoutId id="2147484372" r:id="rId6"/>
    <p:sldLayoutId id="2147484373" r:id="rId7"/>
    <p:sldLayoutId id="2147484374" r:id="rId8"/>
    <p:sldLayoutId id="2147484375" r:id="rId9"/>
    <p:sldLayoutId id="2147484376" r:id="rId10"/>
    <p:sldLayoutId id="2147484377" r:id="rId11"/>
    <p:sldLayoutId id="2147484378" r:id="rId12"/>
    <p:sldLayoutId id="2147484379" r:id="rId13"/>
    <p:sldLayoutId id="2147484380" r:id="rId14"/>
    <p:sldLayoutId id="2147484381" r:id="rId15"/>
    <p:sldLayoutId id="2147484382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.jpg"/><Relationship Id="rId7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"/>
          <p:cNvSpPr>
            <a:spLocks noGrp="1"/>
          </p:cNvSpPr>
          <p:nvPr>
            <p:ph type="ctrTitle"/>
          </p:nvPr>
        </p:nvSpPr>
        <p:spPr>
          <a:xfrm>
            <a:off x="323528" y="260648"/>
            <a:ext cx="8424936" cy="835364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Бюджет для граждан</a:t>
            </a:r>
            <a:endParaRPr lang="ru-RU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99592" y="5778518"/>
            <a:ext cx="8136904" cy="890842"/>
          </a:xfrm>
        </p:spPr>
        <p:txBody>
          <a:bodyPr>
            <a:normAutofit fontScale="92500" lnSpcReduction="10000"/>
          </a:bodyPr>
          <a:lstStyle/>
          <a:p>
            <a:pPr algn="ctr"/>
            <a:r>
              <a:rPr lang="ru-RU" sz="20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         Проект к решению Совета депутатов «О бюджете </a:t>
            </a:r>
            <a:r>
              <a:rPr lang="ru-RU" sz="2000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Инсарского</a:t>
            </a:r>
            <a:r>
              <a:rPr lang="ru-RU" sz="20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муниципального района Республики Мордовия на 2021 год и на плановый период 2022 и 2023 годов»</a:t>
            </a: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>
              <a:solidFill>
                <a:schemeClr val="bg1"/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5456" y="1233966"/>
            <a:ext cx="2952328" cy="1592015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8224" y="4148160"/>
            <a:ext cx="2530484" cy="1630358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9704" y="1556793"/>
            <a:ext cx="2664296" cy="2232248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264" y="1488467"/>
            <a:ext cx="2448272" cy="1701446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7007" y="4148160"/>
            <a:ext cx="2376901" cy="1609705"/>
          </a:xfrm>
          <a:prstGeom prst="rect">
            <a:avLst/>
          </a:prstGeom>
        </p:spPr>
      </p:pic>
      <p:pic>
        <p:nvPicPr>
          <p:cNvPr id="21" name="Рисунок 2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1759" y="2986819"/>
            <a:ext cx="2540441" cy="2393195"/>
          </a:xfrm>
          <a:prstGeom prst="rect">
            <a:avLst/>
          </a:prstGeom>
        </p:spPr>
      </p:pic>
    </p:spTree>
  </p:cSld>
  <p:clrMapOvr>
    <a:masterClrMapping/>
  </p:clrMapOvr>
  <p:transition>
    <p:dissolv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27978" y="332656"/>
            <a:ext cx="7604623" cy="1728192"/>
          </a:xfrm>
        </p:spPr>
        <p:txBody>
          <a:bodyPr>
            <a:noAutofit/>
          </a:bodyPr>
          <a:lstStyle/>
          <a:p>
            <a:pPr algn="ctr"/>
            <a:r>
              <a:rPr lang="ru-RU" sz="2400" b="1" i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Обращение  главы </a:t>
            </a:r>
            <a:r>
              <a:rPr lang="ru-RU" sz="2400" b="1" i="1" dirty="0" err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sz="2400" b="1" i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муниципального района Республики Мордовия </a:t>
            </a:r>
            <a:r>
              <a:rPr lang="ru-RU" sz="2400" b="1" i="1" dirty="0" err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Мангутова</a:t>
            </a:r>
            <a:r>
              <a:rPr lang="ru-RU" sz="2400" b="1" i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i="1" dirty="0" err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Камиля</a:t>
            </a:r>
            <a:r>
              <a:rPr lang="ru-RU" sz="2400" b="1" i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i="1" dirty="0" err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Аминовича</a:t>
            </a:r>
            <a:r>
              <a:rPr lang="ru-RU" sz="2400" b="1" i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к жителям </a:t>
            </a:r>
            <a:r>
              <a:rPr lang="ru-RU" sz="2400" b="1" i="1" dirty="0" err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sz="2400" b="1" i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района Республики Мордовия</a:t>
            </a:r>
            <a:r>
              <a:rPr lang="ru-RU" sz="2400" b="1" i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2400" b="1" i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ru-RU" sz="2400" b="1" i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899592" y="1628800"/>
            <a:ext cx="8108678" cy="4536504"/>
          </a:xfrm>
        </p:spPr>
        <p:txBody>
          <a:bodyPr>
            <a:normAutofit fontScale="92500"/>
          </a:bodyPr>
          <a:lstStyle/>
          <a:p>
            <a:pPr algn="ctr">
              <a:buNone/>
            </a:pPr>
            <a:r>
              <a:rPr lang="ru-RU" sz="2800" b="1" i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Уважаемые жители </a:t>
            </a:r>
            <a:r>
              <a:rPr lang="ru-RU" sz="2800" b="1" i="1" dirty="0" err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sz="2800" b="1" i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района!</a:t>
            </a:r>
          </a:p>
          <a:p>
            <a:pPr marL="0" indent="0" algn="just">
              <a:buNone/>
            </a:pP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              В настоящее время обеспечение открытости и прозрачности бюджетного процесса является одним из ключевых направлений деятельности органов местного самоуправления.</a:t>
            </a:r>
            <a:r>
              <a:rPr lang="ru-RU" b="1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«Бюджет для граждан» предназначен, прежде всего, для жителей района, не обладающих специальными знаниями в сфере бюджетного законодательства, и разработан для привлечения большего количества граждан к участию в обсуждении вопросов формирования </a:t>
            </a:r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бюджета </a:t>
            </a:r>
            <a:r>
              <a:rPr lang="ru-RU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Инсарского</a:t>
            </a:r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муниципального района .</a:t>
            </a:r>
          </a:p>
          <a:p>
            <a:pPr marL="0" indent="0" algn="just">
              <a:buNone/>
            </a:pP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В брошюре вы можете ознакомиться с задачами и приоритетными направлениями бюджетной политики, основными условиями формирования бюджета, источниками доходов бюджета, обоснованиями бюджетных расходов, планируемыми и достигнутыми результатами использования бюджетных ассигнований</a:t>
            </a:r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Бюджет для граждан» нацелен на получение обратной связи от граждан, </a:t>
            </a:r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которые</a:t>
            </a:r>
            <a:r>
              <a:rPr lang="en-US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заинтересованы </a:t>
            </a: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социальном и экономическом развитии </a:t>
            </a:r>
            <a:r>
              <a:rPr lang="en-US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</a:t>
            </a:r>
            <a:r>
              <a:rPr lang="ru-RU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Инсарского</a:t>
            </a:r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муниципального района.</a:t>
            </a:r>
            <a:endParaRPr lang="ru-RU" b="1" i="1" dirty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endParaRPr lang="ru-RU" i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03648" y="548680"/>
            <a:ext cx="7509520" cy="62185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000" b="1" i="1" dirty="0" err="1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Инсарский</a:t>
            </a:r>
            <a:r>
              <a:rPr lang="ru-RU" sz="4000" b="1" i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муниципальный район</a:t>
            </a:r>
            <a:r>
              <a:rPr lang="ru-RU" sz="4000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000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000" i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000" i="1" dirty="0">
                <a:latin typeface="Times New Roman" pitchFamily="18" charset="0"/>
                <a:cs typeface="Times New Roman" pitchFamily="18" charset="0"/>
              </a:rPr>
            </a:br>
            <a:endParaRPr lang="ru-RU" sz="4000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1268760"/>
            <a:ext cx="7848872" cy="5472608"/>
          </a:xfr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502072"/>
            <a:ext cx="8229600" cy="785818"/>
          </a:xfrm>
        </p:spPr>
        <p:txBody>
          <a:bodyPr>
            <a:normAutofit/>
          </a:bodyPr>
          <a:lstStyle/>
          <a:p>
            <a:pPr algn="ctr"/>
            <a:r>
              <a:rPr lang="ru-RU" sz="3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Словарь</a:t>
            </a:r>
            <a:endParaRPr lang="ru-RU" sz="32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23528" y="1285860"/>
            <a:ext cx="8677628" cy="5357850"/>
          </a:xfrm>
        </p:spPr>
        <p:txBody>
          <a:bodyPr>
            <a:noAutofit/>
          </a:bodyPr>
          <a:lstStyle/>
          <a:p>
            <a:pPr algn="just"/>
            <a:r>
              <a:rPr lang="ru-RU" sz="1600" b="1" i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  Бюджет </a:t>
            </a:r>
            <a:r>
              <a:rPr lang="ru-RU" sz="1600" i="1" dirty="0" smtClean="0">
                <a:latin typeface="Times New Roman" pitchFamily="18" charset="0"/>
                <a:cs typeface="Times New Roman" pitchFamily="18" charset="0"/>
              </a:rPr>
              <a:t>– форма образования и расходования денежных средств, предназначенных для финансового обеспечения задач и функций государства и местного самоуправления </a:t>
            </a:r>
          </a:p>
          <a:p>
            <a:pPr algn="just"/>
            <a:r>
              <a:rPr lang="ru-RU" sz="1600" b="1" i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  Доходы </a:t>
            </a:r>
            <a:r>
              <a:rPr lang="ru-RU" sz="1600" i="1" dirty="0" smtClean="0">
                <a:latin typeface="Times New Roman" pitchFamily="18" charset="0"/>
                <a:cs typeface="Times New Roman" pitchFamily="18" charset="0"/>
              </a:rPr>
              <a:t>– денежные средства, поступающие в бюджет</a:t>
            </a:r>
          </a:p>
          <a:p>
            <a:pPr algn="just"/>
            <a:r>
              <a:rPr lang="ru-RU" sz="1600" b="1" i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   Расходы</a:t>
            </a:r>
            <a:r>
              <a:rPr lang="ru-RU" sz="1600" i="1" dirty="0" smtClean="0">
                <a:latin typeface="Times New Roman" pitchFamily="18" charset="0"/>
                <a:cs typeface="Times New Roman" pitchFamily="18" charset="0"/>
              </a:rPr>
              <a:t> – денежные средства, выплачиваемые из бюджета</a:t>
            </a:r>
          </a:p>
          <a:p>
            <a:pPr algn="just"/>
            <a:r>
              <a:rPr lang="ru-RU" sz="1600" b="1" i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   Бюджетная система </a:t>
            </a:r>
            <a:r>
              <a:rPr lang="ru-RU" sz="1600" i="1" dirty="0" smtClean="0">
                <a:latin typeface="Times New Roman" pitchFamily="18" charset="0"/>
                <a:cs typeface="Times New Roman" pitchFamily="18" charset="0"/>
              </a:rPr>
              <a:t>– совокупность федерального бюджета, бюджетов субъектов      Российской Федерации, местных бюджетов и бюджетов государственных внебюджетных фондов</a:t>
            </a:r>
          </a:p>
          <a:p>
            <a:pPr algn="just"/>
            <a:r>
              <a:rPr lang="ru-RU" sz="1600" b="1" i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   Межбюджетные трансферты </a:t>
            </a:r>
            <a:r>
              <a:rPr lang="ru-RU" sz="1600" i="1" dirty="0" smtClean="0">
                <a:latin typeface="Times New Roman" pitchFamily="18" charset="0"/>
                <a:cs typeface="Times New Roman" pitchFamily="18" charset="0"/>
              </a:rPr>
              <a:t>– средства, предоставляемые бюджетом вышестоящего уровня бюджетной системы бюджету нижестоящего уровня бюджетной системы</a:t>
            </a:r>
          </a:p>
          <a:p>
            <a:pPr algn="just"/>
            <a:r>
              <a:rPr lang="ru-RU" sz="1600" b="1" i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  Консолидированный бюджет </a:t>
            </a:r>
            <a:r>
              <a:rPr lang="ru-RU" sz="1600" i="1" dirty="0" smtClean="0">
                <a:latin typeface="Times New Roman" pitchFamily="18" charset="0"/>
                <a:cs typeface="Times New Roman" pitchFamily="18" charset="0"/>
              </a:rPr>
              <a:t>– свод районного и местных бюджетов</a:t>
            </a:r>
          </a:p>
          <a:p>
            <a:pPr algn="just"/>
            <a:r>
              <a:rPr lang="ru-RU" sz="1600" b="1" i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  Дефицит бюджета </a:t>
            </a:r>
            <a:r>
              <a:rPr lang="ru-RU" sz="1600" i="1" dirty="0" smtClean="0">
                <a:latin typeface="Times New Roman" pitchFamily="18" charset="0"/>
                <a:cs typeface="Times New Roman" pitchFamily="18" charset="0"/>
              </a:rPr>
              <a:t>- превышение расходов бюджета над его доходами</a:t>
            </a:r>
          </a:p>
          <a:p>
            <a:pPr algn="just"/>
            <a:r>
              <a:rPr lang="ru-RU" sz="1600" b="1" i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  Профицит бюджета </a:t>
            </a:r>
            <a:r>
              <a:rPr lang="ru-RU" sz="1600" i="1" dirty="0" smtClean="0">
                <a:latin typeface="Times New Roman" pitchFamily="18" charset="0"/>
                <a:cs typeface="Times New Roman" pitchFamily="18" charset="0"/>
              </a:rPr>
              <a:t>- превышение доходов бюджета над его расходами</a:t>
            </a:r>
          </a:p>
          <a:p>
            <a:pPr algn="just"/>
            <a:r>
              <a:rPr lang="ru-RU" sz="1600" b="1" i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  Бюджетный процесс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– ежегодное формирование и исполнение бюджета</a:t>
            </a:r>
          </a:p>
          <a:p>
            <a:pPr algn="just">
              <a:buNone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>
              <a:buNone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457916"/>
            <a:ext cx="8305800" cy="504056"/>
          </a:xfrm>
        </p:spPr>
        <p:txBody>
          <a:bodyPr>
            <a:noAutofit/>
          </a:bodyPr>
          <a:lstStyle/>
          <a:p>
            <a:pPr algn="ctr"/>
            <a:r>
              <a:rPr lang="ru-RU" sz="2800" b="1" i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Структура бюджетной системы</a:t>
            </a:r>
            <a:r>
              <a:rPr lang="ru-RU" sz="36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36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6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36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6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36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ru-RU" sz="3600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070" name="Rectangle 2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1124744"/>
            <a:ext cx="7873752" cy="5616624"/>
          </a:xfrm>
          <a:prstGeom prst="rect">
            <a:avLst/>
          </a:prstGeom>
          <a:ln>
            <a:solidFill>
              <a:schemeClr val="accent2">
                <a:lumMod val="40000"/>
                <a:lumOff val="60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2910" y="1428736"/>
            <a:ext cx="8305800" cy="1000132"/>
          </a:xfrm>
        </p:spPr>
        <p:txBody>
          <a:bodyPr>
            <a:normAutofit/>
          </a:bodyPr>
          <a:lstStyle/>
          <a:p>
            <a:pPr algn="ctr"/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15616" y="620688"/>
            <a:ext cx="7920880" cy="1008112"/>
          </a:xfrm>
        </p:spPr>
        <p:txBody>
          <a:bodyPr>
            <a:noAutofit/>
          </a:bodyPr>
          <a:lstStyle/>
          <a:p>
            <a:pPr algn="ctr"/>
            <a:r>
              <a:rPr lang="ru-RU" sz="2400" b="1" i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Основные направления бюджетной политики </a:t>
            </a:r>
            <a:r>
              <a:rPr lang="ru-RU" sz="2400" b="1" i="1" dirty="0" err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sz="2400" b="1" i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муниципального района </a:t>
            </a:r>
            <a:r>
              <a:rPr lang="ru-RU" sz="2400" b="1" i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на 2021 </a:t>
            </a:r>
            <a:r>
              <a:rPr lang="ru-RU" sz="2400" b="1" i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год и на плановый </a:t>
            </a:r>
            <a:r>
              <a:rPr lang="ru-RU" sz="2400" b="1" i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период 2022 и 2023 </a:t>
            </a:r>
            <a:r>
              <a:rPr lang="ru-RU" sz="2400" b="1" i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годов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01948509"/>
              </p:ext>
            </p:extLst>
          </p:nvPr>
        </p:nvGraphicFramePr>
        <p:xfrm>
          <a:off x="1115616" y="1772816"/>
          <a:ext cx="7848872" cy="4032447"/>
        </p:xfrm>
        <a:graphic>
          <a:graphicData uri="http://schemas.openxmlformats.org/drawingml/2006/table">
            <a:tbl>
              <a:tblPr/>
              <a:tblGrid>
                <a:gridCol w="432048"/>
                <a:gridCol w="7416824"/>
              </a:tblGrid>
              <a:tr h="116809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 marL="47542" marR="475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Обеспечение устойчивости и сбалансированности районного бюджета, сохранение долговой устойчивости в условиях ухудшения экономической ситуации, связанной с распространением новой </a:t>
                      </a:r>
                      <a:r>
                        <a:rPr lang="ru-RU" sz="140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коронавирусной</a:t>
                      </a:r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инфекции, и падения собственных доходов</a:t>
                      </a:r>
                      <a:endParaRPr lang="ru-RU" sz="1400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47542" marR="475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</a:tr>
              <a:tr h="62298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</a:p>
                  </a:txBody>
                  <a:tcPr marL="47542" marR="475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Повышение эффективности использования бюджетных средств</a:t>
                      </a:r>
                    </a:p>
                  </a:txBody>
                  <a:tcPr marL="47542" marR="475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</a:tr>
              <a:tr h="54511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</a:p>
                  </a:txBody>
                  <a:tcPr marL="47542" marR="475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Развитие системы межбюджетных отношений</a:t>
                      </a:r>
                      <a:endParaRPr lang="ru-RU" sz="1400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47542" marR="475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</a:tr>
              <a:tr h="84813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</a:p>
                  </a:txBody>
                  <a:tcPr marL="47542" marR="475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Обеспечение прозрачности и открытости бюджетного процесса, доступности информации о муниципальных финансах </a:t>
                      </a:r>
                      <a:r>
                        <a:rPr lang="ru-RU" sz="140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Инсарского</a:t>
                      </a:r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муниципального района </a:t>
                      </a:r>
                      <a:endParaRPr lang="ru-RU" sz="1400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47542" marR="475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</a:tr>
              <a:tr h="84813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7542" marR="475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Повышение уровня собираемости налогов посредством реализации мероприятий, направленных на сокращение задолженности по налогам и сборам в бюджет </a:t>
                      </a:r>
                      <a:r>
                        <a:rPr lang="ru-RU" sz="140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Инсарского</a:t>
                      </a:r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муниципального района</a:t>
                      </a:r>
                      <a:endParaRPr lang="ru-RU" sz="1400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47542" marR="475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1268760"/>
            <a:ext cx="7776864" cy="5589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750190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44" y="714356"/>
            <a:ext cx="8715436" cy="1000132"/>
          </a:xfrm>
        </p:spPr>
        <p:txBody>
          <a:bodyPr>
            <a:noAutofit/>
          </a:bodyPr>
          <a:lstStyle/>
          <a:p>
            <a:pPr algn="ctr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             </a:t>
            </a:r>
            <a:r>
              <a:rPr lang="ru-RU" sz="2400" b="1" i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Основные характеристики бюджета </a:t>
            </a:r>
            <a:r>
              <a:rPr lang="ru-RU" sz="2400" b="1" i="1" dirty="0" err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sz="2400" b="1" i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муниципального района за 2019-2023 годы</a:t>
            </a:r>
            <a:endParaRPr lang="ru-RU" sz="2400" b="1" i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17360603"/>
              </p:ext>
            </p:extLst>
          </p:nvPr>
        </p:nvGraphicFramePr>
        <p:xfrm>
          <a:off x="624384" y="1340768"/>
          <a:ext cx="8246720" cy="52565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022" y="548680"/>
            <a:ext cx="9001156" cy="989856"/>
          </a:xfrm>
        </p:spPr>
        <p:txBody>
          <a:bodyPr>
            <a:noAutofit/>
          </a:bodyPr>
          <a:lstStyle/>
          <a:p>
            <a:pPr algn="ctr"/>
            <a:r>
              <a:rPr lang="ru-RU" sz="2800" b="1" i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itchFamily="18" charset="0"/>
              </a:rPr>
              <a:t> Доходная часть бюджета </a:t>
            </a:r>
            <a:r>
              <a:rPr lang="ru-RU" sz="2800" b="1" i="1" dirty="0" err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sz="2800" b="1" i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  <a:br>
              <a:rPr lang="ru-RU" sz="2800" b="1" i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endParaRPr lang="ru-RU" sz="2800" b="1" i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6180009"/>
              </p:ext>
            </p:extLst>
          </p:nvPr>
        </p:nvGraphicFramePr>
        <p:xfrm>
          <a:off x="899592" y="1700808"/>
          <a:ext cx="8136904" cy="461743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accent3">
                <a:lumMod val="20000"/>
                <a:lumOff val="8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31640" y="404664"/>
            <a:ext cx="7326556" cy="1152128"/>
          </a:xfrm>
        </p:spPr>
        <p:txBody>
          <a:bodyPr>
            <a:noAutofit/>
          </a:bodyPr>
          <a:lstStyle/>
          <a:p>
            <a:pPr algn="ctr"/>
            <a:r>
              <a:rPr lang="ru-RU" sz="2800" b="1" i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Структура  доходов бюджета </a:t>
            </a:r>
            <a:r>
              <a:rPr lang="ru-RU" sz="2800" b="1" i="1" dirty="0" err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sz="2800" b="1" i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  <a:r>
              <a:rPr lang="ru-RU" sz="28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endParaRPr lang="ru-RU" sz="28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7116273"/>
              </p:ext>
            </p:extLst>
          </p:nvPr>
        </p:nvGraphicFramePr>
        <p:xfrm>
          <a:off x="755576" y="1643050"/>
          <a:ext cx="8245580" cy="4831678"/>
        </p:xfrm>
        <a:graphic>
          <a:graphicData uri="http://schemas.openxmlformats.org/drawingml/2006/table">
            <a:tbl>
              <a:tblPr firstRow="1" bandRow="1">
                <a:tableStyleId>{775DCB02-9BB8-47FD-8907-85C794F793BA}</a:tableStyleId>
              </a:tblPr>
              <a:tblGrid>
                <a:gridCol w="4968552"/>
                <a:gridCol w="1224136"/>
                <a:gridCol w="1152128"/>
                <a:gridCol w="900764"/>
              </a:tblGrid>
              <a:tr h="777838">
                <a:tc>
                  <a:txBody>
                    <a:bodyPr/>
                    <a:lstStyle/>
                    <a:p>
                      <a:pPr algn="ctr"/>
                      <a:r>
                        <a:rPr kumimoji="0" lang="ru-RU" sz="1800" b="1" i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ДОХОДЫ бюджета</a:t>
                      </a:r>
                    </a:p>
                    <a:p>
                      <a:pPr algn="ctr"/>
                      <a:r>
                        <a:rPr kumimoji="0" lang="ru-RU" sz="1800" b="1" i="1" kern="120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Инсарского</a:t>
                      </a:r>
                      <a:r>
                        <a:rPr kumimoji="0" lang="ru-RU" sz="1800" b="1" i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муниципального района, тыс. руб.</a:t>
                      </a:r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i="1" dirty="0" smtClean="0">
                          <a:solidFill>
                            <a:schemeClr val="tx1"/>
                          </a:solidFill>
                        </a:rPr>
                        <a:t>2021</a:t>
                      </a:r>
                      <a:endParaRPr lang="ru-RU" i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i="1" dirty="0" smtClean="0">
                          <a:solidFill>
                            <a:schemeClr val="tx1"/>
                          </a:solidFill>
                        </a:rPr>
                        <a:t>2022</a:t>
                      </a:r>
                      <a:endParaRPr lang="ru-RU" i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i="1" dirty="0" smtClean="0">
                          <a:solidFill>
                            <a:schemeClr val="tx1"/>
                          </a:solidFill>
                        </a:rPr>
                        <a:t>2023</a:t>
                      </a:r>
                      <a:endParaRPr lang="ru-RU" i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dirty="0">
                          <a:latin typeface="Times New Roman"/>
                          <a:ea typeface="Times New Roman"/>
                          <a:cs typeface="Times New Roman"/>
                        </a:rPr>
                        <a:t>Налог на доходы физических лиц</a:t>
                      </a:r>
                      <a:endParaRPr lang="ru-RU" sz="1200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20 803,1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21 614,4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22 479,0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Налог на совокупный доход</a:t>
                      </a:r>
                      <a:endParaRPr lang="ru-RU" sz="1200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2 705,0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2 396,0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2 554,5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Государственная пошлина</a:t>
                      </a:r>
                      <a:endParaRPr lang="ru-RU" sz="1200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1 500,2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1 558,7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1 560,2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Акциз</a:t>
                      </a:r>
                      <a:endParaRPr lang="ru-RU" sz="1200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6 508,9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6 942,7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7 152,8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Доходы от использования имущества находящегося в </a:t>
                      </a:r>
                      <a:r>
                        <a:rPr lang="ru-RU" sz="1600" b="1" i="1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государственной </a:t>
                      </a:r>
                      <a:r>
                        <a:rPr lang="ru-RU" sz="16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и муниципальной собственности</a:t>
                      </a:r>
                      <a:endParaRPr lang="ru-RU" sz="1200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2 275,9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2 364,6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2 459,2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Платежи за пользование природными ресурсами</a:t>
                      </a:r>
                      <a:endParaRPr lang="ru-RU" sz="1200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253,3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253,3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253,3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dirty="0" smtClean="0">
                          <a:latin typeface="Times New Roman"/>
                          <a:ea typeface="Times New Roman"/>
                          <a:cs typeface="Times New Roman"/>
                        </a:rPr>
                        <a:t>Доходы от продажи материальных и нематериальных активов</a:t>
                      </a:r>
                      <a:endParaRPr lang="ru-RU" sz="16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970,7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1 008,6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1 048,9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Штрафы, санкции, возмещение ущерба</a:t>
                      </a:r>
                      <a:endParaRPr lang="ru-RU" sz="1200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515,0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535,1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556,5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Безвозмездные поступления из других бюджетов</a:t>
                      </a:r>
                      <a:endParaRPr lang="ru-RU" sz="1200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169 017,5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138 960,7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132 280,6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kumimoji="0" lang="ru-RU" sz="1800" b="1" i="1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Всего доходов</a:t>
                      </a:r>
                      <a:endParaRPr lang="ru-RU" sz="1200" i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204 549,6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175 634,1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170 345,0</a:t>
                      </a:r>
                    </a:p>
                  </a:txBody>
                  <a:tcPr marL="0" marR="0" marT="0" marB="0" anchor="ctr">
                    <a:solidFill>
                      <a:schemeClr val="bg2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620688"/>
            <a:ext cx="8305800" cy="1440160"/>
          </a:xfrm>
        </p:spPr>
        <p:txBody>
          <a:bodyPr>
            <a:noAutofit/>
          </a:bodyPr>
          <a:lstStyle/>
          <a:p>
            <a:pPr algn="ctr"/>
            <a:r>
              <a:rPr lang="ru-RU" sz="2800" i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 проекте решения о бюджете </a:t>
            </a:r>
            <a:r>
              <a:rPr lang="ru-RU" sz="2800" i="1" dirty="0" err="1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sz="2800" i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муниципального района расходы представлены тремя способами</a:t>
            </a:r>
            <a:r>
              <a:rPr lang="ru-RU" sz="2800" i="1" dirty="0" smtClean="0">
                <a:solidFill>
                  <a:schemeClr val="accent6">
                    <a:lumMod val="50000"/>
                  </a:schemeClr>
                </a:solidFill>
              </a:rPr>
              <a:t/>
            </a:r>
            <a:br>
              <a:rPr lang="ru-RU" sz="2800" i="1" dirty="0" smtClean="0">
                <a:solidFill>
                  <a:schemeClr val="accent6">
                    <a:lumMod val="50000"/>
                  </a:schemeClr>
                </a:solidFill>
              </a:rPr>
            </a:br>
            <a:endParaRPr lang="ru-RU" sz="2800" i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24577" name="Rectangle 1"/>
          <p:cNvSpPr>
            <a:spLocks noChangeArrowheads="1"/>
          </p:cNvSpPr>
          <p:nvPr/>
        </p:nvSpPr>
        <p:spPr bwMode="auto">
          <a:xfrm>
            <a:off x="1043608" y="2214554"/>
            <a:ext cx="7848872" cy="3539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993366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•  Функциональная структура – по направлениям         расходования средств 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800" b="1" i="0" u="none" strike="noStrike" cap="none" normalizeH="0" baseline="0" dirty="0" smtClean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•  Ведомственная структура – по ведомствам,   осуществляющим расходы 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800" b="1" i="0" u="none" strike="noStrike" cap="none" normalizeH="0" baseline="0" dirty="0" smtClean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•  Программная структура – по реализуемым муниципальным программам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548680"/>
            <a:ext cx="8424936" cy="93610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100" b="1" i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</a:t>
            </a:r>
            <a:r>
              <a:rPr lang="ru-RU" sz="2700" b="1" i="1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Расходная часть бюджета </a:t>
            </a:r>
            <a:r>
              <a:rPr lang="ru-RU" sz="2700" b="1" i="1" dirty="0" err="1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sz="2700" b="1" i="1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  <a:r>
              <a:rPr lang="ru-RU" sz="2700" b="1" i="1" dirty="0" smtClean="0">
                <a:solidFill>
                  <a:schemeClr val="accent2">
                    <a:lumMod val="50000"/>
                  </a:schemeClr>
                </a:solidFill>
              </a:rPr>
              <a:t/>
            </a:r>
            <a:br>
              <a:rPr lang="ru-RU" sz="2700" b="1" i="1" dirty="0" smtClean="0">
                <a:solidFill>
                  <a:schemeClr val="accent2">
                    <a:lumMod val="50000"/>
                  </a:schemeClr>
                </a:solidFill>
              </a:rPr>
            </a:br>
            <a:endParaRPr lang="ru-RU" sz="2700" b="1" i="1" dirty="0">
              <a:solidFill>
                <a:schemeClr val="accent2">
                  <a:lumMod val="50000"/>
                </a:schemeClr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02101403"/>
              </p:ext>
            </p:extLst>
          </p:nvPr>
        </p:nvGraphicFramePr>
        <p:xfrm>
          <a:off x="683568" y="1460275"/>
          <a:ext cx="8352928" cy="5141192"/>
        </p:xfrm>
        <a:graphic>
          <a:graphicData uri="http://schemas.openxmlformats.org/drawingml/2006/table">
            <a:tbl>
              <a:tblPr firstRow="1" bandRow="1">
                <a:tableStyleId>{306799F8-075E-4A3A-A7F6-7FBC6576F1A4}</a:tableStyleId>
              </a:tblPr>
              <a:tblGrid>
                <a:gridCol w="4729789"/>
                <a:gridCol w="812932"/>
                <a:gridCol w="960738"/>
                <a:gridCol w="985373"/>
                <a:gridCol w="864096"/>
              </a:tblGrid>
              <a:tr h="578361">
                <a:tc>
                  <a:txBody>
                    <a:bodyPr/>
                    <a:lstStyle/>
                    <a:p>
                      <a:pPr algn="ctr"/>
                      <a:r>
                        <a:rPr kumimoji="0" lang="ru-RU" sz="1600" b="1" i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Расходы бюджета</a:t>
                      </a:r>
                    </a:p>
                    <a:p>
                      <a:pPr algn="ctr"/>
                      <a:r>
                        <a:rPr kumimoji="0" lang="ru-RU" sz="1600" b="1" i="1" kern="120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Инсарского</a:t>
                      </a:r>
                      <a:r>
                        <a:rPr kumimoji="0" lang="ru-RU" sz="1600" b="1" i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муниципального района, тыс. руб.</a:t>
                      </a: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Раздел</a:t>
                      </a:r>
                      <a:endParaRPr lang="ru-RU" sz="1600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i="1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2021</a:t>
                      </a:r>
                      <a:endParaRPr lang="ru-RU" sz="1600" i="1" dirty="0">
                        <a:solidFill>
                          <a:schemeClr val="tx1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i="1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2022</a:t>
                      </a:r>
                      <a:endParaRPr lang="ru-RU" sz="1600" i="1" dirty="0">
                        <a:solidFill>
                          <a:schemeClr val="tx1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i="1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2023</a:t>
                      </a:r>
                      <a:endParaRPr lang="ru-RU" sz="1600" i="1" dirty="0">
                        <a:solidFill>
                          <a:schemeClr val="tx1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</a:tr>
              <a:tr h="508461">
                <a:tc>
                  <a:txBody>
                    <a:bodyPr/>
                    <a:lstStyle/>
                    <a:p>
                      <a:pPr algn="ctr"/>
                      <a:r>
                        <a:rPr lang="ru-RU" sz="1200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Всего,</a:t>
                      </a:r>
                      <a:r>
                        <a:rPr lang="ru-RU" sz="1200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в том числе:</a:t>
                      </a:r>
                      <a:endParaRPr lang="ru-RU" sz="1200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204 549,6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175 634,1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170 355,0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b">
                    <a:solidFill>
                      <a:schemeClr val="bg2"/>
                    </a:solidFill>
                  </a:tcPr>
                </a:tc>
              </a:tr>
              <a:tr h="36528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Общегосударственные вопросы</a:t>
                      </a:r>
                      <a:endParaRPr lang="ru-RU" sz="1200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27 132,1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19 647,6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19 819,3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b">
                    <a:solidFill>
                      <a:schemeClr val="bg2"/>
                    </a:solidFill>
                  </a:tcPr>
                </a:tc>
              </a:tr>
              <a:tr h="56642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Национальная безопасность и правоохранительная деятельность</a:t>
                      </a:r>
                      <a:endParaRPr lang="ru-RU" sz="1200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03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2 509,8   </a:t>
                      </a:r>
                    </a:p>
                  </a:txBody>
                  <a:tcPr marL="0" marR="0" marT="0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2 061,6   </a:t>
                      </a:r>
                    </a:p>
                  </a:txBody>
                  <a:tcPr marL="0" marR="0" marT="0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2 010,7   </a:t>
                      </a:r>
                    </a:p>
                  </a:txBody>
                  <a:tcPr marL="0" marR="0" marT="0" marB="0" anchor="b">
                    <a:solidFill>
                      <a:schemeClr val="bg2"/>
                    </a:solidFill>
                  </a:tcPr>
                </a:tc>
              </a:tr>
              <a:tr h="36528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i="1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i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Национальная экономика</a:t>
                      </a:r>
                      <a:endParaRPr lang="ru-RU" sz="1200" i="1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04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8 220,4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8 792,1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9 093,6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b">
                    <a:solidFill>
                      <a:schemeClr val="bg2"/>
                    </a:solidFill>
                  </a:tcPr>
                </a:tc>
              </a:tr>
              <a:tr h="36528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Жилищно-коммунальное хозяйство</a:t>
                      </a:r>
                      <a:endParaRPr lang="ru-RU" sz="1200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05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17,1</a:t>
                      </a:r>
                    </a:p>
                  </a:txBody>
                  <a:tcPr marL="0" marR="0" marT="0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2 594,3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2 662,6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b">
                    <a:solidFill>
                      <a:schemeClr val="bg2"/>
                    </a:solidFill>
                  </a:tcPr>
                </a:tc>
              </a:tr>
              <a:tr h="36528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Образование</a:t>
                      </a:r>
                      <a:endParaRPr lang="ru-RU" sz="1200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07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122 286,5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109 748,5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101 524,8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b">
                    <a:solidFill>
                      <a:schemeClr val="bg2"/>
                    </a:solidFill>
                  </a:tcPr>
                </a:tc>
              </a:tr>
              <a:tr h="36528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Культура, кинематография</a:t>
                      </a:r>
                      <a:endParaRPr lang="ru-RU" sz="1200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08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24 353,5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13 075,5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12 114,9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b">
                    <a:solidFill>
                      <a:schemeClr val="bg2"/>
                    </a:solidFill>
                  </a:tcPr>
                </a:tc>
              </a:tr>
              <a:tr h="36528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i="1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i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Социальная политика</a:t>
                      </a:r>
                      <a:endParaRPr lang="ru-RU" sz="1200" i="1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16 818,90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16 664,50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18 394,80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b">
                    <a:solidFill>
                      <a:schemeClr val="bg2"/>
                    </a:solidFill>
                  </a:tcPr>
                </a:tc>
              </a:tr>
              <a:tr h="36528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Физическая культура и спорт</a:t>
                      </a:r>
                      <a:endParaRPr lang="ru-RU" sz="1200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11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104,6</a:t>
                      </a:r>
                    </a:p>
                  </a:txBody>
                  <a:tcPr marL="0" marR="0" marT="0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108,7</a:t>
                      </a:r>
                    </a:p>
                  </a:txBody>
                  <a:tcPr marL="0" marR="0" marT="0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113,0</a:t>
                      </a:r>
                    </a:p>
                  </a:txBody>
                  <a:tcPr marL="0" marR="0" marT="0" marB="0" anchor="b">
                    <a:solidFill>
                      <a:schemeClr val="bg2"/>
                    </a:solidFill>
                  </a:tcPr>
                </a:tc>
              </a:tr>
              <a:tr h="30895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Средства массовой информации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12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1 250,0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1 250,0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1 250,0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</a:tr>
              <a:tr h="30895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Обслуживание государственного и муниципального долга</a:t>
                      </a:r>
                      <a:endParaRPr lang="ru-RU" sz="1200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13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5,0</a:t>
                      </a:r>
                    </a:p>
                  </a:txBody>
                  <a:tcPr marL="0" marR="0" marT="0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5,0</a:t>
                      </a:r>
                    </a:p>
                  </a:txBody>
                  <a:tcPr marL="0" marR="0" marT="0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5,0</a:t>
                      </a:r>
                    </a:p>
                  </a:txBody>
                  <a:tcPr marL="0" marR="0" marT="0" marB="0" anchor="b">
                    <a:solidFill>
                      <a:schemeClr val="bg2"/>
                    </a:solidFill>
                  </a:tcPr>
                </a:tc>
              </a:tr>
              <a:tr h="30895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i="1" baseline="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Межбюджетные трансферты</a:t>
                      </a:r>
                      <a:endParaRPr lang="ru-RU" sz="1200" b="1" i="1" baseline="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14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1 851,7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6,3</a:t>
                      </a:r>
                    </a:p>
                  </a:txBody>
                  <a:tcPr marL="0" marR="0" marT="0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6,3</a:t>
                      </a:r>
                    </a:p>
                  </a:txBody>
                  <a:tcPr marL="0" marR="0" marT="0" marB="0" anchor="b">
                    <a:solidFill>
                      <a:schemeClr val="bg2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620688"/>
            <a:ext cx="8305800" cy="107156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100" b="1" i="1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Расходы по разделу «Общегосударственные вопросы»</a:t>
            </a:r>
            <a:br>
              <a:rPr lang="ru-RU" sz="3100" b="1" i="1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1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/>
              <a:t> 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18980676"/>
              </p:ext>
            </p:extLst>
          </p:nvPr>
        </p:nvGraphicFramePr>
        <p:xfrm>
          <a:off x="323528" y="1772816"/>
          <a:ext cx="8715434" cy="435164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857783"/>
                <a:gridCol w="1315650"/>
                <a:gridCol w="955359"/>
                <a:gridCol w="822131"/>
                <a:gridCol w="764511"/>
              </a:tblGrid>
              <a:tr h="149736">
                <a:tc>
                  <a:txBody>
                    <a:bodyPr/>
                    <a:lstStyle/>
                    <a:p>
                      <a:pPr algn="ctr"/>
                      <a:r>
                        <a:rPr lang="ru-RU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Расходы, тыс. руб.</a:t>
                      </a:r>
                      <a:endParaRPr lang="ru-RU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Подраздел</a:t>
                      </a:r>
                      <a:endParaRPr lang="ru-RU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i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2021</a:t>
                      </a:r>
                      <a:endParaRPr lang="ru-RU" i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i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2022</a:t>
                      </a:r>
                      <a:endParaRPr lang="ru-RU" i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i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2023</a:t>
                      </a:r>
                      <a:endParaRPr lang="ru-RU" i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</a:tr>
              <a:tr h="361770">
                <a:tc>
                  <a:txBody>
                    <a:bodyPr/>
                    <a:lstStyle/>
                    <a:p>
                      <a:pPr indent="178435">
                        <a:spcAft>
                          <a:spcPts val="0"/>
                        </a:spcAft>
                      </a:pPr>
                      <a:r>
                        <a:rPr lang="ru-RU" sz="1400" b="1" i="1" dirty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Общегосударственные вопросы</a:t>
                      </a:r>
                      <a:endParaRPr lang="ru-RU" sz="1200" i="1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dirty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01</a:t>
                      </a:r>
                      <a:endParaRPr lang="ru-RU" sz="1200" i="1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27132,1</a:t>
                      </a:r>
                    </a:p>
                  </a:txBody>
                  <a:tcPr marL="0" marR="0" marT="0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19647,6</a:t>
                      </a:r>
                    </a:p>
                  </a:txBody>
                  <a:tcPr marL="0" marR="0" marT="0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19819,3</a:t>
                      </a:r>
                    </a:p>
                  </a:txBody>
                  <a:tcPr marL="0" marR="0" marT="0" marB="0" anchor="b">
                    <a:solidFill>
                      <a:schemeClr val="bg2"/>
                    </a:solidFill>
                  </a:tcPr>
                </a:tc>
              </a:tr>
              <a:tr h="58847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 b="1" i="1" dirty="0" smtClean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Функционирование высшего должностного лица субъекта Российской Федерации и муниципального образования</a:t>
                      </a:r>
                      <a:endParaRPr lang="ru-RU" sz="1400" b="1" i="1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i="1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01 02 </a:t>
                      </a:r>
                      <a:endParaRPr lang="ru-RU" sz="1200" b="1" i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1240,4</a:t>
                      </a:r>
                    </a:p>
                  </a:txBody>
                  <a:tcPr marL="0" marR="0" marT="0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904,4</a:t>
                      </a:r>
                    </a:p>
                  </a:txBody>
                  <a:tcPr marL="0" marR="0" marT="0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904,4</a:t>
                      </a:r>
                    </a:p>
                  </a:txBody>
                  <a:tcPr marL="0" marR="0" marT="0" marB="0" anchor="b">
                    <a:solidFill>
                      <a:schemeClr val="bg2"/>
                    </a:solidFill>
                  </a:tcPr>
                </a:tc>
              </a:tr>
              <a:tr h="928694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 b="1" i="1" dirty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Функционирование Правительства Российской Федерации, высших исполнительных органов государственной власти субъектов Российской Федерации, местных </a:t>
                      </a:r>
                      <a:r>
                        <a:rPr lang="ru-RU" sz="1400" b="1" i="1" dirty="0" smtClean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администраций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endParaRPr lang="ru-RU" sz="1200" i="1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01 04</a:t>
                      </a:r>
                      <a:endParaRPr lang="ru-RU" sz="1200" b="1" i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14322,2</a:t>
                      </a:r>
                    </a:p>
                  </a:txBody>
                  <a:tcPr marL="0" marR="0" marT="0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9757,1</a:t>
                      </a:r>
                    </a:p>
                  </a:txBody>
                  <a:tcPr marL="0" marR="0" marT="0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9959,7</a:t>
                      </a:r>
                    </a:p>
                  </a:txBody>
                  <a:tcPr marL="0" marR="0" marT="0" marB="0" anchor="b">
                    <a:solidFill>
                      <a:schemeClr val="bg2"/>
                    </a:solidFill>
                  </a:tcPr>
                </a:tc>
              </a:tr>
              <a:tr h="321002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 b="1" i="1" dirty="0" smtClean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Судебная система</a:t>
                      </a:r>
                      <a:endParaRPr lang="ru-RU" sz="1400" b="1" i="1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i="1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01 05</a:t>
                      </a:r>
                      <a:endParaRPr lang="ru-RU" sz="1200" b="1" i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0,0</a:t>
                      </a:r>
                    </a:p>
                  </a:txBody>
                  <a:tcPr marL="0" marR="0" marT="0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9,5</a:t>
                      </a:r>
                    </a:p>
                  </a:txBody>
                  <a:tcPr marL="0" marR="0" marT="0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0,0</a:t>
                      </a:r>
                    </a:p>
                  </a:txBody>
                  <a:tcPr marL="0" marR="0" marT="0" marB="0" anchor="b">
                    <a:solidFill>
                      <a:schemeClr val="bg2"/>
                    </a:solidFill>
                  </a:tcPr>
                </a:tc>
              </a:tr>
              <a:tr h="64353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 b="1" i="1" dirty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Обеспечение деятельности финансовых, налоговых и таможенных органов и органов финансового (финансово-бюджетного) </a:t>
                      </a:r>
                      <a:r>
                        <a:rPr lang="ru-RU" sz="1400" b="1" i="1" dirty="0" smtClean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надзора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endParaRPr lang="ru-RU" sz="1200" i="1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01 06</a:t>
                      </a:r>
                      <a:endParaRPr lang="ru-RU" sz="1200" b="1" i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4011,5</a:t>
                      </a:r>
                    </a:p>
                  </a:txBody>
                  <a:tcPr marL="0" marR="0" marT="0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3347,9</a:t>
                      </a:r>
                    </a:p>
                  </a:txBody>
                  <a:tcPr marL="0" marR="0" marT="0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3319,6</a:t>
                      </a:r>
                    </a:p>
                  </a:txBody>
                  <a:tcPr marL="0" marR="0" marT="0" marB="0" anchor="b">
                    <a:solidFill>
                      <a:schemeClr val="bg2"/>
                    </a:solidFill>
                  </a:tcPr>
                </a:tc>
              </a:tr>
              <a:tr h="426736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 b="1" i="1" dirty="0" smtClean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Резервные фонды </a:t>
                      </a:r>
                      <a:endParaRPr lang="ru-RU" sz="1200" i="1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01 11</a:t>
                      </a:r>
                      <a:endParaRPr lang="ru-RU" sz="1200" b="1" i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100,0</a:t>
                      </a:r>
                    </a:p>
                  </a:txBody>
                  <a:tcPr marL="0" marR="0" marT="0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50,0</a:t>
                      </a:r>
                    </a:p>
                  </a:txBody>
                  <a:tcPr marL="0" marR="0" marT="0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50,0</a:t>
                      </a:r>
                    </a:p>
                  </a:txBody>
                  <a:tcPr marL="0" marR="0" marT="0" marB="0" anchor="b">
                    <a:solidFill>
                      <a:schemeClr val="bg2"/>
                    </a:solidFill>
                  </a:tcPr>
                </a:tc>
              </a:tr>
              <a:tr h="42862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 b="1" i="1" dirty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Другие общегосударственные вопросы</a:t>
                      </a:r>
                      <a:endParaRPr lang="ru-RU" sz="1200" i="1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01 13</a:t>
                      </a:r>
                      <a:endParaRPr lang="ru-RU" sz="1200" b="1" i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7458,0</a:t>
                      </a:r>
                    </a:p>
                  </a:txBody>
                  <a:tcPr marL="0" marR="0" marT="0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5578,7</a:t>
                      </a:r>
                    </a:p>
                  </a:txBody>
                  <a:tcPr marL="0" marR="0" marT="0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5585,6</a:t>
                      </a:r>
                    </a:p>
                  </a:txBody>
                  <a:tcPr marL="0" marR="0" marT="0" marB="0" anchor="b">
                    <a:solidFill>
                      <a:schemeClr val="bg2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15616" y="692696"/>
            <a:ext cx="7920880" cy="774418"/>
          </a:xfrm>
        </p:spPr>
        <p:txBody>
          <a:bodyPr>
            <a:noAutofit/>
          </a:bodyPr>
          <a:lstStyle/>
          <a:p>
            <a:pPr algn="ctr"/>
            <a:r>
              <a:rPr lang="ru-RU" sz="2400" b="1" i="1" dirty="0" smtClean="0">
                <a:latin typeface="Times New Roman" panose="02020603050405020304" pitchFamily="18" charset="0"/>
                <a:cs typeface="Times New Roman" pitchFamily="18" charset="0"/>
              </a:rPr>
              <a:t>Расходы по разделу «Национальная безопасность и правоохранительная деятельность»</a:t>
            </a:r>
            <a:br>
              <a:rPr lang="ru-RU" sz="2400" b="1" i="1" dirty="0" smtClean="0">
                <a:latin typeface="Times New Roman" panose="02020603050405020304" pitchFamily="18" charset="0"/>
                <a:cs typeface="Times New Roman" pitchFamily="18" charset="0"/>
              </a:rPr>
            </a:br>
            <a:endParaRPr lang="ru-RU" sz="24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76488463"/>
              </p:ext>
            </p:extLst>
          </p:nvPr>
        </p:nvGraphicFramePr>
        <p:xfrm>
          <a:off x="827584" y="1935160"/>
          <a:ext cx="8173572" cy="365247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99641"/>
                <a:gridCol w="1294506"/>
                <a:gridCol w="870766"/>
                <a:gridCol w="814697"/>
                <a:gridCol w="893962"/>
              </a:tblGrid>
              <a:tr h="599040">
                <a:tc>
                  <a:txBody>
                    <a:bodyPr/>
                    <a:lstStyle/>
                    <a:p>
                      <a:pPr algn="ctr"/>
                      <a:r>
                        <a:rPr lang="ru-RU" i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Расходы, тыс.руб.</a:t>
                      </a:r>
                      <a:endParaRPr lang="ru-RU" i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i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Подраздел</a:t>
                      </a:r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i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2021</a:t>
                      </a:r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i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2022</a:t>
                      </a:r>
                      <a:endParaRPr lang="ru-RU" i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i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2023</a:t>
                      </a:r>
                      <a:endParaRPr lang="ru-RU" i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</a:tr>
              <a:tr h="69888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dirty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Национальная безопасность и правоохранительная деятельность</a:t>
                      </a:r>
                      <a:endParaRPr lang="ru-RU" sz="1200" i="1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dirty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03</a:t>
                      </a:r>
                      <a:endParaRPr lang="ru-RU" sz="1200" i="1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2 509,8   </a:t>
                      </a:r>
                    </a:p>
                  </a:txBody>
                  <a:tcPr marL="0" marR="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2 061,6   </a:t>
                      </a:r>
                    </a:p>
                  </a:txBody>
                  <a:tcPr marL="0" marR="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2 010,7   </a:t>
                      </a:r>
                    </a:p>
                  </a:txBody>
                  <a:tcPr marL="0" marR="0" marT="0" marB="0" anchor="ctr">
                    <a:solidFill>
                      <a:schemeClr val="bg2"/>
                    </a:solidFill>
                  </a:tcPr>
                </a:tc>
              </a:tr>
              <a:tr h="60736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Органы юстиции</a:t>
                      </a:r>
                      <a:endParaRPr lang="ru-RU" sz="1200" i="1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03 04</a:t>
                      </a:r>
                      <a:endParaRPr lang="ru-RU" sz="1200" i="1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1043,3</a:t>
                      </a:r>
                    </a:p>
                  </a:txBody>
                  <a:tcPr marL="0" marR="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1061,4</a:t>
                      </a:r>
                    </a:p>
                  </a:txBody>
                  <a:tcPr marL="0" marR="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1008,3</a:t>
                      </a:r>
                    </a:p>
                  </a:txBody>
                  <a:tcPr marL="0" marR="0" marT="0" marB="0" anchor="ctr">
                    <a:solidFill>
                      <a:schemeClr val="bg2"/>
                    </a:solidFill>
                  </a:tcPr>
                </a:tc>
              </a:tr>
              <a:tr h="104831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Защита населения и территории от чрезвычайных ситуаций природного и техногенного характера, гражданская оборона</a:t>
                      </a:r>
                      <a:endParaRPr lang="ru-RU" sz="1200" i="1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dirty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03 </a:t>
                      </a:r>
                      <a:r>
                        <a:rPr lang="ru-RU" sz="1400" b="1" i="1" dirty="0" smtClean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10</a:t>
                      </a:r>
                      <a:endParaRPr lang="ru-RU" sz="1200" i="1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1346,5</a:t>
                      </a:r>
                    </a:p>
                  </a:txBody>
                  <a:tcPr marL="0" marR="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950,2</a:t>
                      </a:r>
                    </a:p>
                  </a:txBody>
                  <a:tcPr marL="0" marR="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952,4</a:t>
                      </a:r>
                    </a:p>
                  </a:txBody>
                  <a:tcPr marL="0" marR="0" marT="0" marB="0" anchor="ctr">
                    <a:solidFill>
                      <a:schemeClr val="bg2"/>
                    </a:solidFill>
                  </a:tcPr>
                </a:tc>
              </a:tr>
              <a:tr h="69888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dirty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Другие вопросы в области безопасности и правоохранительной деятельности</a:t>
                      </a:r>
                      <a:endParaRPr lang="ru-RU" sz="1200" i="1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dirty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03 14</a:t>
                      </a:r>
                      <a:endParaRPr lang="ru-RU" sz="1200" i="1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120,0</a:t>
                      </a:r>
                    </a:p>
                  </a:txBody>
                  <a:tcPr marL="0" marR="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50,0</a:t>
                      </a:r>
                    </a:p>
                  </a:txBody>
                  <a:tcPr marL="0" marR="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50,0</a:t>
                      </a:r>
                    </a:p>
                  </a:txBody>
                  <a:tcPr marL="0" marR="0" marT="0" marB="0" anchor="ctr">
                    <a:solidFill>
                      <a:schemeClr val="bg2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02738" y="764704"/>
            <a:ext cx="8715436" cy="785818"/>
          </a:xfrm>
        </p:spPr>
        <p:txBody>
          <a:bodyPr>
            <a:noAutofit/>
          </a:bodyPr>
          <a:lstStyle/>
          <a:p>
            <a:pPr algn="ctr"/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         </a:t>
            </a:r>
            <a:r>
              <a:rPr lang="ru-RU" sz="2800" b="1" i="1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Расходы по разделу «Национальная экономика»</a:t>
            </a:r>
            <a:br>
              <a:rPr lang="ru-RU" sz="2800" b="1" i="1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800" b="1" i="1" dirty="0">
              <a:solidFill>
                <a:schemeClr val="accent5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44025301"/>
              </p:ext>
            </p:extLst>
          </p:nvPr>
        </p:nvGraphicFramePr>
        <p:xfrm>
          <a:off x="899592" y="1935161"/>
          <a:ext cx="7958687" cy="4124929"/>
        </p:xfrm>
        <a:graphic>
          <a:graphicData uri="http://schemas.openxmlformats.org/drawingml/2006/table">
            <a:tbl>
              <a:tblPr firstRow="1" bandRow="1">
                <a:tableStyleId>{D113A9D2-9D6B-4929-AA2D-F23B5EE8CBE7}</a:tableStyleId>
              </a:tblPr>
              <a:tblGrid>
                <a:gridCol w="4255689"/>
                <a:gridCol w="1312640"/>
                <a:gridCol w="833808"/>
                <a:gridCol w="824263"/>
                <a:gridCol w="732287"/>
              </a:tblGrid>
              <a:tr h="7017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800" b="1" i="1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Расходы, тыс.руб.</a:t>
                      </a:r>
                      <a:endParaRPr lang="ru-RU" sz="1800" b="1" i="1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ru-RU" sz="1800" b="1" i="1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Подраздел</a:t>
                      </a:r>
                      <a:endParaRPr lang="ru-RU" sz="1800" b="1" i="1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ru-RU" sz="1800" b="1" i="1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2021</a:t>
                      </a:r>
                      <a:endParaRPr lang="ru-RU" sz="1800" b="1" i="1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ru-RU" sz="1800" b="1" i="1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2022</a:t>
                      </a:r>
                      <a:endParaRPr lang="ru-RU" sz="1800" b="1" i="1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ru-RU" b="1" i="1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2023</a:t>
                      </a:r>
                      <a:endParaRPr lang="ru-RU" b="1" i="1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</a:tr>
              <a:tr h="88204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800" b="1" i="1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dirty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Национальная экономика</a:t>
                      </a:r>
                    </a:p>
                  </a:txBody>
                  <a:tcPr marL="68580" marR="6858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04</a:t>
                      </a:r>
                      <a:endParaRPr lang="ru-RU" sz="1200" b="1" i="1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8220,4</a:t>
                      </a:r>
                    </a:p>
                  </a:txBody>
                  <a:tcPr marL="0" marR="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8792,1</a:t>
                      </a:r>
                    </a:p>
                  </a:txBody>
                  <a:tcPr marL="0" marR="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9093,6</a:t>
                      </a:r>
                    </a:p>
                  </a:txBody>
                  <a:tcPr marL="0" marR="0" marT="0" marB="0" anchor="ctr">
                    <a:solidFill>
                      <a:schemeClr val="bg2"/>
                    </a:solidFill>
                  </a:tcPr>
                </a:tc>
              </a:tr>
              <a:tr h="7665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dirty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Сельское хозяйство и рыболовство</a:t>
                      </a:r>
                    </a:p>
                  </a:txBody>
                  <a:tcPr marL="68580" marR="6858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04  05</a:t>
                      </a:r>
                      <a:endParaRPr lang="ru-RU" sz="1200" b="1" i="1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1681,5</a:t>
                      </a:r>
                    </a:p>
                  </a:txBody>
                  <a:tcPr marL="0" marR="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1839,4</a:t>
                      </a:r>
                    </a:p>
                  </a:txBody>
                  <a:tcPr marL="0" marR="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1930,8</a:t>
                      </a:r>
                    </a:p>
                  </a:txBody>
                  <a:tcPr marL="0" marR="0" marT="0" marB="0" anchor="ctr">
                    <a:solidFill>
                      <a:schemeClr val="bg2"/>
                    </a:solidFill>
                  </a:tcPr>
                </a:tc>
              </a:tr>
              <a:tr h="7665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dirty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Дорожное хозяйство</a:t>
                      </a:r>
                    </a:p>
                  </a:txBody>
                  <a:tcPr marL="68580" marR="6858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04 09</a:t>
                      </a:r>
                      <a:endParaRPr lang="ru-RU" sz="1200" b="1" i="1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6508,9</a:t>
                      </a:r>
                    </a:p>
                  </a:txBody>
                  <a:tcPr marL="0" marR="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6942,7</a:t>
                      </a:r>
                    </a:p>
                  </a:txBody>
                  <a:tcPr marL="0" marR="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7152,8</a:t>
                      </a:r>
                    </a:p>
                  </a:txBody>
                  <a:tcPr marL="0" marR="0" marT="0" marB="0" anchor="ctr">
                    <a:solidFill>
                      <a:schemeClr val="bg2"/>
                    </a:solidFill>
                  </a:tcPr>
                </a:tc>
              </a:tr>
              <a:tr h="100805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dirty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Другие вопросы в области национальной экономики</a:t>
                      </a:r>
                    </a:p>
                  </a:txBody>
                  <a:tcPr marL="68580" marR="6858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04 12</a:t>
                      </a:r>
                      <a:endParaRPr lang="ru-RU" sz="1200" b="1" i="1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30,0</a:t>
                      </a:r>
                    </a:p>
                  </a:txBody>
                  <a:tcPr marL="0" marR="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10,0</a:t>
                      </a:r>
                    </a:p>
                  </a:txBody>
                  <a:tcPr marL="0" marR="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10,0</a:t>
                      </a:r>
                    </a:p>
                  </a:txBody>
                  <a:tcPr marL="0" marR="0" marT="0" marB="0" anchor="ctr">
                    <a:solidFill>
                      <a:schemeClr val="bg2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620688"/>
            <a:ext cx="8229600" cy="1143000"/>
          </a:xfrm>
        </p:spPr>
        <p:txBody>
          <a:bodyPr>
            <a:noAutofit/>
          </a:bodyPr>
          <a:lstStyle/>
          <a:p>
            <a:pPr algn="ctr"/>
            <a:r>
              <a:rPr lang="ru-RU" sz="2800" b="1" i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itchFamily="18" charset="0"/>
              </a:rPr>
              <a:t>        Расходы по разделу « Жилищно-коммунальное хозяйство»</a:t>
            </a:r>
            <a:br>
              <a:rPr lang="ru-RU" sz="2800" b="1" i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itchFamily="18" charset="0"/>
              </a:rPr>
            </a:br>
            <a:endParaRPr lang="ru-RU" sz="2800" b="1" i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24434403"/>
              </p:ext>
            </p:extLst>
          </p:nvPr>
        </p:nvGraphicFramePr>
        <p:xfrm>
          <a:off x="1331639" y="2133600"/>
          <a:ext cx="7632848" cy="424772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82685"/>
                <a:gridCol w="1391414"/>
                <a:gridCol w="795094"/>
                <a:gridCol w="728834"/>
                <a:gridCol w="834821"/>
              </a:tblGrid>
              <a:tr h="1313916">
                <a:tc>
                  <a:txBody>
                    <a:bodyPr/>
                    <a:lstStyle/>
                    <a:p>
                      <a:pPr algn="ctr"/>
                      <a:r>
                        <a:rPr lang="ru-RU" sz="1800" i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Расходы, тыс.руб.</a:t>
                      </a:r>
                      <a:endParaRPr lang="ru-RU" sz="1800" i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238" marR="73238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i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Подраздел</a:t>
                      </a:r>
                      <a:endParaRPr lang="ru-RU" sz="1800" i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238" marR="73238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i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2021</a:t>
                      </a:r>
                      <a:endParaRPr lang="ru-RU" sz="1800" i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238" marR="73238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i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2022</a:t>
                      </a:r>
                      <a:endParaRPr lang="ru-RU" sz="1800" i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238" marR="73238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i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2023</a:t>
                      </a:r>
                      <a:endParaRPr lang="ru-RU" sz="1800" i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238" marR="73238" anchor="ctr">
                    <a:solidFill>
                      <a:schemeClr val="bg2"/>
                    </a:solidFill>
                  </a:tcPr>
                </a:tc>
              </a:tr>
              <a:tr h="161989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800" i="1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Жилищное - коммунальное хозяйство</a:t>
                      </a:r>
                      <a:endParaRPr lang="ru-RU" sz="1800" i="1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4928" marR="54928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05</a:t>
                      </a:r>
                      <a:endParaRPr lang="ru-RU" sz="1800" i="1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4928" marR="54928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17,1</a:t>
                      </a:r>
                    </a:p>
                  </a:txBody>
                  <a:tcPr marL="0" marR="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2594,3</a:t>
                      </a:r>
                    </a:p>
                  </a:txBody>
                  <a:tcPr marL="0" marR="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2662,6</a:t>
                      </a:r>
                    </a:p>
                  </a:txBody>
                  <a:tcPr marL="0" marR="0" marT="0" marB="0" anchor="ctr">
                    <a:solidFill>
                      <a:schemeClr val="bg2"/>
                    </a:solidFill>
                  </a:tcPr>
                </a:tc>
              </a:tr>
              <a:tr h="131391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Жилищное хозяйство</a:t>
                      </a:r>
                      <a:endParaRPr lang="ru-RU" sz="1800" i="1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4928" marR="54928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05 01</a:t>
                      </a:r>
                      <a:endParaRPr lang="ru-RU" sz="1800" i="1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4928" marR="54928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i="1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17,1</a:t>
                      </a:r>
                    </a:p>
                  </a:txBody>
                  <a:tcPr marL="0" marR="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i="1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2594,3</a:t>
                      </a:r>
                    </a:p>
                  </a:txBody>
                  <a:tcPr marL="0" marR="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2662,6</a:t>
                      </a:r>
                    </a:p>
                  </a:txBody>
                  <a:tcPr marL="0" marR="0" marT="0" marB="0" anchor="ctr">
                    <a:solidFill>
                      <a:schemeClr val="bg2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548680"/>
            <a:ext cx="8229600" cy="86752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b="1" i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Расходы по разделу «Образование»</a:t>
            </a:r>
            <a:r>
              <a:rPr lang="ru-RU" b="1" i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b="1" i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ru-RU" b="1" i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36184223"/>
              </p:ext>
            </p:extLst>
          </p:nvPr>
        </p:nvGraphicFramePr>
        <p:xfrm>
          <a:off x="214282" y="1477859"/>
          <a:ext cx="8715436" cy="501475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429156"/>
                <a:gridCol w="1357322"/>
                <a:gridCol w="1071570"/>
                <a:gridCol w="1000132"/>
                <a:gridCol w="857256"/>
              </a:tblGrid>
              <a:tr h="616002">
                <a:tc>
                  <a:txBody>
                    <a:bodyPr/>
                    <a:lstStyle/>
                    <a:p>
                      <a:pPr algn="ctr"/>
                      <a:r>
                        <a:rPr lang="ru-RU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Расходы, тыс.руб.</a:t>
                      </a: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Подраздел</a:t>
                      </a:r>
                      <a:endParaRPr lang="ru-RU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i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2021</a:t>
                      </a:r>
                      <a:endParaRPr lang="ru-RU" b="1" i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i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2022</a:t>
                      </a:r>
                      <a:endParaRPr lang="ru-RU" b="1" i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i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2023</a:t>
                      </a:r>
                      <a:endParaRPr lang="ru-RU" b="1" i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</a:tr>
              <a:tr h="53525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1" i="1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Образование</a:t>
                      </a:r>
                      <a:endParaRPr lang="ru-RU" sz="1200" b="1" i="1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07</a:t>
                      </a:r>
                      <a:endParaRPr lang="ru-RU" sz="1200" b="1" i="1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122 286,5</a:t>
                      </a:r>
                      <a:endParaRPr lang="ru-RU" sz="16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109 748,5</a:t>
                      </a:r>
                      <a:endParaRPr lang="ru-RU" sz="16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101 524,8</a:t>
                      </a:r>
                      <a:endParaRPr lang="ru-RU" sz="16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/>
                    </a:solidFill>
                  </a:tcPr>
                </a:tc>
              </a:tr>
              <a:tr h="46101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1" i="1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Дошкольное образование</a:t>
                      </a:r>
                      <a:endParaRPr lang="ru-RU" sz="1200" b="1" i="1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1" i="1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07 01</a:t>
                      </a:r>
                      <a:endParaRPr lang="ru-RU" sz="1200" b="1" i="1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26 049,4</a:t>
                      </a:r>
                      <a:endParaRPr lang="ru-RU" sz="16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23 266,2</a:t>
                      </a:r>
                      <a:endParaRPr lang="ru-RU" sz="16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21 076,8</a:t>
                      </a:r>
                      <a:endParaRPr lang="ru-RU" sz="16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/>
                    </a:solidFill>
                  </a:tcPr>
                </a:tc>
              </a:tr>
              <a:tr h="55479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1" i="1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Общее образование</a:t>
                      </a:r>
                      <a:endParaRPr lang="ru-RU" sz="1200" b="1" i="1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1" i="1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07 02</a:t>
                      </a:r>
                      <a:endParaRPr lang="ru-RU" sz="1200" b="1" i="1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73 246,8</a:t>
                      </a:r>
                      <a:endParaRPr lang="ru-RU" sz="16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71 213,5</a:t>
                      </a:r>
                      <a:endParaRPr lang="ru-RU" sz="16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66 354,2</a:t>
                      </a:r>
                      <a:endParaRPr lang="ru-RU" sz="16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/>
                    </a:solidFill>
                  </a:tcPr>
                </a:tc>
              </a:tr>
              <a:tr h="67720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dirty="0" smtClean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Дополнительное</a:t>
                      </a:r>
                      <a:r>
                        <a:rPr lang="ru-RU" sz="1800" b="1" i="1" baseline="0" dirty="0" smtClean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 образование</a:t>
                      </a:r>
                      <a:endParaRPr lang="ru-RU" sz="1800" b="1" i="1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i="1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07 03</a:t>
                      </a:r>
                      <a:endParaRPr lang="ru-RU" sz="1800" b="1" i="1" dirty="0" smtClean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200" b="1" i="1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17 868,7</a:t>
                      </a:r>
                      <a:endParaRPr lang="ru-RU" sz="16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10 975,4</a:t>
                      </a:r>
                      <a:endParaRPr lang="ru-RU" sz="16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9 896,0</a:t>
                      </a:r>
                      <a:endParaRPr lang="ru-RU" sz="16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/>
                    </a:solidFill>
                  </a:tcPr>
                </a:tc>
              </a:tr>
              <a:tr h="78209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Профессиональная подготовка, переподготовка и повышение квалификации</a:t>
                      </a:r>
                      <a:endParaRPr lang="ru-RU" sz="1200" b="1" i="1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07 05</a:t>
                      </a:r>
                      <a:endParaRPr lang="ru-RU" sz="1200" b="1" i="1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70,0</a:t>
                      </a:r>
                    </a:p>
                  </a:txBody>
                  <a:tcPr marL="0" marR="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20,0</a:t>
                      </a:r>
                    </a:p>
                  </a:txBody>
                  <a:tcPr marL="0" marR="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20,0</a:t>
                      </a:r>
                    </a:p>
                  </a:txBody>
                  <a:tcPr marL="0" marR="0" marT="0" marB="0" anchor="ctr">
                    <a:solidFill>
                      <a:schemeClr val="bg2"/>
                    </a:solidFill>
                  </a:tcPr>
                </a:tc>
              </a:tr>
              <a:tr h="69345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1" i="1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Молодежная политика и оздоровление детей</a:t>
                      </a:r>
                      <a:endParaRPr lang="ru-RU" sz="1200" b="1" i="1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1" i="1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07 07</a:t>
                      </a:r>
                      <a:endParaRPr lang="ru-RU" sz="1200" b="1" i="1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3 064,6</a:t>
                      </a:r>
                      <a:endParaRPr lang="ru-RU" sz="16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2 718,8</a:t>
                      </a:r>
                      <a:endParaRPr lang="ru-RU" sz="16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2 723,2</a:t>
                      </a:r>
                      <a:endParaRPr lang="ru-RU" sz="16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/>
                    </a:solidFill>
                  </a:tcPr>
                </a:tc>
              </a:tr>
              <a:tr h="61600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1" i="1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Другие вопросы в области образования</a:t>
                      </a:r>
                      <a:endParaRPr lang="ru-RU" sz="1200" b="1" i="1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1" i="1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07 09</a:t>
                      </a:r>
                      <a:endParaRPr lang="ru-RU" sz="1200" b="1" i="1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1 987,0</a:t>
                      </a:r>
                      <a:endParaRPr lang="ru-RU" sz="16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1 554,6</a:t>
                      </a:r>
                      <a:endParaRPr lang="ru-RU" sz="16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1 454,6</a:t>
                      </a:r>
                      <a:endParaRPr lang="ru-RU" sz="16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75656" y="692696"/>
            <a:ext cx="8229600" cy="998984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i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itchFamily="18" charset="0"/>
              </a:rPr>
              <a:t>Расходы по разделу «Культура» </a:t>
            </a:r>
            <a:br>
              <a:rPr lang="ru-RU" b="1" i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itchFamily="18" charset="0"/>
              </a:rPr>
            </a:br>
            <a:endParaRPr lang="ru-RU" b="1" i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32634143"/>
              </p:ext>
            </p:extLst>
          </p:nvPr>
        </p:nvGraphicFramePr>
        <p:xfrm>
          <a:off x="1187624" y="2133600"/>
          <a:ext cx="7848872" cy="4103711"/>
        </p:xfrm>
        <a:graphic>
          <a:graphicData uri="http://schemas.openxmlformats.org/drawingml/2006/table">
            <a:tbl>
              <a:tblPr firstRow="1" bandRow="1">
                <a:tableStyleId>{306799F8-075E-4A3A-A7F6-7FBC6576F1A4}</a:tableStyleId>
              </a:tblPr>
              <a:tblGrid>
                <a:gridCol w="3515640"/>
                <a:gridCol w="1252366"/>
                <a:gridCol w="1100309"/>
                <a:gridCol w="985844"/>
                <a:gridCol w="994713"/>
              </a:tblGrid>
              <a:tr h="704665">
                <a:tc>
                  <a:txBody>
                    <a:bodyPr/>
                    <a:lstStyle/>
                    <a:p>
                      <a:pPr algn="ctr"/>
                      <a:r>
                        <a:rPr lang="ru-RU" sz="18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Расходы, тыс.руб.</a:t>
                      </a:r>
                      <a:endParaRPr lang="ru-RU" sz="18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3238" marR="73238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Подраздел</a:t>
                      </a:r>
                      <a:endParaRPr lang="ru-RU" sz="18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3238" marR="73238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i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2021</a:t>
                      </a:r>
                      <a:endParaRPr lang="ru-RU" sz="1800" b="1" i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238" marR="73238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i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2022</a:t>
                      </a:r>
                      <a:endParaRPr lang="ru-RU" sz="1800" b="1" i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238" marR="73238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i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2023</a:t>
                      </a:r>
                      <a:endParaRPr lang="ru-RU" sz="1800" b="1" i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238" marR="73238" anchor="ctr">
                    <a:solidFill>
                      <a:schemeClr val="bg2"/>
                    </a:solidFill>
                  </a:tcPr>
                </a:tc>
              </a:tr>
              <a:tr h="86876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Культура, кинематография</a:t>
                      </a:r>
                      <a:endParaRPr lang="ru-RU" sz="1800" b="1" i="1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4928" marR="54928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800" b="1" i="1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08</a:t>
                      </a:r>
                      <a:endParaRPr lang="ru-RU" sz="1800" b="1" i="1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4928" marR="54928" marT="0" marB="0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24353,5</a:t>
                      </a:r>
                    </a:p>
                  </a:txBody>
                  <a:tcPr marL="0" marR="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13075,5</a:t>
                      </a:r>
                    </a:p>
                  </a:txBody>
                  <a:tcPr marL="0" marR="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12114,9</a:t>
                      </a:r>
                    </a:p>
                  </a:txBody>
                  <a:tcPr marL="0" marR="0" marT="0" marB="0" anchor="ctr">
                    <a:solidFill>
                      <a:schemeClr val="bg2"/>
                    </a:solidFill>
                  </a:tcPr>
                </a:tc>
              </a:tr>
              <a:tr h="12651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Культура</a:t>
                      </a:r>
                      <a:endParaRPr lang="ru-RU" sz="1800" b="1" i="1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4928" marR="54928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08 01</a:t>
                      </a:r>
                      <a:endParaRPr lang="ru-RU" sz="1800" b="1" i="1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4928" marR="54928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i="1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21205,6</a:t>
                      </a:r>
                    </a:p>
                  </a:txBody>
                  <a:tcPr marL="0" marR="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i="1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10990,5</a:t>
                      </a:r>
                    </a:p>
                  </a:txBody>
                  <a:tcPr marL="0" marR="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10029,9</a:t>
                      </a:r>
                    </a:p>
                  </a:txBody>
                  <a:tcPr marL="0" marR="0" marT="0" marB="0" anchor="ctr">
                    <a:solidFill>
                      <a:schemeClr val="bg2"/>
                    </a:solidFill>
                  </a:tcPr>
                </a:tc>
              </a:tr>
              <a:tr h="12651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Другие вопросы в области культуры,</a:t>
                      </a:r>
                      <a:r>
                        <a:rPr lang="ru-RU" sz="1800" b="1" i="1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 кинематографии</a:t>
                      </a:r>
                      <a:endParaRPr lang="ru-RU" sz="1800" b="1" i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4928" marR="54928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08 04</a:t>
                      </a:r>
                      <a:endParaRPr lang="ru-RU" sz="1800" b="1" i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4928" marR="54928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i="1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3147,9</a:t>
                      </a:r>
                    </a:p>
                  </a:txBody>
                  <a:tcPr marL="0" marR="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i="1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2085,0</a:t>
                      </a:r>
                    </a:p>
                  </a:txBody>
                  <a:tcPr marL="0" marR="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2085,0</a:t>
                      </a:r>
                    </a:p>
                  </a:txBody>
                  <a:tcPr marL="0" marR="0" marT="0" marB="0" anchor="ctr">
                    <a:solidFill>
                      <a:schemeClr val="bg2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15616" y="548680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ru-RU" sz="2800" b="1" i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itchFamily="18" charset="0"/>
              </a:rPr>
              <a:t>Расходы по разделу «Социальная политика» </a:t>
            </a:r>
            <a:br>
              <a:rPr lang="ru-RU" sz="2800" b="1" i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itchFamily="18" charset="0"/>
              </a:rPr>
            </a:br>
            <a:endParaRPr lang="ru-RU" sz="2800" b="1" i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79533923"/>
              </p:ext>
            </p:extLst>
          </p:nvPr>
        </p:nvGraphicFramePr>
        <p:xfrm>
          <a:off x="755576" y="1556792"/>
          <a:ext cx="8229600" cy="4260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43404"/>
                <a:gridCol w="1357322"/>
                <a:gridCol w="1000132"/>
                <a:gridCol w="857256"/>
                <a:gridCol w="871486"/>
              </a:tblGrid>
              <a:tr h="852176">
                <a:tc>
                  <a:txBody>
                    <a:bodyPr/>
                    <a:lstStyle/>
                    <a:p>
                      <a:pPr algn="ctr"/>
                      <a:r>
                        <a:rPr lang="ru-RU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Расходы, тыс.руб.</a:t>
                      </a:r>
                      <a:endParaRPr lang="ru-RU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Подраздел</a:t>
                      </a:r>
                      <a:endParaRPr lang="ru-RU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i="1" dirty="0" smtClean="0">
                          <a:solidFill>
                            <a:schemeClr val="tx1"/>
                          </a:solidFill>
                        </a:rPr>
                        <a:t>2021</a:t>
                      </a:r>
                      <a:endParaRPr lang="ru-RU" b="1" i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i="1" dirty="0" smtClean="0">
                          <a:solidFill>
                            <a:schemeClr val="tx1"/>
                          </a:solidFill>
                        </a:rPr>
                        <a:t>2022</a:t>
                      </a:r>
                      <a:endParaRPr lang="ru-RU" b="1" i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i="1" dirty="0" smtClean="0">
                          <a:solidFill>
                            <a:schemeClr val="tx1"/>
                          </a:solidFill>
                        </a:rPr>
                        <a:t>2023</a:t>
                      </a:r>
                      <a:endParaRPr lang="ru-RU" b="1" i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</a:tr>
              <a:tr h="85217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Социальная политика</a:t>
                      </a: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</a:t>
                      </a: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16 818,90</a:t>
                      </a:r>
                      <a:endParaRPr lang="ru-RU" sz="16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16 664,50</a:t>
                      </a:r>
                      <a:endParaRPr lang="ru-RU" sz="16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18 394,80</a:t>
                      </a:r>
                      <a:endParaRPr lang="ru-RU" sz="16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/>
                    </a:solidFill>
                  </a:tcPr>
                </a:tc>
              </a:tr>
              <a:tr h="85217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1" i="1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Пенсионное обеспечение</a:t>
                      </a:r>
                      <a:endParaRPr lang="ru-RU" sz="1200" b="1" i="1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10 01</a:t>
                      </a: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2 188,8</a:t>
                      </a:r>
                      <a:endParaRPr lang="ru-RU" sz="16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2 223,5</a:t>
                      </a:r>
                      <a:endParaRPr lang="ru-RU" sz="16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2 260,7</a:t>
                      </a:r>
                      <a:endParaRPr lang="ru-RU" sz="16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/>
                    </a:solidFill>
                  </a:tcPr>
                </a:tc>
              </a:tr>
              <a:tr h="85217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1" i="1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Социальное обеспечение населения</a:t>
                      </a:r>
                      <a:endParaRPr lang="ru-RU" sz="1200" b="1" i="1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10 03</a:t>
                      </a: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7 386,1</a:t>
                      </a:r>
                      <a:endParaRPr lang="ru-RU" sz="16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7 197,1</a:t>
                      </a:r>
                      <a:endParaRPr lang="ru-RU" sz="16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7 423,4</a:t>
                      </a:r>
                      <a:endParaRPr lang="ru-RU" sz="16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/>
                    </a:solidFill>
                  </a:tcPr>
                </a:tc>
              </a:tr>
              <a:tr h="85217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1" i="1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Охрана семьи и детства</a:t>
                      </a:r>
                      <a:endParaRPr lang="ru-RU" sz="1200" b="1" i="1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10 04</a:t>
                      </a: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7 244,0</a:t>
                      </a:r>
                      <a:endParaRPr lang="ru-RU" sz="16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7 243,9</a:t>
                      </a:r>
                      <a:endParaRPr lang="ru-RU" sz="16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8 710,7</a:t>
                      </a:r>
                      <a:endParaRPr lang="ru-RU" sz="16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620688"/>
            <a:ext cx="8715404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100" b="1" i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    Расходы по разделу «Физическая культура и спорт»</a:t>
            </a:r>
            <a:br>
              <a:rPr lang="ru-RU" sz="3100" b="1" i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smtClean="0"/>
              <a:t>  </a:t>
            </a:r>
            <a:br>
              <a:rPr lang="ru-RU" dirty="0" smtClean="0"/>
            </a:b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08783342"/>
              </p:ext>
            </p:extLst>
          </p:nvPr>
        </p:nvGraphicFramePr>
        <p:xfrm>
          <a:off x="971599" y="1763688"/>
          <a:ext cx="8069075" cy="282899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05948"/>
                <a:gridCol w="1269570"/>
                <a:gridCol w="840535"/>
                <a:gridCol w="910578"/>
                <a:gridCol w="742444"/>
              </a:tblGrid>
              <a:tr h="512447">
                <a:tc>
                  <a:txBody>
                    <a:bodyPr/>
                    <a:lstStyle/>
                    <a:p>
                      <a:pPr algn="ctr"/>
                      <a:r>
                        <a:rPr lang="ru-RU" sz="1800" b="1" i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Расходы, тыс.руб.</a:t>
                      </a:r>
                      <a:endParaRPr lang="ru-RU" sz="1800" b="1" i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i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Подраздел</a:t>
                      </a: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i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2021</a:t>
                      </a:r>
                      <a:endParaRPr lang="ru-RU" sz="1800" b="1" i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i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2022</a:t>
                      </a:r>
                      <a:endParaRPr lang="ru-RU" sz="1800" b="1" i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i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2023</a:t>
                      </a:r>
                      <a:endParaRPr lang="ru-RU" sz="1800" b="1" i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</a:tr>
              <a:tr h="138992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dirty="0" smtClean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Физическая культура и спорт </a:t>
                      </a:r>
                      <a:endParaRPr lang="ru-RU" sz="1800" b="1" i="1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11</a:t>
                      </a:r>
                      <a:endParaRPr lang="ru-RU" sz="1800" b="1" i="1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104,6</a:t>
                      </a:r>
                    </a:p>
                  </a:txBody>
                  <a:tcPr marL="0" marR="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108,7</a:t>
                      </a:r>
                    </a:p>
                  </a:txBody>
                  <a:tcPr marL="0" marR="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113,0</a:t>
                      </a:r>
                    </a:p>
                  </a:txBody>
                  <a:tcPr marL="0" marR="0" marT="0" marB="0" anchor="ctr">
                    <a:solidFill>
                      <a:schemeClr val="bg2"/>
                    </a:solidFill>
                  </a:tcPr>
                </a:tc>
              </a:tr>
              <a:tr h="92661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Физическая культура</a:t>
                      </a:r>
                      <a:endParaRPr lang="ru-RU" sz="1800" b="1" i="1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11 </a:t>
                      </a:r>
                      <a:r>
                        <a:rPr lang="ru-RU" sz="1800" b="1" i="1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01</a:t>
                      </a:r>
                      <a:endParaRPr lang="ru-RU" sz="1800" b="1" i="1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i="1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104,6</a:t>
                      </a:r>
                    </a:p>
                  </a:txBody>
                  <a:tcPr marL="0" marR="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i="1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108,7</a:t>
                      </a:r>
                    </a:p>
                  </a:txBody>
                  <a:tcPr marL="0" marR="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113,0</a:t>
                      </a:r>
                    </a:p>
                  </a:txBody>
                  <a:tcPr marL="0" marR="0" marT="0" marB="0" anchor="ctr">
                    <a:solidFill>
                      <a:schemeClr val="bg2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9592" y="620688"/>
            <a:ext cx="8186766" cy="918418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i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Расходы по разделу «Средства массовой информации»</a:t>
            </a:r>
            <a:endParaRPr lang="ru-RU" b="1" i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02766809"/>
              </p:ext>
            </p:extLst>
          </p:nvPr>
        </p:nvGraphicFramePr>
        <p:xfrm>
          <a:off x="1043608" y="2285992"/>
          <a:ext cx="7614588" cy="2151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72767"/>
                <a:gridCol w="1520284"/>
                <a:gridCol w="991490"/>
                <a:gridCol w="1057589"/>
                <a:gridCol w="872458"/>
              </a:tblGrid>
              <a:tr h="483174">
                <a:tc>
                  <a:txBody>
                    <a:bodyPr/>
                    <a:lstStyle/>
                    <a:p>
                      <a:pPr algn="ctr"/>
                      <a:r>
                        <a:rPr lang="ru-RU" i="1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Расходы, тыс.руб.</a:t>
                      </a:r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i="1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Подраздел</a:t>
                      </a:r>
                      <a:endParaRPr lang="ru-RU" i="1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i="1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2021</a:t>
                      </a:r>
                      <a:endParaRPr lang="ru-RU" i="1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i="1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2022</a:t>
                      </a:r>
                      <a:endParaRPr lang="ru-RU" i="1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i="1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2023</a:t>
                      </a:r>
                      <a:endParaRPr lang="ru-RU" i="1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</a:tr>
              <a:tr h="833973">
                <a:tc>
                  <a:txBody>
                    <a:bodyPr/>
                    <a:lstStyle/>
                    <a:p>
                      <a:pPr algn="just"/>
                      <a:r>
                        <a:rPr lang="ru-RU" i="1" dirty="0" smtClean="0">
                          <a:latin typeface="Times New Roman" pitchFamily="18" charset="0"/>
                          <a:cs typeface="Times New Roman" pitchFamily="18" charset="0"/>
                        </a:rPr>
                        <a:t>Средства массовой информации</a:t>
                      </a:r>
                      <a:endParaRPr lang="ru-RU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i="1" dirty="0" smtClean="0">
                          <a:latin typeface="Times New Roman" pitchFamily="18" charset="0"/>
                          <a:cs typeface="Times New Roman" pitchFamily="18" charset="0"/>
                        </a:rPr>
                        <a:t>12</a:t>
                      </a:r>
                      <a:endParaRPr lang="ru-RU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i="1" dirty="0" smtClean="0">
                          <a:latin typeface="Times New Roman" pitchFamily="18" charset="0"/>
                          <a:cs typeface="Times New Roman" pitchFamily="18" charset="0"/>
                        </a:rPr>
                        <a:t>1 250,0</a:t>
                      </a:r>
                      <a:endParaRPr lang="ru-RU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i="1" dirty="0" smtClean="0">
                          <a:latin typeface="Times New Roman" pitchFamily="18" charset="0"/>
                          <a:cs typeface="Times New Roman" pitchFamily="18" charset="0"/>
                        </a:rPr>
                        <a:t>1 250,0</a:t>
                      </a:r>
                      <a:endParaRPr lang="ru-RU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i="1" dirty="0" smtClean="0">
                          <a:latin typeface="Times New Roman" pitchFamily="18" charset="0"/>
                          <a:cs typeface="Times New Roman" pitchFamily="18" charset="0"/>
                        </a:rPr>
                        <a:t>1 250,0</a:t>
                      </a:r>
                      <a:endParaRPr lang="ru-RU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</a:tr>
              <a:tr h="833973">
                <a:tc>
                  <a:txBody>
                    <a:bodyPr/>
                    <a:lstStyle/>
                    <a:p>
                      <a:r>
                        <a:rPr lang="ru-RU" i="1" dirty="0" smtClean="0">
                          <a:latin typeface="Times New Roman" pitchFamily="18" charset="0"/>
                          <a:cs typeface="Times New Roman" pitchFamily="18" charset="0"/>
                        </a:rPr>
                        <a:t>Периодическая печать и издательство</a:t>
                      </a:r>
                      <a:endParaRPr lang="ru-RU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i="1" dirty="0" smtClean="0">
                          <a:latin typeface="Times New Roman" pitchFamily="18" charset="0"/>
                          <a:cs typeface="Times New Roman" pitchFamily="18" charset="0"/>
                        </a:rPr>
                        <a:t>12 02 </a:t>
                      </a:r>
                      <a:endParaRPr lang="ru-RU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i="1" dirty="0" smtClean="0">
                          <a:latin typeface="Times New Roman" pitchFamily="18" charset="0"/>
                          <a:cs typeface="Times New Roman" pitchFamily="18" charset="0"/>
                        </a:rPr>
                        <a:t>1 250,0</a:t>
                      </a:r>
                      <a:endParaRPr lang="ru-RU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i="1" dirty="0" smtClean="0">
                          <a:latin typeface="Times New Roman" pitchFamily="18" charset="0"/>
                          <a:cs typeface="Times New Roman" pitchFamily="18" charset="0"/>
                        </a:rPr>
                        <a:t>1 250,0</a:t>
                      </a:r>
                      <a:endParaRPr lang="ru-RU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i="1" dirty="0" smtClean="0">
                          <a:latin typeface="Times New Roman" pitchFamily="18" charset="0"/>
                          <a:cs typeface="Times New Roman" pitchFamily="18" charset="0"/>
                        </a:rPr>
                        <a:t>1 250,0</a:t>
                      </a:r>
                      <a:endParaRPr lang="ru-RU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75656" y="624110"/>
            <a:ext cx="7488832" cy="932682"/>
          </a:xfrm>
        </p:spPr>
        <p:txBody>
          <a:bodyPr>
            <a:noAutofit/>
          </a:bodyPr>
          <a:lstStyle/>
          <a:p>
            <a:pPr algn="ctr"/>
            <a:r>
              <a:rPr lang="ru-RU" sz="2800" b="1" i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itchFamily="18" charset="0"/>
              </a:rPr>
              <a:t>Муниципальные программы </a:t>
            </a:r>
            <a:r>
              <a:rPr lang="ru-RU" sz="2800" b="1" i="1" u="sng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sz="2800" b="1" i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  <a:r>
              <a:rPr lang="ru-RU" sz="28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endParaRPr lang="ru-RU" sz="28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27197892"/>
              </p:ext>
            </p:extLst>
          </p:nvPr>
        </p:nvGraphicFramePr>
        <p:xfrm>
          <a:off x="179513" y="1556792"/>
          <a:ext cx="8856984" cy="52344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336705"/>
                <a:gridCol w="864095"/>
                <a:gridCol w="864095"/>
                <a:gridCol w="792089"/>
              </a:tblGrid>
              <a:tr h="48399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Наименование муниципальной программы</a:t>
                      </a:r>
                      <a:endParaRPr lang="ru-RU" sz="1600" i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2021</a:t>
                      </a:r>
                      <a:endParaRPr lang="ru-RU" sz="1600" i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i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2022</a:t>
                      </a:r>
                      <a:endParaRPr lang="ru-RU" sz="1600" i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i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2023</a:t>
                      </a: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</a:tr>
              <a:tr h="48399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Всего, тыс. рублей, в том числе:</a:t>
                      </a:r>
                      <a:endParaRPr lang="ru-RU" sz="1400" i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187 296,5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148 117,1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145 277,9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/>
                    </a:solidFill>
                  </a:tcPr>
                </a:tc>
              </a:tr>
              <a:tr h="586818"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4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Программа </a:t>
                      </a:r>
                      <a:r>
                        <a:rPr lang="ru-RU" sz="14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"Развитие муниципальной службы в </a:t>
                      </a:r>
                      <a:r>
                        <a:rPr lang="ru-RU" sz="1400" b="1" i="1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Инсарском</a:t>
                      </a:r>
                      <a:r>
                        <a:rPr lang="ru-RU" sz="14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муниципальном </a:t>
                      </a:r>
                      <a:r>
                        <a:rPr lang="ru-RU" sz="14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</a:t>
                      </a:r>
                    </a:p>
                    <a:p>
                      <a:pPr algn="just" fontAlgn="ctr"/>
                      <a:r>
                        <a:rPr lang="ru-RU" sz="14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районе </a:t>
                      </a:r>
                      <a:r>
                        <a:rPr lang="ru-RU" sz="14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Республики Мордовия на 2017-2024 годы"</a:t>
                      </a:r>
                    </a:p>
                  </a:txBody>
                  <a:tcPr marL="9525" marR="9525" marT="9525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50,0</a:t>
                      </a:r>
                      <a:endParaRPr lang="ru-RU" sz="1400" b="1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15,0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15,0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/>
                    </a:solidFill>
                  </a:tcPr>
                </a:tc>
              </a:tr>
              <a:tr h="556979">
                <a:tc>
                  <a:txBody>
                    <a:bodyPr/>
                    <a:lstStyle/>
                    <a:p>
                      <a:pPr algn="just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"Развитие образования в </a:t>
                      </a:r>
                      <a:r>
                        <a:rPr lang="ru-RU" sz="1400" b="1" i="1" u="none" strike="noStrike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Инсарском</a:t>
                      </a:r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 Республики Мордовия на 2016-2025 годы"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4300" marR="9525" marT="9525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125 775,5</a:t>
                      </a:r>
                      <a:endParaRPr lang="ru-RU" sz="14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115 448,1</a:t>
                      </a:r>
                      <a:endParaRPr lang="ru-RU" sz="14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10 8109,9</a:t>
                      </a:r>
                      <a:endParaRPr lang="ru-RU" sz="14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/>
                    </a:solidFill>
                  </a:tcPr>
                </a:tc>
              </a:tr>
              <a:tr h="486861">
                <a:tc>
                  <a:txBody>
                    <a:bodyPr/>
                    <a:lstStyle/>
                    <a:p>
                      <a:pPr algn="just" fontAlgn="t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"Обеспечение жильем молодых семей  в </a:t>
                      </a:r>
                      <a:r>
                        <a:rPr lang="ru-RU" sz="1400" b="1" i="1" u="none" strike="noStrike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Инсарском</a:t>
                      </a:r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  на 2016-2025 годы"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4300" marR="9525" marT="9525" marB="0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1 638,7</a:t>
                      </a:r>
                      <a:endParaRPr lang="ru-RU" sz="14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1 308,7</a:t>
                      </a:r>
                      <a:endParaRPr lang="ru-RU" sz="14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1 308,7</a:t>
                      </a:r>
                      <a:endParaRPr lang="ru-RU" sz="14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/>
                    </a:solidFill>
                  </a:tcPr>
                </a:tc>
              </a:tr>
              <a:tr h="556979">
                <a:tc>
                  <a:txBody>
                    <a:bodyPr/>
                    <a:lstStyle/>
                    <a:p>
                      <a:pPr algn="just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"Развитие культуры и туризма в </a:t>
                      </a:r>
                      <a:r>
                        <a:rPr lang="ru-RU" sz="1400" b="1" i="1" u="none" strike="noStrike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Инсарском</a:t>
                      </a:r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 на 2016-2024 годы"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4300" marR="9525" marT="9525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26 149,3</a:t>
                      </a:r>
                      <a:endParaRPr lang="ru-RU" sz="14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14 370,5</a:t>
                      </a:r>
                      <a:endParaRPr lang="ru-RU" sz="14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12 909,9</a:t>
                      </a:r>
                      <a:endParaRPr lang="ru-RU" sz="14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/>
                    </a:solidFill>
                  </a:tcPr>
                </a:tc>
              </a:tr>
              <a:tr h="552407">
                <a:tc>
                  <a:txBody>
                    <a:bodyPr/>
                    <a:lstStyle/>
                    <a:p>
                      <a:pPr algn="just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"Развитие физической культуры, спорта и молодежной политики в </a:t>
                      </a:r>
                      <a:r>
                        <a:rPr lang="ru-RU" sz="1400" b="1" i="1" u="none" strike="noStrike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Инсарском</a:t>
                      </a:r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 на 2016-2024 годы"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4300" marR="9525" marT="9525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150,0</a:t>
                      </a:r>
                      <a:endParaRPr lang="ru-RU" sz="14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156,0</a:t>
                      </a:r>
                      <a:endParaRPr lang="ru-RU" sz="14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162,1</a:t>
                      </a:r>
                    </a:p>
                  </a:txBody>
                  <a:tcPr marL="9525" marR="9525" marT="9525" marB="0" anchor="ctr">
                    <a:solidFill>
                      <a:schemeClr val="bg2"/>
                    </a:solidFill>
                  </a:tcPr>
                </a:tc>
              </a:tr>
              <a:tr h="779596">
                <a:tc>
                  <a:txBody>
                    <a:bodyPr/>
                    <a:lstStyle/>
                    <a:p>
                      <a:pPr algn="just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"Развитие сельского хозяйства и регулирования рынков сельскохозяйственной продукции, сырья и продовольствия на 2016-2025 годы по </a:t>
                      </a:r>
                      <a:r>
                        <a:rPr lang="ru-RU" sz="1400" b="1" i="1" u="none" strike="noStrike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Инсарскому</a:t>
                      </a:r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 муниципальному району"</a:t>
                      </a:r>
                    </a:p>
                  </a:txBody>
                  <a:tcPr marL="114300" marR="9525" marT="9525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1 457,1</a:t>
                      </a:r>
                      <a:endParaRPr lang="ru-RU" sz="14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1 633,7</a:t>
                      </a:r>
                      <a:endParaRPr lang="ru-RU" sz="14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1 743,8</a:t>
                      </a:r>
                      <a:endParaRPr lang="ru-RU" sz="14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/>
                    </a:solidFill>
                  </a:tcPr>
                </a:tc>
              </a:tr>
              <a:tr h="552928">
                <a:tc>
                  <a:txBody>
                    <a:bodyPr/>
                    <a:lstStyle/>
                    <a:p>
                      <a:pPr algn="just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"Развитие дорожного хозяйства, автомобильных дорог и транспортного  обслуживания в </a:t>
                      </a:r>
                      <a:r>
                        <a:rPr lang="ru-RU" sz="1400" b="1" i="1" u="none" strike="noStrike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Инсарском</a:t>
                      </a:r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 на 2016-2024 годы"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4300" marR="9525" marT="9525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6 508,9</a:t>
                      </a:r>
                      <a:endParaRPr lang="ru-RU" sz="14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6 942,7</a:t>
                      </a:r>
                      <a:endParaRPr lang="ru-RU" sz="14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7 152,8</a:t>
                      </a:r>
                      <a:endParaRPr lang="ru-RU" sz="14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67927377"/>
              </p:ext>
            </p:extLst>
          </p:nvPr>
        </p:nvGraphicFramePr>
        <p:xfrm>
          <a:off x="251520" y="274817"/>
          <a:ext cx="8892480" cy="63320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830676"/>
                <a:gridCol w="1121284"/>
                <a:gridCol w="971780"/>
                <a:gridCol w="968740"/>
              </a:tblGrid>
              <a:tr h="533877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i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Наименование муниципальной программы</a:t>
                      </a:r>
                      <a:endParaRPr lang="ru-RU" sz="1600" i="1" dirty="0" smtClean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i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2021</a:t>
                      </a:r>
                      <a:endParaRPr lang="ru-RU" sz="1600" i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i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2022</a:t>
                      </a:r>
                      <a:endParaRPr lang="ru-RU" sz="1600" i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i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2023</a:t>
                      </a:r>
                      <a:endParaRPr lang="ru-RU" sz="1600" i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</a:tr>
              <a:tr h="814718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повышения эффективности управления муниципальными финансами в </a:t>
                      </a:r>
                      <a:r>
                        <a:rPr lang="ru-RU" sz="1400" b="1" i="1" u="none" strike="noStrike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Инсарском</a:t>
                      </a:r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 Республики Мордовия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4300" marR="9525" marT="9525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5 888,2</a:t>
                      </a:r>
                      <a:endParaRPr lang="ru-RU" sz="14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3 364,2</a:t>
                      </a:r>
                      <a:endParaRPr lang="ru-RU" sz="14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3 325,9</a:t>
                      </a:r>
                      <a:endParaRPr lang="ru-RU" sz="14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/>
                    </a:solidFill>
                  </a:tcPr>
                </a:tc>
              </a:tr>
              <a:tr h="613132"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"По охране общественного порядка и профилактике правонарушений в </a:t>
                      </a:r>
                      <a:r>
                        <a:rPr lang="ru-RU" sz="1400" b="1" i="1" u="none" strike="noStrike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Инсарском</a:t>
                      </a:r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 на 2019-2024 годы"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4300" marR="9525" marT="9525" marB="0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100,0</a:t>
                      </a:r>
                    </a:p>
                  </a:txBody>
                  <a:tcPr marL="9525" marR="9525" marT="9525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30,0</a:t>
                      </a:r>
                    </a:p>
                  </a:txBody>
                  <a:tcPr marL="9525" marR="9525" marT="9525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30,0</a:t>
                      </a:r>
                    </a:p>
                  </a:txBody>
                  <a:tcPr marL="9525" marR="9525" marT="9525" marB="0" anchor="ctr">
                    <a:solidFill>
                      <a:schemeClr val="bg2"/>
                    </a:solidFill>
                  </a:tcPr>
                </a:tc>
              </a:tr>
              <a:tr h="625642">
                <a:tc>
                  <a:txBody>
                    <a:bodyPr/>
                    <a:lstStyle/>
                    <a:p>
                      <a:pPr algn="just" fontAlgn="t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"Противодействие злоупотреблению наркотиками и их незаконному обороту в </a:t>
                      </a:r>
                      <a:r>
                        <a:rPr lang="ru-RU" sz="1400" b="1" i="1" u="none" strike="noStrike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Инсарском</a:t>
                      </a:r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районе"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4300" marR="9525" marT="9525" marB="0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20,0</a:t>
                      </a:r>
                    </a:p>
                  </a:txBody>
                  <a:tcPr marL="9525" marR="9525" marT="9525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20,0</a:t>
                      </a:r>
                    </a:p>
                  </a:txBody>
                  <a:tcPr marL="9525" marR="9525" marT="9525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20,0</a:t>
                      </a:r>
                    </a:p>
                  </a:txBody>
                  <a:tcPr marL="9525" marR="9525" marT="9525" marB="0" anchor="ctr">
                    <a:solidFill>
                      <a:schemeClr val="bg2"/>
                    </a:solidFill>
                  </a:tcPr>
                </a:tc>
              </a:tr>
              <a:tr h="436967">
                <a:tc>
                  <a:txBody>
                    <a:bodyPr/>
                    <a:lstStyle/>
                    <a:p>
                      <a:pPr algn="just" fontAlgn="t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 "Комплексное развитие сельских  территорий </a:t>
                      </a:r>
                      <a:r>
                        <a:rPr lang="ru-RU" sz="1400" b="1" i="1" u="none" strike="noStrike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Инсарского</a:t>
                      </a:r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 Республики Мордовия  на 2020-2025 годы"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4300" marR="9525" marT="9525" marB="0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150,0</a:t>
                      </a:r>
                    </a:p>
                  </a:txBody>
                  <a:tcPr marL="9525" marR="9525" marT="9525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100,0</a:t>
                      </a:r>
                    </a:p>
                  </a:txBody>
                  <a:tcPr marL="9525" marR="9525" marT="9525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100,0</a:t>
                      </a:r>
                    </a:p>
                  </a:txBody>
                  <a:tcPr marL="9525" marR="9525" marT="9525" marB="0" anchor="ctr">
                    <a:solidFill>
                      <a:schemeClr val="bg2"/>
                    </a:solidFill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algn="just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 "Противодействие коррупции в </a:t>
                      </a:r>
                      <a:r>
                        <a:rPr lang="ru-RU" sz="1400" b="1" i="1" u="none" strike="noStrike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Инсарском</a:t>
                      </a:r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 на 2016-2024 годы"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4300" marR="9525" marT="9525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20,0</a:t>
                      </a:r>
                    </a:p>
                  </a:txBody>
                  <a:tcPr marL="9525" marR="9525" marT="9525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20,0</a:t>
                      </a:r>
                    </a:p>
                  </a:txBody>
                  <a:tcPr marL="9525" marR="9525" marT="9525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20,0</a:t>
                      </a:r>
                    </a:p>
                  </a:txBody>
                  <a:tcPr marL="9525" marR="9525" marT="9525" marB="0" anchor="ctr">
                    <a:solidFill>
                      <a:schemeClr val="bg2"/>
                    </a:solidFill>
                  </a:tcPr>
                </a:tc>
              </a:tr>
              <a:tr h="409819">
                <a:tc>
                  <a:txBody>
                    <a:bodyPr/>
                    <a:lstStyle/>
                    <a:p>
                      <a:pPr algn="just" fontAlgn="t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"Развитие и поддержка малого и среднего предпринимательства в </a:t>
                      </a:r>
                      <a:r>
                        <a:rPr lang="ru-RU" sz="1400" b="1" i="1" u="none" strike="noStrike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Инсарском</a:t>
                      </a:r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 на 2018-2024годы"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4300" marR="9525" marT="9525" marB="0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30,0</a:t>
                      </a:r>
                    </a:p>
                  </a:txBody>
                  <a:tcPr marL="9525" marR="9525" marT="9525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10,0</a:t>
                      </a:r>
                    </a:p>
                  </a:txBody>
                  <a:tcPr marL="9525" marR="9525" marT="9525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10,0</a:t>
                      </a:r>
                    </a:p>
                  </a:txBody>
                  <a:tcPr marL="9525" marR="9525" marT="9525" marB="0" anchor="ctr">
                    <a:solidFill>
                      <a:schemeClr val="bg2"/>
                    </a:solidFill>
                  </a:tcPr>
                </a:tc>
              </a:tr>
              <a:tr h="625642">
                <a:tc>
                  <a:txBody>
                    <a:bodyPr/>
                    <a:lstStyle/>
                    <a:p>
                      <a:pPr algn="just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«Управление муниципальными имуществом и земельными ресурсами» в </a:t>
                      </a:r>
                      <a:r>
                        <a:rPr lang="ru-RU" sz="1400" b="1" i="1" u="none" strike="noStrike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Инсарском</a:t>
                      </a:r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 Республики Мордовия на 2016-2024годы»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4300" marR="9525" marT="9525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100,0</a:t>
                      </a:r>
                    </a:p>
                  </a:txBody>
                  <a:tcPr marL="9525" marR="9525" marT="9525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40,0</a:t>
                      </a:r>
                    </a:p>
                  </a:txBody>
                  <a:tcPr marL="9525" marR="9525" marT="9525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60,0</a:t>
                      </a:r>
                    </a:p>
                  </a:txBody>
                  <a:tcPr marL="9525" marR="9525" marT="9525" marB="0" anchor="ctr">
                    <a:solidFill>
                      <a:schemeClr val="bg2"/>
                    </a:solidFill>
                  </a:tcPr>
                </a:tc>
              </a:tr>
              <a:tr h="173430">
                <a:tc>
                  <a:txBody>
                    <a:bodyPr/>
                    <a:lstStyle/>
                    <a:p>
                      <a:pPr algn="just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"Организация отдыха детей в каникулярное время в </a:t>
                      </a:r>
                      <a:r>
                        <a:rPr lang="ru-RU" sz="1400" b="1" i="1" u="none" strike="noStrike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Инсарском</a:t>
                      </a:r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 на 2016-2025 годы"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4300" marR="9525" marT="9525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3 019,2</a:t>
                      </a:r>
                      <a:endParaRPr lang="ru-RU" sz="14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2 671,5</a:t>
                      </a:r>
                      <a:endParaRPr lang="ru-RU" sz="14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2 674,1</a:t>
                      </a:r>
                      <a:endParaRPr lang="ru-RU" sz="14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/>
                    </a:solidFill>
                  </a:tcPr>
                </a:tc>
              </a:tr>
              <a:tr h="173430">
                <a:tc>
                  <a:txBody>
                    <a:bodyPr/>
                    <a:lstStyle/>
                    <a:p>
                      <a:pPr algn="just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"Развитие и обеспечение эффективности  деятельности администрации </a:t>
                      </a:r>
                      <a:r>
                        <a:rPr lang="ru-RU" sz="1400" b="1" i="1" u="none" strike="noStrike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Инсарского</a:t>
                      </a:r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 на 2018-2025годы"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4300" marR="9525" marT="9525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17 601,3</a:t>
                      </a:r>
                      <a:endParaRPr lang="ru-RU" sz="14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12 734,7</a:t>
                      </a:r>
                      <a:endParaRPr lang="ru-RU" sz="14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12 963,4</a:t>
                      </a:r>
                      <a:endParaRPr lang="ru-RU" sz="14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07704" y="548680"/>
            <a:ext cx="6589200" cy="109437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i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Контактная информация для граждан</a:t>
            </a:r>
            <a:r>
              <a:rPr lang="ru-RU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ru-RU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467544" y="1268760"/>
            <a:ext cx="7929618" cy="255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dirty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Местонахождение Финансового управления </a:t>
            </a:r>
            <a:endParaRPr kumimoji="0" lang="ru-RU" sz="2000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Администрации </a:t>
            </a:r>
            <a:r>
              <a:rPr kumimoji="0" lang="ru-RU" sz="20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Инсарского</a:t>
            </a:r>
            <a:endParaRPr kumimoji="0" lang="ru-RU" sz="2000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муниципального района: 431430, РМ, г. Инсар, ул. Гагарина, д. 28</a:t>
            </a:r>
            <a:endParaRPr kumimoji="0" lang="ru-RU" sz="2000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Контактные телефоны: (883449) 2-14-53 – бюджетный отдел, </a:t>
            </a:r>
            <a:endParaRPr kumimoji="0" lang="ru-RU" sz="2000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                                              2-14-75 - бухгалтерия</a:t>
            </a:r>
            <a:endParaRPr kumimoji="0" lang="ru-RU" sz="2000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Адрес электронной почты: </a:t>
            </a:r>
            <a:r>
              <a:rPr kumimoji="0" lang="en-US" sz="20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fu</a:t>
            </a:r>
            <a:r>
              <a:rPr kumimoji="0" lang="ru-RU" sz="2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09@</a:t>
            </a:r>
            <a:r>
              <a:rPr kumimoji="0" lang="en-US" sz="2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mail</a:t>
            </a:r>
            <a:r>
              <a:rPr kumimoji="0" lang="ru-RU" sz="2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r>
              <a:rPr kumimoji="0" lang="en-US" sz="20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ru</a:t>
            </a:r>
            <a:endParaRPr kumimoji="0" lang="en-US" sz="2000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Легкий дым">
  <a:themeElements>
    <a:clrScheme name="Легкий дым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Легкий дым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5198</TotalTime>
  <Words>1635</Words>
  <Application>Microsoft Office PowerPoint</Application>
  <PresentationFormat>Экран (4:3)</PresentationFormat>
  <Paragraphs>529</Paragraphs>
  <Slides>25</Slides>
  <Notes>5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31" baseType="lpstr">
      <vt:lpstr>Arial</vt:lpstr>
      <vt:lpstr>Calibri</vt:lpstr>
      <vt:lpstr>Century Gothic</vt:lpstr>
      <vt:lpstr>Times New Roman</vt:lpstr>
      <vt:lpstr>Wingdings 3</vt:lpstr>
      <vt:lpstr>Легкий дым</vt:lpstr>
      <vt:lpstr>Бюджет для граждан</vt:lpstr>
      <vt:lpstr>Обращение  главы Инсарского муниципального района Республики Мордовия Мангутова Камиля Аминовича к жителям Инсарского района Республики Мордовия </vt:lpstr>
      <vt:lpstr>Инсарский муниципальный район  </vt:lpstr>
      <vt:lpstr>Словарь</vt:lpstr>
      <vt:lpstr>Структура бюджетной системы    </vt:lpstr>
      <vt:lpstr>Презентация PowerPoint</vt:lpstr>
      <vt:lpstr>Основные направления бюджетной политики Инсарского муниципального района на 2021 год и на плановый период 2022 и 2023 годов </vt:lpstr>
      <vt:lpstr>Презентация PowerPoint</vt:lpstr>
      <vt:lpstr>              Основные характеристики бюджета Инсарского муниципального района за 2019-2023 годы</vt:lpstr>
      <vt:lpstr> Доходная часть бюджета Инсарского муниципального района </vt:lpstr>
      <vt:lpstr>Структура  доходов бюджета Инсарского муниципального района </vt:lpstr>
      <vt:lpstr>В проекте решения о бюджете Инсарского муниципального района расходы представлены тремя способами </vt:lpstr>
      <vt:lpstr>         Расходная часть бюджета Инсарского муниципального района </vt:lpstr>
      <vt:lpstr>Расходы по разделу «Общегосударственные вопросы»    </vt:lpstr>
      <vt:lpstr>Расходы по разделу «Национальная безопасность и правоохранительная деятельность» </vt:lpstr>
      <vt:lpstr>         Расходы по разделу «Национальная экономика» </vt:lpstr>
      <vt:lpstr>        Расходы по разделу « Жилищно-коммунальное хозяйство» </vt:lpstr>
      <vt:lpstr>Расходы по разделу «Образование» </vt:lpstr>
      <vt:lpstr>Расходы по разделу «Культура»  </vt:lpstr>
      <vt:lpstr>Расходы по разделу «Социальная политика»  </vt:lpstr>
      <vt:lpstr>     Расходы по разделу «Физическая культура и спорт»    </vt:lpstr>
      <vt:lpstr>Расходы по разделу «Средства массовой информации»</vt:lpstr>
      <vt:lpstr>Муниципальные программы Инсарского муниципального района </vt:lpstr>
      <vt:lpstr>Презентация PowerPoint</vt:lpstr>
      <vt:lpstr>Контактная информация для граждан </vt:lpstr>
    </vt:vector>
  </TitlesOfParts>
  <Company>1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Приемная</dc:creator>
  <cp:lastModifiedBy>Загороднова</cp:lastModifiedBy>
  <cp:revision>479</cp:revision>
  <cp:lastPrinted>2021-03-18T13:26:20Z</cp:lastPrinted>
  <dcterms:created xsi:type="dcterms:W3CDTF">2016-12-13T05:19:54Z</dcterms:created>
  <dcterms:modified xsi:type="dcterms:W3CDTF">2021-03-19T06:07:52Z</dcterms:modified>
</cp:coreProperties>
</file>