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6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8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77" r:id="rId24"/>
    <p:sldId id="278" r:id="rId25"/>
    <p:sldId id="279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C446EC0-4FBE-4D38-B826-6879A9E9516C}">
          <p14:sldIdLst>
            <p14:sldId id="256"/>
            <p14:sldId id="257"/>
            <p14:sldId id="258"/>
          </p14:sldIdLst>
        </p14:section>
        <p14:section name="Раздел без заголовка" id="{8028199B-BBCF-4C61-AE33-698FAE76F1A4}">
          <p14:sldIdLst>
            <p14:sldId id="259"/>
            <p14:sldId id="260"/>
            <p14:sldId id="261"/>
            <p14:sldId id="263"/>
            <p14:sldId id="281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80"/>
            <p14:sldId id="277"/>
            <p14:sldId id="278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89298" autoAdjust="0"/>
  </p:normalViewPr>
  <p:slideViewPr>
    <p:cSldViewPr>
      <p:cViewPr varScale="1">
        <p:scale>
          <a:sx n="104" d="100"/>
          <a:sy n="104" d="100"/>
        </p:scale>
        <p:origin x="184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8"/>
    </mc:Choice>
    <mc:Fallback>
      <c:style val="38"/>
    </mc:Fallback>
  </mc:AlternateContent>
  <c:chart>
    <c:autoTitleDeleted val="0"/>
    <c:plotArea>
      <c:layout>
        <c:manualLayout>
          <c:layoutTarget val="inner"/>
          <c:xMode val="edge"/>
          <c:yMode val="edge"/>
          <c:x val="7.597455959342779E-2"/>
          <c:y val="8.9010670786653076E-2"/>
          <c:w val="0.89024942825194153"/>
          <c:h val="0.642849360539224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1.4939204495594818E-2"/>
                  <c:y val="7.81193579039865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457443146916373E-2"/>
                  <c:y val="7.81193579039865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0915003925364248E-2"/>
                  <c:y val="0.199638359087965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792704539471383E-2"/>
                  <c:y val="9.54792152159832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1.6433124945154382E-2"/>
                  <c:y val="7.2332738799987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2.240880674339225E-2"/>
                  <c:y val="7.23327387999874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2.3902727192951705E-2"/>
                  <c:y val="0.162025334911971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239.7</c:v>
                </c:pt>
                <c:pt idx="1">
                  <c:v>252.3</c:v>
                </c:pt>
                <c:pt idx="2">
                  <c:v>204.5</c:v>
                </c:pt>
                <c:pt idx="3">
                  <c:v>175.6</c:v>
                </c:pt>
                <c:pt idx="4">
                  <c:v>170.3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2866249890308605E-2"/>
                  <c:y val="0.121519001183978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1829772587665445E-2"/>
                  <c:y val="5.2079571935990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1372329440749178E-2"/>
                  <c:y val="5.49728814879904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5396647642511178E-2"/>
                  <c:y val="6.36528101439888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3.8841931688546535E-2"/>
                  <c:y val="0.101265834319982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3902727192951702E-2"/>
                  <c:y val="9.83725247679832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2.5396647642511212E-2"/>
                  <c:y val="6.07595005919893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2.5396647642511198E-2"/>
                  <c:y val="0.225678145055960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245.9</c:v>
                </c:pt>
                <c:pt idx="1">
                  <c:v>257.10000000000002</c:v>
                </c:pt>
                <c:pt idx="2">
                  <c:v>204.5</c:v>
                </c:pt>
                <c:pt idx="3">
                  <c:v>175.6</c:v>
                </c:pt>
                <c:pt idx="4">
                  <c:v>170.3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2819472"/>
        <c:axId val="202816728"/>
      </c:barChart>
      <c:catAx>
        <c:axId val="202819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2816728"/>
        <c:crossesAt val="10"/>
        <c:auto val="1"/>
        <c:lblAlgn val="ctr"/>
        <c:lblOffset val="100"/>
        <c:noMultiLvlLbl val="0"/>
      </c:catAx>
      <c:valAx>
        <c:axId val="202816728"/>
        <c:scaling>
          <c:orientation val="minMax"/>
          <c:max val="275"/>
          <c:min val="10"/>
        </c:scaling>
        <c:delete val="0"/>
        <c:axPos val="l"/>
        <c:majorGridlines/>
        <c:minorGridlines/>
        <c:numFmt formatCode="General" sourceLinked="1"/>
        <c:majorTickMark val="out"/>
        <c:minorTickMark val="none"/>
        <c:tickLblPos val="nextTo"/>
        <c:crossAx val="2028194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1332832932365831"/>
          <c:y val="0.83939124767025941"/>
          <c:w val="0.27472025241550579"/>
          <c:h val="0.10338829834293972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4652608665573494E-2"/>
          <c:y val="3.1790181747681993E-2"/>
          <c:w val="0.63663318755973863"/>
          <c:h val="0.83894882191041864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invertIfNegative val="0"/>
          <c:dLbls>
            <c:dLbl>
              <c:idx val="4"/>
              <c:tx>
                <c:rich>
                  <a:bodyPr/>
                  <a:lstStyle/>
                  <a:p>
                    <a:r>
                      <a:rPr lang="en-US" dirty="0" smtClean="0"/>
                      <a:t>33,4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 formatCode="0.0">
                  <c:v>33</c:v>
                </c:pt>
                <c:pt idx="1">
                  <c:v>36.799999999999997</c:v>
                </c:pt>
                <c:pt idx="2">
                  <c:v>35.5</c:v>
                </c:pt>
                <c:pt idx="3" formatCode="0.0">
                  <c:v>36.700000000000003</c:v>
                </c:pt>
                <c:pt idx="4" formatCode="0.0">
                  <c:v>38.1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206.7</c:v>
                </c:pt>
                <c:pt idx="1">
                  <c:v>215.5</c:v>
                </c:pt>
                <c:pt idx="2" formatCode="0.0">
                  <c:v>169</c:v>
                </c:pt>
                <c:pt idx="3" formatCode="0.0">
                  <c:v>139</c:v>
                </c:pt>
                <c:pt idx="4" formatCode="0.0">
                  <c:v>132.30000000000001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02818296"/>
        <c:axId val="202819864"/>
        <c:axId val="208674528"/>
      </c:bar3DChart>
      <c:catAx>
        <c:axId val="202818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2819864"/>
        <c:crosses val="autoZero"/>
        <c:auto val="1"/>
        <c:lblAlgn val="ctr"/>
        <c:lblOffset val="100"/>
        <c:noMultiLvlLbl val="0"/>
      </c:catAx>
      <c:valAx>
        <c:axId val="202819864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202818296"/>
        <c:crosses val="autoZero"/>
        <c:crossBetween val="between"/>
      </c:valAx>
      <c:serAx>
        <c:axId val="208674528"/>
        <c:scaling>
          <c:orientation val="minMax"/>
        </c:scaling>
        <c:delete val="1"/>
        <c:axPos val="b"/>
        <c:majorTickMark val="out"/>
        <c:minorTickMark val="none"/>
        <c:tickLblPos val="nextTo"/>
        <c:crossAx val="202819864"/>
        <c:crosses val="autoZero"/>
      </c:serAx>
    </c:plotArea>
    <c:legend>
      <c:legendPos val="r"/>
      <c:layout>
        <c:manualLayout>
          <c:xMode val="edge"/>
          <c:yMode val="edge"/>
          <c:x val="0.75232410263166438"/>
          <c:y val="0.6860903822926645"/>
          <c:w val="0.22958732215594529"/>
          <c:h val="0.2809969439716587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0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5112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999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016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0163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898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526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136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203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608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617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46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440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30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289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747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7747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3985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4731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21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5540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949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353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67" r:id="rId1"/>
    <p:sldLayoutId id="2147484368" r:id="rId2"/>
    <p:sldLayoutId id="2147484369" r:id="rId3"/>
    <p:sldLayoutId id="2147484370" r:id="rId4"/>
    <p:sldLayoutId id="2147484371" r:id="rId5"/>
    <p:sldLayoutId id="2147484372" r:id="rId6"/>
    <p:sldLayoutId id="2147484373" r:id="rId7"/>
    <p:sldLayoutId id="2147484374" r:id="rId8"/>
    <p:sldLayoutId id="2147484375" r:id="rId9"/>
    <p:sldLayoutId id="2147484376" r:id="rId10"/>
    <p:sldLayoutId id="2147484377" r:id="rId11"/>
    <p:sldLayoutId id="2147484378" r:id="rId12"/>
    <p:sldLayoutId id="2147484379" r:id="rId13"/>
    <p:sldLayoutId id="2147484380" r:id="rId14"/>
    <p:sldLayoutId id="2147484381" r:id="rId15"/>
    <p:sldLayoutId id="214748438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424936" cy="83536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5778518"/>
            <a:ext cx="8136904" cy="89084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ешение 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Совета 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депутатов от 29.12.2020 г. № 47 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«О бюджете </a:t>
            </a:r>
            <a:r>
              <a:rPr lang="ru-RU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Инсарского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муниципального района Республики Мордовия на 2021 год и на плановый период 2022 и 2023 годов»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456" y="1233966"/>
            <a:ext cx="2952328" cy="15920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148160"/>
            <a:ext cx="2530484" cy="163035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704" y="1556793"/>
            <a:ext cx="2664296" cy="223224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64" y="1488467"/>
            <a:ext cx="2448272" cy="170144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007" y="4148160"/>
            <a:ext cx="2376901" cy="160970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759" y="2986819"/>
            <a:ext cx="2540441" cy="239319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7978" y="332656"/>
            <a:ext cx="7604623" cy="1728192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4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628800"/>
            <a:ext cx="8108678" cy="4536504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marL="0" indent="0"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В настоящее время обеспечение открытости и прозрачности бюджетного процесса является одним из ключевых направлений деятельности органов местного самоуправления.</a:t>
            </a:r>
            <a:r>
              <a:rPr lang="ru-RU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«Бюджет для граждан» предназначен, прежде всего, для жителей района, не обладающих специальными знаниями в сфере бюджетного законодательства, и разработан для привлечения большего количества граждан к участию в обсуждении вопросов формирования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Инсарского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.</a:t>
            </a:r>
          </a:p>
          <a:p>
            <a:pPr marL="0" indent="0" algn="just">
              <a:buNone/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В брошюре вы можете ознакомиться с задачами и приоритетными направлениями бюджетной политики, основными условиями формирования бюджета, источниками доходов бюджета, обоснованиями бюджетных расходов, планируемыми и достигнутыми результатами использования бюджетных ассигнований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 нацелен на получение обратной связи от граждан,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заинтересованы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социальном и экономическом развитии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Инсарского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48680"/>
            <a:ext cx="7509520" cy="6218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b="1" i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i="1" dirty="0">
                <a:latin typeface="Times New Roman" pitchFamily="18" charset="0"/>
                <a:cs typeface="Times New Roman" pitchFamily="18" charset="0"/>
              </a:rPr>
            </a:br>
            <a:endParaRPr lang="ru-RU" sz="4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68760"/>
            <a:ext cx="7848872" cy="547260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02072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285860"/>
            <a:ext cx="8677628" cy="5357850"/>
          </a:xfrm>
        </p:spPr>
        <p:txBody>
          <a:bodyPr>
            <a:noAutofit/>
          </a:bodyPr>
          <a:lstStyle/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Бюджет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Доходы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– денежные средства, поступающие в бюджет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Расходы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Бюджетная система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Межбюджетные трансферты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Консолидированный бюджет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– свод районного и местных бюджетов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Дефицит бюджета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Профицит бюджета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</a:t>
            </a:r>
          </a:p>
          <a:p>
            <a:pPr algn="just"/>
            <a:r>
              <a:rPr lang="ru-RU" sz="16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Бюджетный процесс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  <a:p>
            <a:pPr algn="just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57916"/>
            <a:ext cx="8305800" cy="504056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бюджетной системы</a:t>
            </a: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6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24744"/>
            <a:ext cx="7873752" cy="5616624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8305800" cy="1000132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7920880" cy="1008112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400" b="1" i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2021 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 и на плановый </a:t>
            </a:r>
            <a:r>
              <a:rPr lang="ru-RU" sz="2400" b="1" i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период 2022 и 2023 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948509"/>
              </p:ext>
            </p:extLst>
          </p:nvPr>
        </p:nvGraphicFramePr>
        <p:xfrm>
          <a:off x="1115616" y="1772816"/>
          <a:ext cx="7848872" cy="4032447"/>
        </p:xfrm>
        <a:graphic>
          <a:graphicData uri="http://schemas.openxmlformats.org/drawingml/2006/table">
            <a:tbl>
              <a:tblPr/>
              <a:tblGrid>
                <a:gridCol w="432048"/>
                <a:gridCol w="7416824"/>
              </a:tblGrid>
              <a:tr h="11680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устойчивости и сбалансированности районного бюджета, сохранение долговой устойчивости в условиях ухудшения экономической ситуации, связанной с распространением новой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коронавирусной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инфекции, и падения собственных доходов</a:t>
                      </a:r>
                      <a:endParaRPr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6229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Повышение эффективности использования бюджетных средств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5451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Развитие системы межбюджетных отношений</a:t>
                      </a:r>
                      <a:endParaRPr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8481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Обеспечение прозрачности и открытости бюджетного процесса, доступности информации о муниципальных финансах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муниципального района </a:t>
                      </a:r>
                      <a:endParaRPr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8481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Повышение уровня собираемости налогов посредством реализации мероприятий, направленных на сокращение задолженности по налогам и сборам в бюджет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Инсарского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муниципального района</a:t>
                      </a:r>
                      <a:endParaRPr lang="ru-RU" sz="1400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268760"/>
            <a:ext cx="7776864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5019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4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 за 2019-2023 годы</a:t>
            </a:r>
            <a:endParaRPr lang="ru-RU" sz="24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7360603"/>
              </p:ext>
            </p:extLst>
          </p:nvPr>
        </p:nvGraphicFramePr>
        <p:xfrm>
          <a:off x="624384" y="1340768"/>
          <a:ext cx="824672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022" y="548680"/>
            <a:ext cx="9001156" cy="989856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 Доходная часть бюджета </a:t>
            </a:r>
            <a:r>
              <a:rPr lang="ru-RU" sz="28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b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180009"/>
              </p:ext>
            </p:extLst>
          </p:nvPr>
        </p:nvGraphicFramePr>
        <p:xfrm>
          <a:off x="899592" y="1700808"/>
          <a:ext cx="8136904" cy="46174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04664"/>
            <a:ext cx="7326556" cy="1152128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 доходов бюджета </a:t>
            </a:r>
            <a:r>
              <a:rPr lang="ru-RU" sz="2800" b="1" i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116273"/>
              </p:ext>
            </p:extLst>
          </p:nvPr>
        </p:nvGraphicFramePr>
        <p:xfrm>
          <a:off x="755576" y="1643050"/>
          <a:ext cx="8245580" cy="4831678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4968552"/>
                <a:gridCol w="1224136"/>
                <a:gridCol w="1152128"/>
                <a:gridCol w="900764"/>
              </a:tblGrid>
              <a:tr h="777838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</a:rPr>
                        <a:t>2023</a:t>
                      </a:r>
                      <a:endParaRPr lang="ru-RU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20 803,1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21 614,4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22 479,0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2 705,0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2 396,0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2 554,5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1 500,2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1 558,7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1 560,2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6 508,9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6 942,7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7 152,8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i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2 275,9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2 364,6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2 459,2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за пользование природными ресурсами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253,3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</a:t>
                      </a:r>
                      <a:endParaRPr lang="ru-RU" sz="16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970,7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1 008,6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1 048,9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515,0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535,1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556,5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169 017,5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138 960,7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132 280,6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1800" b="1" i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200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204 549,6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175 634,1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170 345,0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20688"/>
            <a:ext cx="8305800" cy="1440160"/>
          </a:xfrm>
        </p:spPr>
        <p:txBody>
          <a:bodyPr>
            <a:noAutofit/>
          </a:bodyPr>
          <a:lstStyle/>
          <a:p>
            <a:pPr algn="ctr"/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проекте решения о бюджете </a:t>
            </a:r>
            <a:r>
              <a:rPr lang="ru-RU" sz="2800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sz="2800" i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2800" i="1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ru-RU" sz="2800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043608" y="2214554"/>
            <a:ext cx="784887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Функциональная структура – по направлениям         расходования средств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•  Ведомственная структура – по ведомствам,   осуществляющим расходы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•  Программная структура – по реализуемым муниципальным программам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424936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7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2700" b="1" i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7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700" b="1" i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700" b="1" i="1" dirty="0" smtClean="0">
                <a:solidFill>
                  <a:schemeClr val="accent2">
                    <a:lumMod val="50000"/>
                  </a:schemeClr>
                </a:solidFill>
              </a:rPr>
            </a:br>
            <a:endParaRPr lang="ru-RU" sz="27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2101403"/>
              </p:ext>
            </p:extLst>
          </p:nvPr>
        </p:nvGraphicFramePr>
        <p:xfrm>
          <a:off x="683568" y="1460275"/>
          <a:ext cx="8352928" cy="5141192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729789"/>
                <a:gridCol w="812932"/>
                <a:gridCol w="960738"/>
                <a:gridCol w="985373"/>
                <a:gridCol w="864096"/>
              </a:tblGrid>
              <a:tr h="578361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600" b="1" i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600" b="1" i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2022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2023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508461"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204 549,6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175 634,1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170 355,0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27 132,1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19 647,6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19 819,3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5664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2 509,8   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2 061,6   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2 010,7   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8 220,4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8 792,1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9 093,6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17,1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2 594,3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2 662,6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122 286,5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109 748,5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101 524,8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24 353,5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13 075,5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12 114,9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16 818,90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16 664,50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18 394,80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65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104,6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108,7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089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3089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089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Межбюджетные трансферты</a:t>
                      </a:r>
                      <a:endParaRPr lang="ru-RU" sz="1200" b="1" i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1 851,7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6,3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6,3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20688"/>
            <a:ext cx="8305800" cy="1071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по разделу «Общегосударственные вопросы»</a:t>
            </a:r>
            <a:br>
              <a:rPr lang="ru-RU" sz="31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980676"/>
              </p:ext>
            </p:extLst>
          </p:nvPr>
        </p:nvGraphicFramePr>
        <p:xfrm>
          <a:off x="323528" y="1772816"/>
          <a:ext cx="8715434" cy="4351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83"/>
                <a:gridCol w="1315650"/>
                <a:gridCol w="955359"/>
                <a:gridCol w="822131"/>
                <a:gridCol w="764511"/>
              </a:tblGrid>
              <a:tr h="149736"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61770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01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27132,1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19647,6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19819,3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5884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4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 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1240,4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904,4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904,4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92869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администраций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14322,2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9757,1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9959,7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3210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Судебная система</a:t>
                      </a:r>
                      <a:endParaRPr lang="ru-RU" sz="14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i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01 05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9,5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6435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надзора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4011,5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3347,9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3319,6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4267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Резервные фонды 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i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7458,0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5578,7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5585,6</a:t>
                      </a:r>
                    </a:p>
                  </a:txBody>
                  <a:tcPr marL="0" marR="0" marT="0" marB="0" anchor="b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920880" cy="774418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itchFamily="18" charset="0"/>
              </a:rPr>
              <a:t>Расходы по разделу «Национальная безопасность и правоохранительная деятельность»</a:t>
            </a:r>
            <a:br>
              <a:rPr lang="ru-RU" sz="2400" b="1" i="1" dirty="0" smtClean="0">
                <a:latin typeface="Times New Roman" panose="02020603050405020304" pitchFamily="18" charset="0"/>
                <a:cs typeface="Times New Roman" pitchFamily="18" charset="0"/>
              </a:rPr>
            </a:b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6488463"/>
              </p:ext>
            </p:extLst>
          </p:nvPr>
        </p:nvGraphicFramePr>
        <p:xfrm>
          <a:off x="827584" y="1935160"/>
          <a:ext cx="8173572" cy="365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9641"/>
                <a:gridCol w="1294506"/>
                <a:gridCol w="870766"/>
                <a:gridCol w="814697"/>
                <a:gridCol w="893962"/>
              </a:tblGrid>
              <a:tr h="599040"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03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2 509,8   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2 061,6   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2 010,7   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607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Органы юстиции</a:t>
                      </a:r>
                      <a:endParaRPr lang="ru-RU" sz="1200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03 04</a:t>
                      </a:r>
                      <a:endParaRPr lang="ru-RU" sz="1200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1043,3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1061,4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1008,3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1048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03 </a:t>
                      </a:r>
                      <a:r>
                        <a:rPr lang="ru-RU" sz="14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1346,5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950,2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952,4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Другие вопросы в области безопасности и правоохранительной деятельности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03 14</a:t>
                      </a:r>
                      <a:endParaRPr lang="ru-RU" sz="12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738" y="764704"/>
            <a:ext cx="8715436" cy="785818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по разделу «Национальная экономика»</a:t>
            </a:r>
            <a:b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4025301"/>
              </p:ext>
            </p:extLst>
          </p:nvPr>
        </p:nvGraphicFramePr>
        <p:xfrm>
          <a:off x="899592" y="1935161"/>
          <a:ext cx="7958687" cy="4124929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4255689"/>
                <a:gridCol w="1312640"/>
                <a:gridCol w="833808"/>
                <a:gridCol w="824263"/>
                <a:gridCol w="732287"/>
              </a:tblGrid>
              <a:tr h="7017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b="1" i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b="1" i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8820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b="1" i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8220,4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8792,1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9093,6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 b="1" i="1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1681,5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1839,4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1930,8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 b="1" i="1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6508,9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6942,7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7152,8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10080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b="1" i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        Расходы по разделу « Жилищно-коммунальное хозяйство»</a:t>
            </a:r>
            <a:b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endParaRPr lang="ru-RU" sz="28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4434403"/>
              </p:ext>
            </p:extLst>
          </p:nvPr>
        </p:nvGraphicFramePr>
        <p:xfrm>
          <a:off x="1331639" y="2133600"/>
          <a:ext cx="7632848" cy="4247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2685"/>
                <a:gridCol w="1391414"/>
                <a:gridCol w="795094"/>
                <a:gridCol w="728834"/>
                <a:gridCol w="834821"/>
              </a:tblGrid>
              <a:tr h="1313916"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sz="18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  <a:endParaRPr lang="ru-RU" sz="18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8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8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8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</a:tr>
              <a:tr h="16198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Жилищное - коммунальное хозяйство</a:t>
                      </a:r>
                      <a:endParaRPr lang="ru-RU" sz="18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05</a:t>
                      </a:r>
                      <a:endParaRPr lang="ru-RU" sz="1800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17,1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2594,3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2662,6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1313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Жилищное хозяйство</a:t>
                      </a:r>
                      <a:endParaRPr lang="ru-RU" sz="1800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05 01</a:t>
                      </a:r>
                      <a:endParaRPr lang="ru-RU" sz="1800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17,1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2594,3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2662,6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Расходы по разделу «Образование»</a:t>
            </a:r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6184223"/>
              </p:ext>
            </p:extLst>
          </p:nvPr>
        </p:nvGraphicFramePr>
        <p:xfrm>
          <a:off x="214282" y="1477859"/>
          <a:ext cx="8715436" cy="50147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357322"/>
                <a:gridCol w="1071570"/>
                <a:gridCol w="1000132"/>
                <a:gridCol w="857256"/>
              </a:tblGrid>
              <a:tr h="616002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5352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122 286,5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109 748,5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101 524,8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4610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Дошкольное образование</a:t>
                      </a: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07 01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26 049,4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23 266,2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21 076,8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5547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Общее образование</a:t>
                      </a: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07 02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73 246,8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71 213,5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66 354,2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677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Дополнительное</a:t>
                      </a:r>
                      <a:r>
                        <a:rPr lang="ru-RU" sz="1800" b="1" i="1" baseline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образование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07 03</a:t>
                      </a:r>
                      <a:endParaRPr lang="ru-RU" sz="1800" b="1" i="1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17 868,7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10 975,4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9 896,0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7820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07 05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6934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Молодежная политика и оздоровление детей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07 07</a:t>
                      </a:r>
                      <a:endParaRPr lang="ru-RU" sz="1200" b="1" i="1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3 064,6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2 718,8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2 723,2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6160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Другие вопросы в области образования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07 09</a:t>
                      </a:r>
                      <a:endParaRPr lang="ru-RU" sz="12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1 987,0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1 554,6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1 454,6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692696"/>
            <a:ext cx="8229600" cy="9989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Расходы по разделу «Культура» </a:t>
            </a:r>
            <a:br>
              <a:rPr lang="ru-RU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endParaRPr lang="ru-RU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2634143"/>
              </p:ext>
            </p:extLst>
          </p:nvPr>
        </p:nvGraphicFramePr>
        <p:xfrm>
          <a:off x="1187624" y="2133600"/>
          <a:ext cx="7848872" cy="4103711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515640"/>
                <a:gridCol w="1252366"/>
                <a:gridCol w="1100309"/>
                <a:gridCol w="985844"/>
                <a:gridCol w="994713"/>
              </a:tblGrid>
              <a:tr h="704665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38" marR="73238" anchor="ctr">
                    <a:solidFill>
                      <a:schemeClr val="bg2"/>
                    </a:solidFill>
                  </a:tcPr>
                </a:tc>
              </a:tr>
              <a:tr h="8687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24353,5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13075,5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12114,9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1265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Культура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08 01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21205,6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10990,5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10029,9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1265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Другие вопросы в области культуры,</a:t>
                      </a:r>
                      <a:r>
                        <a:rPr lang="ru-RU" sz="18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кинематографии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08 04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4928" marR="54928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3147,9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2085,0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2085,0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54868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Расходы по разделу «Социальная политика» </a:t>
            </a:r>
            <a:b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</a:br>
            <a:endParaRPr lang="ru-RU" sz="28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9533923"/>
              </p:ext>
            </p:extLst>
          </p:nvPr>
        </p:nvGraphicFramePr>
        <p:xfrm>
          <a:off x="755576" y="1556792"/>
          <a:ext cx="8229600" cy="426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4"/>
                <a:gridCol w="1357322"/>
                <a:gridCol w="1000132"/>
                <a:gridCol w="857256"/>
                <a:gridCol w="871486"/>
              </a:tblGrid>
              <a:tr h="852176"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endParaRPr lang="ru-RU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>
                          <a:solidFill>
                            <a:schemeClr val="tx1"/>
                          </a:solidFill>
                        </a:rPr>
                        <a:t>2023</a:t>
                      </a:r>
                      <a:endParaRPr lang="ru-RU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16 818,90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16 664,50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18 394,80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2 188,8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2 223,5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2 260,7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7 386,1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7 197,1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7 423,4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 b="1" i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b="1" i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7 244,0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7 243,9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8 710,7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7154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Расходы по разделу «Физическая культура и спорт»</a:t>
            </a:r>
            <a:br>
              <a:rPr lang="ru-RU" sz="31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8783342"/>
              </p:ext>
            </p:extLst>
          </p:nvPr>
        </p:nvGraphicFramePr>
        <p:xfrm>
          <a:off x="971599" y="1763688"/>
          <a:ext cx="8069075" cy="2828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05948"/>
                <a:gridCol w="1269570"/>
                <a:gridCol w="840535"/>
                <a:gridCol w="910578"/>
                <a:gridCol w="742444"/>
              </a:tblGrid>
              <a:tr h="512447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13899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Физическая культура и спорт 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108,7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  <a:tr h="9266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Физическая культура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 </a:t>
                      </a:r>
                      <a:r>
                        <a:rPr lang="ru-RU" sz="1800" b="1" i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01</a:t>
                      </a:r>
                      <a:endParaRPr lang="ru-RU" sz="1800" b="1" i="1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104,6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108,7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113,0</a:t>
                      </a:r>
                    </a:p>
                  </a:txBody>
                  <a:tcPr marL="0" marR="0" marT="0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Расходы по разделу «Средства массовой информации»</a:t>
            </a:r>
            <a:endParaRPr lang="ru-RU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2766809"/>
              </p:ext>
            </p:extLst>
          </p:nvPr>
        </p:nvGraphicFramePr>
        <p:xfrm>
          <a:off x="1043608" y="2285992"/>
          <a:ext cx="7614588" cy="215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2767"/>
                <a:gridCol w="1520284"/>
                <a:gridCol w="991490"/>
                <a:gridCol w="1057589"/>
                <a:gridCol w="872458"/>
              </a:tblGrid>
              <a:tr h="483174">
                <a:tc>
                  <a:txBody>
                    <a:bodyPr/>
                    <a:lstStyle/>
                    <a:p>
                      <a:pPr algn="ctr"/>
                      <a:r>
                        <a:rPr lang="ru-RU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Расходы, тыс.руб.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Подраздел</a:t>
                      </a:r>
                      <a:endParaRPr lang="ru-RU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i="1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833973">
                <a:tc>
                  <a:txBody>
                    <a:bodyPr/>
                    <a:lstStyle/>
                    <a:p>
                      <a:pPr algn="just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833973">
                <a:tc>
                  <a:txBody>
                    <a:bodyPr/>
                    <a:lstStyle/>
                    <a:p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12 02 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latin typeface="Times New Roman" pitchFamily="18" charset="0"/>
                          <a:cs typeface="Times New Roman" pitchFamily="18" charset="0"/>
                        </a:rPr>
                        <a:t>1 250,0</a:t>
                      </a:r>
                      <a:endParaRPr lang="ru-RU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624110"/>
            <a:ext cx="7488832" cy="932682"/>
          </a:xfrm>
        </p:spPr>
        <p:txBody>
          <a:bodyPr>
            <a:noAutofit/>
          </a:bodyPr>
          <a:lstStyle/>
          <a:p>
            <a:pPr algn="ctr"/>
            <a:r>
              <a:rPr lang="ru-RU" sz="2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800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197892"/>
              </p:ext>
            </p:extLst>
          </p:nvPr>
        </p:nvGraphicFramePr>
        <p:xfrm>
          <a:off x="179513" y="1556792"/>
          <a:ext cx="8856984" cy="52344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36705"/>
                <a:gridCol w="864095"/>
                <a:gridCol w="864095"/>
                <a:gridCol w="792089"/>
              </a:tblGrid>
              <a:tr h="4839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4839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Всего, тыс. рублей, в том числе: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187 296,5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148 117,1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145 277,9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586818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Программа </a:t>
                      </a:r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"Развитие муниципальной службы в </a:t>
                      </a:r>
                      <a:r>
                        <a:rPr lang="ru-RU" sz="14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Инсарском</a:t>
                      </a:r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</a:t>
                      </a:r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</a:p>
                    <a:p>
                      <a:pPr algn="just" fontAlgn="ctr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районе </a:t>
                      </a:r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Республики Мордовия на 2017-2024 годы"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15,0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55697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образования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2016-2025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125 775,5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115 448,1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10 8109,9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486861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"Обеспечение жильем молодых семей 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на 2016-2025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1 638,7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1 308,7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1 308,7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55697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культуры и туризма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 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26 149,3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14 370,5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12 909,9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55240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физической культуры, спорта и молодежной политики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150,0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156,0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162,1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779596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сельского хозяйства и регулирования рынков сельскохозяйственной продукции, сырья и продовольствия на 2016-2025 годы по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Инсарскому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муниципальному району"</a:t>
                      </a: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1 457,1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1 633,7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1 743,8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55292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дорожного хозяйства, автомобильных дорог и транспортного  обслуживания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6 508,9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6 942,7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7 152,8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927377"/>
              </p:ext>
            </p:extLst>
          </p:nvPr>
        </p:nvGraphicFramePr>
        <p:xfrm>
          <a:off x="251520" y="274817"/>
          <a:ext cx="8892480" cy="6332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30676"/>
                <a:gridCol w="1121284"/>
                <a:gridCol w="971780"/>
                <a:gridCol w="968740"/>
              </a:tblGrid>
              <a:tr h="5338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600" i="1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</a:tr>
              <a:tr h="81471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повышения эффективности управления муниципальными финансами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5 888,2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3 364,2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3 325,9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61313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"По охране общественного порядка и профилактике правонарушений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2019-2024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625642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"Противодействие злоупотреблению наркотиками и их незаконному обороту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436967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"Комплексное развитие сельских  территорий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2020-2025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"Противодействие коррупции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2016-2024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40981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поддержка малого и среднего предпринимательства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2018-2024годы"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625642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«Управление муниципальными имуществом и земельными ресурсами»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2016-2024годы»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60,0</a:t>
                      </a: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17343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"Организация отдыха детей в каникулярное время в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2016-2025 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3 019,2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2 671,5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2 674,1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  <a:tr h="173430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"Развитие и обеспечение эффективности  деятельности администрации </a:t>
                      </a:r>
                      <a:r>
                        <a:rPr lang="ru-RU" sz="1400" b="1" i="1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400" b="1" i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2018-2025годы"</a:t>
                      </a:r>
                      <a:endParaRPr lang="ru-RU" sz="1400" b="1" i="1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17 601,3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12 734,7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12 963,4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548680"/>
            <a:ext cx="6589200" cy="10943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7544" y="1268760"/>
            <a:ext cx="792961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mail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5200</TotalTime>
  <Words>1638</Words>
  <Application>Microsoft Office PowerPoint</Application>
  <PresentationFormat>Экран (4:3)</PresentationFormat>
  <Paragraphs>529</Paragraphs>
  <Slides>25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Century Gothic</vt:lpstr>
      <vt:lpstr>Times New Roman</vt:lpstr>
      <vt:lpstr>Wingdings 3</vt:lpstr>
      <vt:lpstr>Легкий дым</vt:lpstr>
      <vt:lpstr>Бюджет для граждан</vt:lpstr>
      <vt:lpstr>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  </vt:lpstr>
      <vt:lpstr>Словарь</vt:lpstr>
      <vt:lpstr>Структура бюджетной системы    </vt:lpstr>
      <vt:lpstr>Презентация PowerPoint</vt:lpstr>
      <vt:lpstr>Основные направления бюджетной политики Инсарского муниципального района на 2021 год и на плановый период 2022 и 2023 годов </vt:lpstr>
      <vt:lpstr>Презентация PowerPoint</vt:lpstr>
      <vt:lpstr>              Основные характеристики бюджета Инсарского муниципального района за 2019-2023 годы</vt:lpstr>
      <vt:lpstr> Доходная часть бюджета Инсарского муниципального района </vt:lpstr>
      <vt:lpstr>Структура  доходов бюджета Инсарского муниципального района </vt:lpstr>
      <vt:lpstr>В проекте решения о бюджете Инсарского муниципального района расходы представлены тремя способами </vt:lpstr>
      <vt:lpstr>         Расходная часть бюджета Инсарского муниципального района </vt:lpstr>
      <vt:lpstr>Расходы по разделу «Общегосударственные вопросы»    </vt:lpstr>
      <vt:lpstr>Расходы по разделу «Национальная безопасность и правоохранительная деятельность» </vt:lpstr>
      <vt:lpstr>         Расходы по разделу «Национальная экономика» </vt:lpstr>
      <vt:lpstr>        Расходы по разделу « Жилищно-коммунальное хозяйство» </vt:lpstr>
      <vt:lpstr>Расходы по разделу «Образование» </vt:lpstr>
      <vt:lpstr>Расходы по разделу «Культура»  </vt:lpstr>
      <vt:lpstr>Расходы по разделу «Социальная политика»  </vt:lpstr>
      <vt:lpstr>     Расходы по разделу «Физическая культура и спорт»    </vt:lpstr>
      <vt:lpstr>Расходы по разделу «Средства массовой информации»</vt:lpstr>
      <vt:lpstr>Муниципальные программы Инсарского муниципального района </vt:lpstr>
      <vt:lpstr>Презентация PowerPoint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Загороднова</cp:lastModifiedBy>
  <cp:revision>480</cp:revision>
  <cp:lastPrinted>2021-03-18T13:26:20Z</cp:lastPrinted>
  <dcterms:created xsi:type="dcterms:W3CDTF">2016-12-13T05:19:54Z</dcterms:created>
  <dcterms:modified xsi:type="dcterms:W3CDTF">2021-03-19T07:21:11Z</dcterms:modified>
</cp:coreProperties>
</file>