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0" r:id="rId21"/>
    <p:sldId id="277" r:id="rId22"/>
    <p:sldId id="278" r:id="rId23"/>
    <p:sldId id="279" r:id="rId24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9915" autoAdjust="0"/>
  </p:normalViewPr>
  <p:slideViewPr>
    <p:cSldViewPr>
      <p:cViewPr varScale="1">
        <p:scale>
          <a:sx n="104" d="100"/>
          <a:sy n="104" d="100"/>
        </p:scale>
        <p:origin x="182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3"/>
    </mc:Choice>
    <mc:Fallback>
      <c:style val="13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614"/>
          <c:h val="0.7608294640064338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493920449559483E-2"/>
                  <c:y val="7.81193579039865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457443146916373E-2"/>
                  <c:y val="7.81193579039865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8.9635226973569411E-3"/>
                  <c:y val="0.101265834319982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6433124945154347E-2"/>
                  <c:y val="7.23327387999875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212.5</c:v>
                </c:pt>
                <c:pt idx="1">
                  <c:v>207.4</c:v>
                </c:pt>
                <c:pt idx="2">
                  <c:v>260.5</c:v>
                </c:pt>
                <c:pt idx="3">
                  <c:v>239.9</c:v>
                </c:pt>
                <c:pt idx="4">
                  <c:v>253</c:v>
                </c:pt>
                <c:pt idx="5">
                  <c:v>234.4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9756817982379541E-3"/>
                  <c:y val="0.118625691631979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240880674339225E-2"/>
                  <c:y val="0.144665477599975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3902727192951705E-2"/>
                  <c:y val="9.83725247679830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215.1</c:v>
                </c:pt>
                <c:pt idx="1">
                  <c:v>226.8</c:v>
                </c:pt>
                <c:pt idx="2">
                  <c:v>270.10000000000002</c:v>
                </c:pt>
                <c:pt idx="3">
                  <c:v>236.3</c:v>
                </c:pt>
                <c:pt idx="4">
                  <c:v>250.2</c:v>
                </c:pt>
                <c:pt idx="5">
                  <c:v>230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385088"/>
        <c:axId val="354386656"/>
      </c:barChart>
      <c:catAx>
        <c:axId val="3543850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54386656"/>
        <c:crossesAt val="10"/>
        <c:auto val="1"/>
        <c:lblAlgn val="ctr"/>
        <c:lblOffset val="100"/>
        <c:noMultiLvlLbl val="0"/>
      </c:catAx>
      <c:valAx>
        <c:axId val="354386656"/>
        <c:scaling>
          <c:orientation val="minMax"/>
          <c:max val="275"/>
          <c:min val="1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5438508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24.2</c:v>
                </c:pt>
                <c:pt idx="1">
                  <c:v>30.5</c:v>
                </c:pt>
                <c:pt idx="2">
                  <c:v>33.700000000000003</c:v>
                </c:pt>
                <c:pt idx="3">
                  <c:v>32.200000000000003</c:v>
                </c:pt>
                <c:pt idx="4">
                  <c:v>33.9</c:v>
                </c:pt>
                <c:pt idx="5">
                  <c:v>35.9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188.3</c:v>
                </c:pt>
                <c:pt idx="1">
                  <c:v>176.9</c:v>
                </c:pt>
                <c:pt idx="2">
                  <c:v>226.8</c:v>
                </c:pt>
                <c:pt idx="3">
                  <c:v>207.7</c:v>
                </c:pt>
                <c:pt idx="4">
                  <c:v>219.1</c:v>
                </c:pt>
                <c:pt idx="5">
                  <c:v>198.5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354384304"/>
        <c:axId val="354385480"/>
        <c:axId val="352701776"/>
      </c:bar3DChart>
      <c:catAx>
        <c:axId val="354384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54385480"/>
        <c:crosses val="autoZero"/>
        <c:auto val="1"/>
        <c:lblAlgn val="ctr"/>
        <c:lblOffset val="100"/>
        <c:noMultiLvlLbl val="0"/>
      </c:catAx>
      <c:valAx>
        <c:axId val="3543854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54384304"/>
        <c:crosses val="autoZero"/>
        <c:crossBetween val="between"/>
      </c:valAx>
      <c:serAx>
        <c:axId val="352701776"/>
        <c:scaling>
          <c:orientation val="minMax"/>
        </c:scaling>
        <c:delete val="1"/>
        <c:axPos val="b"/>
        <c:majorTickMark val="out"/>
        <c:minorTickMark val="none"/>
        <c:tickLblPos val="none"/>
        <c:crossAx val="354385480"/>
        <c:crosses val="autoZero"/>
      </c:serAx>
    </c:plotArea>
    <c:legend>
      <c:legendPos val="r"/>
      <c:legendEntry>
        <c:idx val="0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overlay val="0"/>
      <c:txPr>
        <a:bodyPr/>
        <a:lstStyle/>
        <a:p>
          <a:pPr>
            <a:defRPr baseline="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28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880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63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/>
          </a:bodyPr>
          <a:lstStyle/>
          <a:p>
            <a:pPr algn="ctr"/>
            <a:r>
              <a:rPr lang="ru-RU" sz="2300" b="1" i="1" dirty="0" smtClean="0"/>
              <a:t> Решение от 17.06.2020 г. </a:t>
            </a:r>
            <a:r>
              <a:rPr lang="ru-RU" sz="2300" b="1" i="1" smtClean="0"/>
              <a:t>№ 19  </a:t>
            </a:r>
            <a:r>
              <a:rPr lang="ru-RU" sz="2300" b="1" i="1" dirty="0" smtClean="0"/>
              <a:t>«Об исполнение  бюджета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3а 2019 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857364"/>
            <a:ext cx="2714644" cy="1785950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1857364"/>
            <a:ext cx="2857520" cy="18573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3929066"/>
            <a:ext cx="3071834" cy="171451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071942"/>
            <a:ext cx="2500330" cy="1563700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071942"/>
            <a:ext cx="2714644" cy="1571636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43636" y="2000240"/>
            <a:ext cx="2857520" cy="185738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000240"/>
            <a:ext cx="8786874" cy="410336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В целях реализации основных направлений бюджетной политики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района, информирование жителей о расходовании средств районного бюджета является обеспечение прозрачности и открытости бюджетного планирования.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Каждый житель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является участником формирования этого плана с одной стороны как налогоплательщик, наполняя доходы бюджета, с другой стороны – он получает часть расходов как потребитель общественных услуг. Понимание основ финансового планирования позволит эффективно управлять не только собственными, но и общественными финансами, реализуя тем самым принцип местного самоуправления. С этой целью разработана брошюра «Бюджет для граждан» по исполнению бюджета за 2019 год.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142844" y="1643050"/>
            <a:ext cx="8858280" cy="4786346"/>
            <a:chOff x="3808" y="3980"/>
            <a:chExt cx="7665" cy="4252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808" y="3980"/>
              <a:ext cx="7665" cy="425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649" y="4081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4516" y="4182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497" y="5193"/>
              <a:ext cx="1981" cy="1182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4273" y="7113"/>
              <a:ext cx="1718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366" y="7113"/>
              <a:ext cx="1617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5991" y="7820"/>
              <a:ext cx="788" cy="30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38" y="6608"/>
              <a:ext cx="889" cy="37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225" y="7517"/>
              <a:ext cx="1617" cy="303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48" y="6406"/>
              <a:ext cx="1879" cy="642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42844" y="2071678"/>
            <a:ext cx="87868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</a:t>
            </a:r>
            <a:r>
              <a:rPr lang="ru-RU" sz="2800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2014-2018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6681264"/>
              </p:ext>
            </p:extLst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858280" cy="21328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доходной части бюджета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за 2014-2018 годы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9592658"/>
              </p:ext>
            </p:extLst>
          </p:nvPr>
        </p:nvGraphicFramePr>
        <p:xfrm>
          <a:off x="142844" y="2214554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500190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доходов бюджета </a:t>
            </a:r>
            <a:r>
              <a:rPr lang="ru-RU" sz="32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9002059"/>
              </p:ext>
            </p:extLst>
          </p:nvPr>
        </p:nvGraphicFramePr>
        <p:xfrm>
          <a:off x="214282" y="1643050"/>
          <a:ext cx="8786874" cy="5114932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57850"/>
                <a:gridCol w="1232116"/>
                <a:gridCol w="1053900"/>
                <a:gridCol w="1143008"/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234 056,2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234 382,6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19 418,2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20 880,1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3 394,1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3 584,8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105,6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1 106,6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1 077,7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5 387,7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6 020,3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111,7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2 412,1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2 793,0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115,8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154,6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128,8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503,6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493,0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</a:t>
                      </a: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617,9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851,9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137,9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201 095,5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198 527,2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71480"/>
            <a:ext cx="9286908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670143"/>
              </p:ext>
            </p:extLst>
          </p:nvPr>
        </p:nvGraphicFramePr>
        <p:xfrm>
          <a:off x="142844" y="1357298"/>
          <a:ext cx="8858313" cy="527919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071966"/>
                <a:gridCol w="857256"/>
                <a:gridCol w="1428761"/>
                <a:gridCol w="1214445"/>
                <a:gridCol w="1285885"/>
              </a:tblGrid>
              <a:tr h="73192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0094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240 289,4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229 994,0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32 326,4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31 434,7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33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6 583,1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6 552,6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1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11 771,3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5680,1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1 471,1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1 470,4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137 892,2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136 191,4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28 077,1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27 906,9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15 839,5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14 429,2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1 300,0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1 300,0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2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132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4829,5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4829,5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714947"/>
              </p:ext>
            </p:extLst>
          </p:nvPr>
        </p:nvGraphicFramePr>
        <p:xfrm>
          <a:off x="142844" y="1428736"/>
          <a:ext cx="8858312" cy="5076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0132"/>
                <a:gridCol w="1357322"/>
                <a:gridCol w="1285884"/>
                <a:gridCol w="1285884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6085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32 326,4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31 434,7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1 648,6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1 561,6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17 067,5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16 430,2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704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5 014,8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4 991,0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190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258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8 435,5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8 391,9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1928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безопасность и правоохранительная деятельность»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2333864"/>
              </p:ext>
            </p:extLst>
          </p:nvPr>
        </p:nvGraphicFramePr>
        <p:xfrm>
          <a:off x="214251" y="2071678"/>
          <a:ext cx="8786905" cy="3786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4741"/>
                <a:gridCol w="1285884"/>
                <a:gridCol w="1500198"/>
                <a:gridCol w="1357322"/>
                <a:gridCol w="1428760"/>
              </a:tblGrid>
              <a:tr h="82414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9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6 583,1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6 552,6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527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5 127,8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5 127,8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9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1 355,3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1 328,2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596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экономика»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1285069"/>
              </p:ext>
            </p:extLst>
          </p:nvPr>
        </p:nvGraphicFramePr>
        <p:xfrm>
          <a:off x="214283" y="1714487"/>
          <a:ext cx="8786872" cy="4194132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071684"/>
                <a:gridCol w="1329106"/>
                <a:gridCol w="1550624"/>
                <a:gridCol w="1549575"/>
                <a:gridCol w="1285883"/>
              </a:tblGrid>
              <a:tr h="1357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11 771,3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5 680,1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48,3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5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5 721,8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1 033,4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5 999,5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4 646,7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77,5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643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3627378"/>
              </p:ext>
            </p:extLst>
          </p:nvPr>
        </p:nvGraphicFramePr>
        <p:xfrm>
          <a:off x="214282" y="1857365"/>
          <a:ext cx="8643998" cy="35718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4"/>
                <a:gridCol w="1285884"/>
                <a:gridCol w="1500198"/>
                <a:gridCol w="1357322"/>
                <a:gridCol w="1428760"/>
              </a:tblGrid>
              <a:tr h="79984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1 471,1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1 470,4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998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1 454,6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1454,6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6533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9833904"/>
              </p:ext>
            </p:extLst>
          </p:nvPr>
        </p:nvGraphicFramePr>
        <p:xfrm>
          <a:off x="142843" y="1357298"/>
          <a:ext cx="8715469" cy="50587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2585"/>
                <a:gridCol w="1124577"/>
                <a:gridCol w="1616579"/>
                <a:gridCol w="1476007"/>
                <a:gridCol w="1405721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93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137 892,2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136 191,4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32 998,3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32 983,5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84 745,2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83 385,0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665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15 691,0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15 601,2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486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61,0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2 453,5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2 408,1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31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1 943,2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1 813,6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0122116"/>
              </p:ext>
            </p:extLst>
          </p:nvPr>
        </p:nvGraphicFramePr>
        <p:xfrm>
          <a:off x="214282" y="2143116"/>
          <a:ext cx="8786872" cy="2540972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6048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28 077,1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27 906,9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76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25 216,7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25 216,7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80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2 860,4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2 690,2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3072795"/>
              </p:ext>
            </p:extLst>
          </p:nvPr>
        </p:nvGraphicFramePr>
        <p:xfrm>
          <a:off x="142845" y="2143116"/>
          <a:ext cx="8858311" cy="428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857256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15 839,5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14 429,2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1 910,4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1 309,7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68,6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7 655,6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7 072,9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92,4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6 273,5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6 046,6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«Физическая культура и спорт»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6943630"/>
              </p:ext>
            </p:extLst>
          </p:nvPr>
        </p:nvGraphicFramePr>
        <p:xfrm>
          <a:off x="285719" y="2285992"/>
          <a:ext cx="8572561" cy="2913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4947188"/>
              </p:ext>
            </p:extLst>
          </p:nvPr>
        </p:nvGraphicFramePr>
        <p:xfrm>
          <a:off x="214279" y="2143116"/>
          <a:ext cx="8786876" cy="2140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4647"/>
                <a:gridCol w="1428760"/>
                <a:gridCol w="1643074"/>
                <a:gridCol w="1428760"/>
                <a:gridCol w="1571635"/>
              </a:tblGrid>
              <a:tr h="77577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24422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1 300,0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1 300,0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1 300,0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1 300,0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14446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97117"/>
              </p:ext>
            </p:extLst>
          </p:nvPr>
        </p:nvGraphicFramePr>
        <p:xfrm>
          <a:off x="142844" y="1428736"/>
          <a:ext cx="8858312" cy="4749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214446"/>
                <a:gridCol w="1168658"/>
                <a:gridCol w="1188796"/>
              </a:tblGrid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219 828,3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209 926,0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2017-2021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31,0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142 272,3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39 884,7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79813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1 194,6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1 178,2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29 706,0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29 706,0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8184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районе»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2151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 по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Инсарскому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району»</a:t>
                      </a:r>
                    </a:p>
                    <a:p>
                      <a:pPr algn="just" fontAlgn="b"/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7 072,6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2 436,1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8054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дорожного хозяйства и транспортной инфраструктуры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5 999,5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4 646,7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191507"/>
              </p:ext>
            </p:extLst>
          </p:nvPr>
        </p:nvGraphicFramePr>
        <p:xfrm>
          <a:off x="142844" y="928670"/>
          <a:ext cx="8786876" cy="62388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357322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повышения 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9971,0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9917,2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информационных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технологий,формирование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информационного общества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муниципальнолм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районе на 2016-2021годы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2019-2023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предпринимательства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2018-2022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«Повышение качества предоставления государственных и муниципальных услуг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 –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249,6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249,6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49611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2 408,9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2 408,1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и обеспечение эффективности деятельности администрации 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20 455,3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19 155,3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lang="en-US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12ins</a:t>
            </a:r>
            <a:r>
              <a: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@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1625</TotalTime>
  <Words>1561</Words>
  <Application>Microsoft Office PowerPoint</Application>
  <PresentationFormat>Экран (4:3)</PresentationFormat>
  <Paragraphs>548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Constantia</vt:lpstr>
      <vt:lpstr>Times New Roman</vt:lpstr>
      <vt:lpstr>Wingdings</vt:lpstr>
      <vt:lpstr>Wingdings 2</vt:lpstr>
      <vt:lpstr>Поток</vt:lpstr>
      <vt:lpstr>Бюджет для граждан</vt:lpstr>
      <vt:lpstr>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Отчет об исполнении бюджета включает:  </vt:lpstr>
      <vt:lpstr>Исполнение бюджета Инсарского муниципального района за 2014-2018 годы</vt:lpstr>
      <vt:lpstr>                        Исполнение доходной части бюджета Инсарского муниципального района  за 2014-2018 годы 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 </vt:lpstr>
      <vt:lpstr>Исполнение расходов по разделу «Национальная экономика» </vt:lpstr>
      <vt:lpstr>Исполнение расходов по разделу « Жилищно-коммунальное хозяйство» 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Муниципальные программы Инсарского муниципального района </vt:lpstr>
      <vt:lpstr>Презентация PowerPoint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Загороднова</cp:lastModifiedBy>
  <cp:revision>211</cp:revision>
  <dcterms:created xsi:type="dcterms:W3CDTF">2016-12-13T05:19:54Z</dcterms:created>
  <dcterms:modified xsi:type="dcterms:W3CDTF">2021-01-26T10:36:00Z</dcterms:modified>
</cp:coreProperties>
</file>