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80" r:id="rId21"/>
    <p:sldId id="277" r:id="rId22"/>
    <p:sldId id="278" r:id="rId23"/>
    <p:sldId id="279" r:id="rId24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9915" autoAdjust="0"/>
  </p:normalViewPr>
  <p:slideViewPr>
    <p:cSldViewPr>
      <p:cViewPr varScale="1">
        <p:scale>
          <a:sx n="98" d="100"/>
          <a:sy n="98" d="100"/>
        </p:scale>
        <p:origin x="-35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3"/>
  <c:chart>
    <c:plotArea>
      <c:layout>
        <c:manualLayout>
          <c:layoutTarget val="inner"/>
          <c:xMode val="edge"/>
          <c:yMode val="edge"/>
          <c:x val="7.597455959342779E-2"/>
          <c:y val="9.5442991891670867E-2"/>
          <c:w val="0.74384526586954625"/>
          <c:h val="0.76082946400643392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493920449559483E-2"/>
                  <c:y val="7.8119357903986539E-2"/>
                </c:manualLayout>
              </c:layout>
              <c:showVal val="1"/>
            </c:dLbl>
            <c:dLbl>
              <c:idx val="1"/>
              <c:layout>
                <c:manualLayout>
                  <c:x val="-1.0457443146916373E-2"/>
                  <c:y val="7.8119357903986539E-2"/>
                </c:manualLayout>
              </c:layout>
              <c:showVal val="1"/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Val val="1"/>
            </c:dLbl>
            <c:dLbl>
              <c:idx val="3"/>
              <c:layout>
                <c:manualLayout>
                  <c:x val="-8.9635226973569463E-3"/>
                  <c:y val="0.10126583431998226"/>
                </c:manualLayout>
              </c:layout>
              <c:showVal val="1"/>
            </c:dLbl>
            <c:dLbl>
              <c:idx val="5"/>
              <c:layout>
                <c:manualLayout>
                  <c:x val="-1.6433124945154351E-2"/>
                  <c:y val="7.233273879998757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212.5</c:v>
                </c:pt>
                <c:pt idx="1">
                  <c:v>207.4</c:v>
                </c:pt>
                <c:pt idx="2">
                  <c:v>260.5</c:v>
                </c:pt>
                <c:pt idx="3">
                  <c:v>239.9</c:v>
                </c:pt>
                <c:pt idx="4">
                  <c:v>253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5.9756817982379558E-3"/>
                  <c:y val="0.11862569163197982"/>
                </c:manualLayout>
              </c:layout>
              <c:showVal val="1"/>
            </c:dLbl>
            <c:dLbl>
              <c:idx val="1"/>
              <c:layout>
                <c:manualLayout>
                  <c:x val="1.1951363596475861E-2"/>
                  <c:y val="0.12151900118397871"/>
                </c:manualLayout>
              </c:layout>
              <c:showVal val="1"/>
            </c:dLbl>
            <c:dLbl>
              <c:idx val="2"/>
              <c:layout>
                <c:manualLayout>
                  <c:x val="1.1951363596475861E-2"/>
                  <c:y val="9.5479215215983279E-2"/>
                </c:manualLayout>
              </c:layout>
              <c:showVal val="1"/>
            </c:dLbl>
            <c:dLbl>
              <c:idx val="4"/>
              <c:layout>
                <c:manualLayout>
                  <c:x val="2.240880674339225E-2"/>
                  <c:y val="0.14466547759997508"/>
                </c:manualLayout>
              </c:layout>
              <c:showVal val="1"/>
            </c:dLbl>
            <c:dLbl>
              <c:idx val="5"/>
              <c:layout>
                <c:manualLayout>
                  <c:x val="2.3902727192951705E-2"/>
                  <c:y val="9.8372524767983069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215.1</c:v>
                </c:pt>
                <c:pt idx="1">
                  <c:v>226.8</c:v>
                </c:pt>
                <c:pt idx="2">
                  <c:v>270.10000000000002</c:v>
                </c:pt>
                <c:pt idx="3">
                  <c:v>236.3</c:v>
                </c:pt>
                <c:pt idx="4">
                  <c:v>250.2</c:v>
                </c:pt>
              </c:numCache>
            </c:numRef>
          </c:val>
        </c:ser>
        <c:axId val="80465920"/>
        <c:axId val="90130688"/>
      </c:barChart>
      <c:catAx>
        <c:axId val="80465920"/>
        <c:scaling>
          <c:orientation val="minMax"/>
        </c:scaling>
        <c:axPos val="b"/>
        <c:numFmt formatCode="General" sourceLinked="1"/>
        <c:tickLblPos val="nextTo"/>
        <c:crossAx val="90130688"/>
        <c:crossesAt val="10"/>
        <c:auto val="1"/>
        <c:lblAlgn val="ctr"/>
        <c:lblOffset val="100"/>
      </c:catAx>
      <c:valAx>
        <c:axId val="90130688"/>
        <c:scaling>
          <c:orientation val="minMax"/>
          <c:max val="275"/>
          <c:min val="10"/>
        </c:scaling>
        <c:axPos val="l"/>
        <c:majorGridlines/>
        <c:numFmt formatCode="General" sourceLinked="1"/>
        <c:tickLblPos val="nextTo"/>
        <c:crossAx val="80465920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dLbls>
            <c:showVal val="1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24.2</c:v>
                </c:pt>
                <c:pt idx="1">
                  <c:v>30.5</c:v>
                </c:pt>
                <c:pt idx="2">
                  <c:v>33.700000000000003</c:v>
                </c:pt>
                <c:pt idx="3">
                  <c:v>32.200000000000003</c:v>
                </c:pt>
                <c:pt idx="4">
                  <c:v>33.9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howVal val="1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188.3</c:v>
                </c:pt>
                <c:pt idx="1">
                  <c:v>176.9</c:v>
                </c:pt>
                <c:pt idx="2">
                  <c:v>226.8</c:v>
                </c:pt>
                <c:pt idx="3">
                  <c:v>207.7</c:v>
                </c:pt>
                <c:pt idx="4">
                  <c:v>219.1</c:v>
                </c:pt>
              </c:numCache>
            </c:numRef>
          </c:val>
        </c:ser>
        <c:shape val="cone"/>
        <c:axId val="90399104"/>
        <c:axId val="90400640"/>
        <c:axId val="80827712"/>
      </c:bar3DChart>
      <c:catAx>
        <c:axId val="90399104"/>
        <c:scaling>
          <c:orientation val="minMax"/>
        </c:scaling>
        <c:axPos val="b"/>
        <c:numFmt formatCode="General" sourceLinked="1"/>
        <c:tickLblPos val="nextTo"/>
        <c:crossAx val="90400640"/>
        <c:crosses val="autoZero"/>
        <c:auto val="1"/>
        <c:lblAlgn val="ctr"/>
        <c:lblOffset val="100"/>
      </c:catAx>
      <c:valAx>
        <c:axId val="90400640"/>
        <c:scaling>
          <c:orientation val="minMax"/>
        </c:scaling>
        <c:axPos val="l"/>
        <c:majorGridlines/>
        <c:numFmt formatCode="General" sourceLinked="1"/>
        <c:tickLblPos val="nextTo"/>
        <c:crossAx val="90399104"/>
        <c:crosses val="autoZero"/>
        <c:crossBetween val="between"/>
      </c:valAx>
      <c:serAx>
        <c:axId val="80827712"/>
        <c:scaling>
          <c:orientation val="minMax"/>
        </c:scaling>
        <c:delete val="1"/>
        <c:axPos val="b"/>
        <c:tickLblPos val="none"/>
        <c:crossAx val="90400640"/>
        <c:crosses val="autoZero"/>
      </c:serAx>
    </c:plotArea>
    <c:legend>
      <c:legendPos val="r"/>
      <c:legendEntry>
        <c:idx val="0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ayout/>
      <c:txPr>
        <a:bodyPr/>
        <a:lstStyle/>
        <a:p>
          <a:pPr>
            <a:defRPr baseline="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/>
          </a:bodyPr>
          <a:lstStyle/>
          <a:p>
            <a:pPr algn="ctr"/>
            <a:r>
              <a:rPr lang="ru-RU" sz="2300" b="1" i="1" dirty="0" smtClean="0"/>
              <a:t>Решение от 18.04.2019 г. </a:t>
            </a:r>
            <a:r>
              <a:rPr lang="ru-RU" sz="2300" b="1" i="1" smtClean="0"/>
              <a:t>№ 29 </a:t>
            </a:r>
            <a:r>
              <a:rPr lang="ru-RU" sz="2300" b="1" i="1" dirty="0" smtClean="0"/>
              <a:t>«Об исполнение  бюджета Инсарского муниципального района 3а 2018 год»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1857364"/>
            <a:ext cx="2714644" cy="1785950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1857364"/>
            <a:ext cx="2857520" cy="1857388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8926" y="3929066"/>
            <a:ext cx="3071834" cy="1714512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071942"/>
            <a:ext cx="2500330" cy="1563700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5074" y="4071942"/>
            <a:ext cx="2714644" cy="1571636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Бюджет для граждан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" name="Рисунок 15" descr="140817_000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43636" y="2000240"/>
            <a:ext cx="2857520" cy="185738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85794"/>
            <a:ext cx="8229600" cy="16327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Мангутова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Камиля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Аминовича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000240"/>
            <a:ext cx="8786874" cy="4103368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В целях реализации основных направлений бюджетной политики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района, информирование жителей о расходовании средств районного бюджета является обеспечение прозрачности и открытости бюджетного планирования. 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Каждый житель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является участником формирования этого плана с одной стороны как налогоплательщик, наполняя доходы бюджета, с другой стороны – он получает часть расходов как потребитель общественных услуг. Понимание основ финансового планирования позволит эффективно управлять не только собственными, но и общественными финансами, реализуя тем самым принцип местного самоуправления. С этой целью разработана брошюра «Бюджет для граждан» по исполнению бюджета за 2018 год.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nsar_kart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571613"/>
            <a:ext cx="8572560" cy="4752988"/>
          </a:xfrm>
          <a:effectLst>
            <a:outerShdw blurRad="50800" dist="50800" dir="5400000" algn="ctr" rotWithShape="0">
              <a:srgbClr val="000000"/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свод районного и местных бюджетов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830580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Основные понятия бюджетной системы Российской Федерации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142844" y="1643050"/>
            <a:ext cx="8858280" cy="4786346"/>
            <a:chOff x="3808" y="3980"/>
            <a:chExt cx="7665" cy="4252"/>
          </a:xfrm>
        </p:grpSpPr>
        <p:sp>
          <p:nvSpPr>
            <p:cNvPr id="2069" name="AutoShape 21"/>
            <p:cNvSpPr>
              <a:spLocks noChangeAspect="1" noChangeArrowheads="1" noTextEdit="1"/>
            </p:cNvSpPr>
            <p:nvPr/>
          </p:nvSpPr>
          <p:spPr bwMode="auto">
            <a:xfrm>
              <a:off x="3808" y="3980"/>
              <a:ext cx="7665" cy="4252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8" name="AutoShape 20"/>
            <p:cNvSpPr>
              <a:spLocks noChangeArrowheads="1"/>
            </p:cNvSpPr>
            <p:nvPr/>
          </p:nvSpPr>
          <p:spPr bwMode="auto">
            <a:xfrm>
              <a:off x="9649" y="4081"/>
              <a:ext cx="1739" cy="1358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7" name="AutoShape 19"/>
            <p:cNvSpPr>
              <a:spLocks noChangeArrowheads="1"/>
            </p:cNvSpPr>
            <p:nvPr/>
          </p:nvSpPr>
          <p:spPr bwMode="auto">
            <a:xfrm>
              <a:off x="4516" y="4182"/>
              <a:ext cx="1774" cy="1213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6" name="Rectangle 18"/>
            <p:cNvSpPr>
              <a:spLocks noChangeArrowheads="1"/>
            </p:cNvSpPr>
            <p:nvPr/>
          </p:nvSpPr>
          <p:spPr bwMode="auto">
            <a:xfrm>
              <a:off x="8497" y="5193"/>
              <a:ext cx="1981" cy="1182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Бюджеты государственных внебюджетных фондов</a:t>
              </a:r>
              <a:endPara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5" name="AutoShape 17"/>
            <p:cNvSpPr>
              <a:spLocks noChangeArrowheads="1"/>
            </p:cNvSpPr>
            <p:nvPr/>
          </p:nvSpPr>
          <p:spPr bwMode="auto">
            <a:xfrm>
              <a:off x="6097" y="5703"/>
              <a:ext cx="2208" cy="288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 субъекта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4" name="AutoShape 16"/>
            <p:cNvSpPr>
              <a:spLocks noChangeArrowheads="1"/>
            </p:cNvSpPr>
            <p:nvPr/>
          </p:nvSpPr>
          <p:spPr bwMode="auto">
            <a:xfrm>
              <a:off x="6097" y="6087"/>
              <a:ext cx="2208" cy="288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Местный бюджет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3" name="AutoShape 15"/>
            <p:cNvSpPr>
              <a:spLocks noChangeArrowheads="1"/>
            </p:cNvSpPr>
            <p:nvPr/>
          </p:nvSpPr>
          <p:spPr bwMode="auto">
            <a:xfrm>
              <a:off x="6097" y="5294"/>
              <a:ext cx="2208" cy="31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Федеральный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2" name="AutoShape 14"/>
            <p:cNvSpPr>
              <a:spLocks noChangeArrowheads="1"/>
            </p:cNvSpPr>
            <p:nvPr/>
          </p:nvSpPr>
          <p:spPr bwMode="auto">
            <a:xfrm>
              <a:off x="5713" y="5415"/>
              <a:ext cx="288" cy="576"/>
            </a:xfrm>
            <a:prstGeom prst="curvedRightArrow">
              <a:avLst>
                <a:gd name="adj1" fmla="val 40000"/>
                <a:gd name="adj2" fmla="val 80000"/>
                <a:gd name="adj3" fmla="val 33333"/>
              </a:avLst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1" name="AutoShape 13"/>
            <p:cNvSpPr>
              <a:spLocks/>
            </p:cNvSpPr>
            <p:nvPr/>
          </p:nvSpPr>
          <p:spPr bwMode="auto">
            <a:xfrm>
              <a:off x="5905" y="5703"/>
              <a:ext cx="192" cy="672"/>
            </a:xfrm>
            <a:prstGeom prst="leftBrace">
              <a:avLst>
                <a:gd name="adj1" fmla="val 29167"/>
                <a:gd name="adj2" fmla="val 50000"/>
              </a:avLst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0" name="AutoShape 12"/>
            <p:cNvSpPr>
              <a:spLocks noChangeArrowheads="1"/>
            </p:cNvSpPr>
            <p:nvPr/>
          </p:nvSpPr>
          <p:spPr bwMode="auto">
            <a:xfrm>
              <a:off x="6092" y="6810"/>
              <a:ext cx="3168" cy="606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Бюджетная система Российской Федерации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9" name="AutoShape 11"/>
            <p:cNvSpPr>
              <a:spLocks noChangeArrowheads="1"/>
            </p:cNvSpPr>
            <p:nvPr/>
          </p:nvSpPr>
          <p:spPr bwMode="auto">
            <a:xfrm>
              <a:off x="4273" y="7113"/>
              <a:ext cx="1718" cy="30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8" name="AutoShape 10"/>
            <p:cNvSpPr>
              <a:spLocks noChangeArrowheads="1"/>
            </p:cNvSpPr>
            <p:nvPr/>
          </p:nvSpPr>
          <p:spPr bwMode="auto">
            <a:xfrm>
              <a:off x="9366" y="7113"/>
              <a:ext cx="1617" cy="30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7" name="AutoShape 9"/>
            <p:cNvSpPr>
              <a:spLocks/>
            </p:cNvSpPr>
            <p:nvPr/>
          </p:nvSpPr>
          <p:spPr bwMode="auto">
            <a:xfrm rot="16200000">
              <a:off x="7452" y="5349"/>
              <a:ext cx="382" cy="2496"/>
            </a:xfrm>
            <a:prstGeom prst="leftBrace">
              <a:avLst>
                <a:gd name="adj1" fmla="val 54450"/>
                <a:gd name="adj2" fmla="val 50000"/>
              </a:avLst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5991" y="7820"/>
              <a:ext cx="788" cy="304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Дефицит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10438" y="6608"/>
              <a:ext cx="889" cy="37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Профицит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4" name="AutoShape 6"/>
            <p:cNvSpPr>
              <a:spLocks noChangeArrowheads="1"/>
            </p:cNvSpPr>
            <p:nvPr/>
          </p:nvSpPr>
          <p:spPr bwMode="auto">
            <a:xfrm>
              <a:off x="4374" y="7517"/>
              <a:ext cx="1718" cy="264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9225" y="7517"/>
              <a:ext cx="1617" cy="303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>
              <a:off x="5991" y="7820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1" name="Line 3"/>
            <p:cNvSpPr>
              <a:spLocks noChangeShapeType="1"/>
            </p:cNvSpPr>
            <p:nvPr/>
          </p:nvSpPr>
          <p:spPr bwMode="auto">
            <a:xfrm>
              <a:off x="10640" y="7012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3848" y="6406"/>
              <a:ext cx="1879" cy="642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Консолидированный бюджет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285992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Отчет об исполнении бюджета включает: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42844" y="2071678"/>
            <a:ext cx="87868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 бюджета по доходам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Исполнение бюджета по расходам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Источники финансирования дефицита бюджета ( направления использования </a:t>
            </a:r>
            <a:r>
              <a:rPr lang="ru-RU" sz="2800" b="1" i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Итоги реализации муниципальных программ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14356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2014-2018 годы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35163"/>
          <a:ext cx="8501122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858280" cy="21328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доходной части бюджета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за 2014-2018 годы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2214554"/>
          <a:ext cx="8643998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500190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Исполнение  доходов бюджета </a:t>
            </a:r>
            <a:r>
              <a:rPr lang="ru-RU" sz="3200" b="1" i="1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2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643050"/>
          <a:ext cx="8786874" cy="5114932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357850"/>
                <a:gridCol w="1214446"/>
                <a:gridCol w="1071570"/>
                <a:gridCol w="1143008"/>
              </a:tblGrid>
              <a:tr h="642942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800" b="1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8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</a:p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5719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800" b="1" i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253 176,5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253 002,2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18 749,5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19 928,2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106,3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3 674,6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3 265,2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88,9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1 173,5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1345,6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114,7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4 907,7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5 303,6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108,1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2 961,7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2 948,4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пользование природными ресурсами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116,0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77,3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350,4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544,3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155,3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</a:t>
                      </a: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материальных и нематериальных активов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492,8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485,7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98,6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125,6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 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220 568,6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219 043,1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8715404" cy="2143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 решение о бюджете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Функциональная структура – по направлениям    расходования средств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Ведомственная структура – по ведомствам,   осуществляющим расходы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Программная структура – по реализуемым муниципальным программам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571480"/>
            <a:ext cx="9286908" cy="14287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расходной части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357298"/>
          <a:ext cx="8858313" cy="527919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071966"/>
                <a:gridCol w="857256"/>
                <a:gridCol w="1428761"/>
                <a:gridCol w="1214445"/>
                <a:gridCol w="1285885"/>
              </a:tblGrid>
              <a:tr h="731922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4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  <a:p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40094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253 709,1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250 177,1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98,6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33 584,5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33 087,3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733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2 868,8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2 864,3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51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7 125,4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5 745,5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хозяйство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1 876,0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1 865,2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159 848,8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158 798,6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34 784,1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34 777,4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12 258,9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11 680,5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Средства массовой информации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27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5132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Дотации поселениям на выравнивание бюджетной обеспеченности</a:t>
                      </a: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5794"/>
            <a:ext cx="8929718" cy="25003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«Общегосударственные вопросы»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42844" y="1428736"/>
          <a:ext cx="8858312" cy="50766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090"/>
                <a:gridCol w="1000132"/>
                <a:gridCol w="1357322"/>
                <a:gridCol w="1285884"/>
                <a:gridCol w="1285884"/>
              </a:tblGrid>
              <a:tr h="638361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76085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Arial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33 584,5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33087,3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8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муниципального образования</a:t>
                      </a:r>
                      <a:endParaRPr lang="ru-RU" sz="14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1 583,3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smtClean="0">
                          <a:latin typeface="Times New Roman" pitchFamily="18" charset="0"/>
                          <a:cs typeface="Times New Roman" pitchFamily="18" charset="0"/>
                        </a:rPr>
                        <a:t>1 553,0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8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16 849,4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16 635,5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704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5 036,0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5 019,4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190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Резервный фонд 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258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9 788,7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9 742,1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714356"/>
            <a:ext cx="8229600" cy="192882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безопасность и правоохранительная деятельность»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51" y="2071678"/>
          <a:ext cx="8786905" cy="37862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4741"/>
                <a:gridCol w="1285884"/>
                <a:gridCol w="1500198"/>
                <a:gridCol w="1357322"/>
                <a:gridCol w="1428760"/>
              </a:tblGrid>
              <a:tr h="82414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99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2 868,8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2 864,3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527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1 503,7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1 503,7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498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03 09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1 265,1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1 264,1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596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Прочие мероприятия в области национальной безопасности и правоохранительной деятельности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357322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экономика»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3" y="1714487"/>
          <a:ext cx="8786872" cy="4194132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3071684"/>
                <a:gridCol w="1329106"/>
                <a:gridCol w="1550624"/>
                <a:gridCol w="1549575"/>
                <a:gridCol w="1285883"/>
              </a:tblGrid>
              <a:tr h="13573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7 125,4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5 745,5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80,6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5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04  05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2 016,2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902,2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5 059,2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4 843,3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372476" cy="1643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 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857365"/>
          <a:ext cx="8643998" cy="35718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1834"/>
                <a:gridCol w="1285884"/>
                <a:gridCol w="1500198"/>
                <a:gridCol w="1357322"/>
                <a:gridCol w="1428760"/>
              </a:tblGrid>
              <a:tr h="799842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86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- коммунальное 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1 876,0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1 865,2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998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58,5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86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1 850,0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1 850,0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858280" cy="16533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3" y="1357298"/>
          <a:ext cx="8715469" cy="50587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2585"/>
                <a:gridCol w="1124577"/>
                <a:gridCol w="1616579"/>
                <a:gridCol w="1476007"/>
                <a:gridCol w="1405721"/>
              </a:tblGrid>
              <a:tr h="649815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931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159 848,8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158 798,6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07 01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32 747,0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32 647,8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98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07 02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104 732,7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104 445,5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665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07  03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16 938,6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16 438,6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486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политика и оздоровление детей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07 07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3 243,0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3 199,4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31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образования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07 09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2 087,5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2 067,3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85794"/>
            <a:ext cx="8786874" cy="1928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2143116"/>
          <a:ext cx="8786872" cy="2540972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071834"/>
                <a:gridCol w="1285884"/>
                <a:gridCol w="1500198"/>
                <a:gridCol w="1357322"/>
                <a:gridCol w="1571634"/>
              </a:tblGrid>
              <a:tr h="490604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6048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34 784,1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</a:t>
                      </a:r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777,4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76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30 982,6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30 982,0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808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801,5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3 795,4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8573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5" y="2143116"/>
          <a:ext cx="8858311" cy="4286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770"/>
                <a:gridCol w="1296338"/>
                <a:gridCol w="1656432"/>
                <a:gridCol w="1440376"/>
                <a:gridCol w="1512395"/>
              </a:tblGrid>
              <a:tr h="857256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% 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12 258,9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11 680,5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обеспечение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1 752,8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1 279,2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обеспечение населения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10 03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4 264,1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4 159,3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семьи и детства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6 242,0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6 242,0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9001156" cy="271463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«Физическая культура и спорт»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19" y="2285992"/>
          <a:ext cx="8572561" cy="2913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7"/>
                <a:gridCol w="1143008"/>
                <a:gridCol w="1428760"/>
                <a:gridCol w="1571636"/>
                <a:gridCol w="1428760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4008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 и спорт </a:t>
                      </a:r>
                      <a:endParaRPr lang="ru-RU" sz="2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338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 </a:t>
                      </a:r>
                      <a:r>
                        <a:rPr lang="ru-RU" sz="2200" b="1" i="1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«Средства массовой информации»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79" y="2143116"/>
          <a:ext cx="8786876" cy="2140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4647"/>
                <a:gridCol w="1428760"/>
                <a:gridCol w="1643074"/>
                <a:gridCol w="1428760"/>
                <a:gridCol w="1571635"/>
              </a:tblGrid>
              <a:tr h="775776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</a:t>
                      </a:r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24422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2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1 250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1 250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49458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12 02</a:t>
                      </a:r>
                      <a:endParaRPr lang="ru-RU" sz="2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1 250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1 250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572560" cy="1214446"/>
          </a:xfrm>
        </p:spPr>
        <p:txBody>
          <a:bodyPr/>
          <a:lstStyle/>
          <a:p>
            <a:pPr algn="ctr"/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400" i="1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1428736"/>
          <a:ext cx="8858312" cy="49325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6412"/>
                <a:gridCol w="1214446"/>
                <a:gridCol w="1143008"/>
                <a:gridCol w="1214446"/>
              </a:tblGrid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235 307,1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232 243,4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57190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муниципальной службы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2017-2021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образования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156 312,6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155 406,0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79813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жильем молодых семей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4 048,2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3 996,0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культуры и туризма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35 526,8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35 826,7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48184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физической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культуры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, спорта и молодежной политики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районе»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143,7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2151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сельского хозяйства и регулирования рынков сельскохозяйственной продукции, сырья и продовольствия на 2016-2020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  <a:p>
                      <a:pPr algn="just" fontAlgn="b"/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3 816,6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2 872,2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75,3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8054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дорожного хозяйства и транспортной инфраструктуры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5 059,2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4 843,3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2844" y="928670"/>
          <a:ext cx="8786876" cy="56673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6412"/>
                <a:gridCol w="1357322"/>
                <a:gridCol w="1071570"/>
                <a:gridCol w="1071572"/>
              </a:tblGrid>
              <a:tr h="4286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«Повышения эффективности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управления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муниципальными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финансами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2016-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2022г»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5 048,5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5 027,9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 охране общественного порядка и профилактике правонарушений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2016-2020 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«Противодействия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коррупции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и поддержки малого и среднего предпринимательства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2018-2022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«Повышение качества предоставления государственных и муниципальных услуг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 –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1 741,3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1 741,3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88,0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49611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«Организация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отдыха детей в каникулярное время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3 199,4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3 199,4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и обеспечение эффективности деятельности администрации 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2018-2020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20 040,8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19 343,0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1643050"/>
            <a:ext cx="792961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09@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mfrm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moris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1559</TotalTime>
  <Words>1561</Words>
  <Application>Microsoft Office PowerPoint</Application>
  <PresentationFormat>Экран (4:3)</PresentationFormat>
  <Paragraphs>552</Paragraphs>
  <Slides>23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Поток</vt:lpstr>
      <vt:lpstr>Бюджет для граждан</vt:lpstr>
      <vt:lpstr>Обращение  главы Инсарского муниципального района Республики Мордовия Мангутова Камиля Аминовича к жителям Инсарского района Республики Мордовия </vt:lpstr>
      <vt:lpstr>Инсарский муниципальный район</vt:lpstr>
      <vt:lpstr>Словарь</vt:lpstr>
      <vt:lpstr>Основные понятия бюджетной системы Российской Федерации </vt:lpstr>
      <vt:lpstr>Отчет об исполнении бюджета включает:  </vt:lpstr>
      <vt:lpstr>Исполнение бюджета Инсарского муниципального района за 2014-2018 годы</vt:lpstr>
      <vt:lpstr>                        Исполнение доходной части бюджета Инсарского муниципального района  за 2014-2018 годы </vt:lpstr>
      <vt:lpstr>Исполнение  доходов бюджета Инсарского муниципального района </vt:lpstr>
      <vt:lpstr>В решение о бюджете Инсарского муниципального района расходы представлены тремя способами </vt:lpstr>
      <vt:lpstr>Исполнение расходной части бюджета Инсарского муниципального района </vt:lpstr>
      <vt:lpstr>Исполнение расходов по разделу «Общегосударственные вопросы»    </vt:lpstr>
      <vt:lpstr>Исполнение расходов по разделу «Национальная безопасность и правоохранительная деятельность» </vt:lpstr>
      <vt:lpstr>Исполнение расходов по разделу «Национальная экономика» </vt:lpstr>
      <vt:lpstr>Исполнение расходов по разделу « Жилищно-коммунальное хозяйство» </vt:lpstr>
      <vt:lpstr>Исполнение расходов по разделу «Образование» </vt:lpstr>
      <vt:lpstr>Исполнение расходов по разделу «Культура»  </vt:lpstr>
      <vt:lpstr>Исполнение расходов по разделу «Социальная политика»  </vt:lpstr>
      <vt:lpstr>Исполнение расходов по разделу «Физическая культура и спорт»    </vt:lpstr>
      <vt:lpstr>Исполнение расходов по разделу «Средства массовой информации»</vt:lpstr>
      <vt:lpstr>Муниципальные программы Инсарского муниципального района </vt:lpstr>
      <vt:lpstr>Слайд 22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Связь</cp:lastModifiedBy>
  <cp:revision>204</cp:revision>
  <dcterms:created xsi:type="dcterms:W3CDTF">2016-12-13T05:19:54Z</dcterms:created>
  <dcterms:modified xsi:type="dcterms:W3CDTF">2020-01-20T06:24:21Z</dcterms:modified>
</cp:coreProperties>
</file>