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6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8"/>
  <c:chart>
    <c:plotArea>
      <c:layout>
        <c:manualLayout>
          <c:layoutTarget val="inner"/>
          <c:xMode val="edge"/>
          <c:yMode val="edge"/>
          <c:x val="7.597455959342779E-2"/>
          <c:y val="3.1790181747681993E-2"/>
          <c:w val="0.89024942825194164"/>
          <c:h val="0.7000699634144426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18E-2"/>
                  <c:y val="7.8119357903986594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2.0915003925364255E-2"/>
                  <c:y val="0.19963835908796551"/>
                </c:manualLayout>
              </c:layout>
              <c:showVal val="1"/>
            </c:dLbl>
            <c:dLbl>
              <c:idx val="4"/>
              <c:layout>
                <c:manualLayout>
                  <c:x val="-1.7927045394713837E-2"/>
                  <c:y val="9.5479215215983279E-2"/>
                </c:manualLayout>
              </c:layout>
              <c:showVal val="1"/>
            </c:dLbl>
            <c:dLbl>
              <c:idx val="5"/>
              <c:layout>
                <c:manualLayout>
                  <c:x val="-1.6433124945154386E-2"/>
                  <c:y val="7.2332738799987722E-2"/>
                </c:manualLayout>
              </c:layout>
              <c:showVal val="1"/>
            </c:dLbl>
            <c:dLbl>
              <c:idx val="6"/>
              <c:layout>
                <c:manualLayout>
                  <c:x val="-2.240880674339225E-2"/>
                  <c:y val="7.2332738799987487E-2"/>
                </c:manualLayout>
              </c:layout>
              <c:showVal val="1"/>
            </c:dLbl>
            <c:dLbl>
              <c:idx val="7"/>
              <c:layout>
                <c:manualLayout>
                  <c:x val="-2.3902727192951705E-2"/>
                  <c:y val="0.16202533491197177"/>
                </c:manualLayout>
              </c:layout>
              <c:showVal val="1"/>
            </c:dLbl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207.4</c:v>
                </c:pt>
                <c:pt idx="1">
                  <c:v>260.5</c:v>
                </c:pt>
                <c:pt idx="2">
                  <c:v>242.6</c:v>
                </c:pt>
                <c:pt idx="3">
                  <c:v>254.4</c:v>
                </c:pt>
                <c:pt idx="4">
                  <c:v>239.7</c:v>
                </c:pt>
                <c:pt idx="5">
                  <c:v>203.9</c:v>
                </c:pt>
                <c:pt idx="6">
                  <c:v>162.80000000000001</c:v>
                </c:pt>
                <c:pt idx="7">
                  <c:v>161.5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2866249890308605E-2"/>
                  <c:y val="0.12151900118397871"/>
                </c:manualLayout>
              </c:layout>
              <c:showVal val="1"/>
            </c:dLbl>
            <c:dLbl>
              <c:idx val="1"/>
              <c:layout>
                <c:manualLayout>
                  <c:x val="4.1829772587665445E-2"/>
                  <c:y val="5.2079571935990956E-2"/>
                </c:manualLayout>
              </c:layout>
              <c:showVal val="1"/>
            </c:dLbl>
            <c:dLbl>
              <c:idx val="2"/>
              <c:layout>
                <c:manualLayout>
                  <c:x val="3.1372329440749191E-2"/>
                  <c:y val="5.4972881487990434E-2"/>
                </c:manualLayout>
              </c:layout>
              <c:showVal val="1"/>
            </c:dLbl>
            <c:dLbl>
              <c:idx val="3"/>
              <c:layout>
                <c:manualLayout>
                  <c:x val="2.5396647642511185E-2"/>
                  <c:y val="6.3652810143988894E-2"/>
                </c:manualLayout>
              </c:layout>
              <c:showVal val="1"/>
            </c:dLbl>
            <c:dLbl>
              <c:idx val="4"/>
              <c:layout>
                <c:manualLayout>
                  <c:x val="3.8841931688546549E-2"/>
                  <c:y val="0.10126583431998226"/>
                </c:manualLayout>
              </c:layout>
              <c:showVal val="1"/>
            </c:dLbl>
            <c:dLbl>
              <c:idx val="5"/>
              <c:layout>
                <c:manualLayout>
                  <c:x val="2.3902727192951702E-2"/>
                  <c:y val="9.8372524767983208E-2"/>
                </c:manualLayout>
              </c:layout>
              <c:showVal val="1"/>
            </c:dLbl>
            <c:dLbl>
              <c:idx val="6"/>
              <c:layout>
                <c:manualLayout>
                  <c:x val="2.5396647642511212E-2"/>
                  <c:y val="6.0759500591989361E-2"/>
                </c:manualLayout>
              </c:layout>
              <c:showVal val="1"/>
            </c:dLbl>
            <c:dLbl>
              <c:idx val="7"/>
              <c:layout>
                <c:manualLayout>
                  <c:x val="2.5396647642511205E-2"/>
                  <c:y val="0.22567814505596057"/>
                </c:manualLayout>
              </c:layout>
              <c:showVal val="1"/>
            </c:dLbl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226.8</c:v>
                </c:pt>
                <c:pt idx="1">
                  <c:v>270.10000000000002</c:v>
                </c:pt>
                <c:pt idx="2">
                  <c:v>242.6</c:v>
                </c:pt>
                <c:pt idx="3">
                  <c:v>255.9</c:v>
                </c:pt>
                <c:pt idx="4">
                  <c:v>245.9</c:v>
                </c:pt>
                <c:pt idx="5">
                  <c:v>203.9</c:v>
                </c:pt>
                <c:pt idx="6">
                  <c:v>162.80000000000001</c:v>
                </c:pt>
                <c:pt idx="7">
                  <c:v>161.4</c:v>
                </c:pt>
              </c:numCache>
            </c:numRef>
          </c:val>
        </c:ser>
        <c:axId val="80466304"/>
        <c:axId val="80467840"/>
      </c:barChart>
      <c:catAx>
        <c:axId val="80466304"/>
        <c:scaling>
          <c:orientation val="minMax"/>
        </c:scaling>
        <c:axPos val="b"/>
        <c:numFmt formatCode="General" sourceLinked="1"/>
        <c:tickLblPos val="nextTo"/>
        <c:crossAx val="80467840"/>
        <c:crossesAt val="10"/>
        <c:auto val="1"/>
        <c:lblAlgn val="ctr"/>
        <c:lblOffset val="100"/>
      </c:catAx>
      <c:valAx>
        <c:axId val="80467840"/>
        <c:scaling>
          <c:orientation val="minMax"/>
          <c:max val="275"/>
          <c:min val="10"/>
        </c:scaling>
        <c:axPos val="l"/>
        <c:majorGridlines/>
        <c:minorGridlines/>
        <c:numFmt formatCode="General" sourceLinked="1"/>
        <c:tickLblPos val="nextTo"/>
        <c:crossAx val="804663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4884889312257883"/>
          <c:y val="0.83939124767025952"/>
          <c:w val="0.13919974328094573"/>
          <c:h val="0.1606087523297407"/>
        </c:manualLayout>
      </c:layout>
    </c:legend>
    <c:plotVisOnly val="1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63"/>
          <c:h val="0.8389488219104186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30.5</c:v>
                </c:pt>
                <c:pt idx="1">
                  <c:v>33.700000000000003</c:v>
                </c:pt>
                <c:pt idx="2">
                  <c:v>32.200000000000003</c:v>
                </c:pt>
                <c:pt idx="3">
                  <c:v>32.6</c:v>
                </c:pt>
                <c:pt idx="4" formatCode="0.0">
                  <c:v>33</c:v>
                </c:pt>
                <c:pt idx="5">
                  <c:v>34.800000000000004</c:v>
                </c:pt>
                <c:pt idx="6">
                  <c:v>34.200000000000003</c:v>
                </c:pt>
                <c:pt idx="7" formatCode="0.0">
                  <c:v>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176.9</c:v>
                </c:pt>
                <c:pt idx="1">
                  <c:v>226.8</c:v>
                </c:pt>
                <c:pt idx="2">
                  <c:v>211</c:v>
                </c:pt>
                <c:pt idx="3">
                  <c:v>221.8</c:v>
                </c:pt>
                <c:pt idx="4">
                  <c:v>206.7</c:v>
                </c:pt>
                <c:pt idx="5">
                  <c:v>169.2</c:v>
                </c:pt>
                <c:pt idx="6">
                  <c:v>128.6</c:v>
                </c:pt>
                <c:pt idx="7">
                  <c:v>126.6</c:v>
                </c:pt>
              </c:numCache>
            </c:numRef>
          </c:val>
        </c:ser>
        <c:shape val="cone"/>
        <c:axId val="71362432"/>
        <c:axId val="90297472"/>
        <c:axId val="90261248"/>
      </c:bar3DChart>
      <c:catAx>
        <c:axId val="71362432"/>
        <c:scaling>
          <c:orientation val="minMax"/>
        </c:scaling>
        <c:axPos val="b"/>
        <c:numFmt formatCode="General" sourceLinked="1"/>
        <c:tickLblPos val="nextTo"/>
        <c:crossAx val="90297472"/>
        <c:crosses val="autoZero"/>
        <c:auto val="1"/>
        <c:lblAlgn val="ctr"/>
        <c:lblOffset val="100"/>
      </c:catAx>
      <c:valAx>
        <c:axId val="90297472"/>
        <c:scaling>
          <c:orientation val="minMax"/>
        </c:scaling>
        <c:axPos val="l"/>
        <c:majorGridlines/>
        <c:numFmt formatCode="General" sourceLinked="1"/>
        <c:tickLblPos val="nextTo"/>
        <c:crossAx val="71362432"/>
        <c:crosses val="autoZero"/>
        <c:crossBetween val="between"/>
      </c:valAx>
      <c:serAx>
        <c:axId val="90261248"/>
        <c:scaling>
          <c:orientation val="minMax"/>
        </c:scaling>
        <c:delete val="1"/>
        <c:axPos val="b"/>
        <c:tickLblPos val="none"/>
        <c:crossAx val="90297472"/>
        <c:crosses val="autoZero"/>
      </c:serAx>
    </c:plotArea>
    <c:legend>
      <c:legendPos val="r"/>
      <c:layout>
        <c:manualLayout>
          <c:xMode val="edge"/>
          <c:yMode val="edge"/>
          <c:x val="0.70393965847747808"/>
          <c:y val="0.34228444331243407"/>
          <c:w val="0.285775748675555"/>
          <c:h val="0.28649779003548748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i="1" dirty="0" smtClean="0"/>
              <a:t>Решение </a:t>
            </a:r>
            <a:r>
              <a:rPr lang="ru-RU" sz="2000" i="1" dirty="0" smtClean="0"/>
              <a:t>Совета </a:t>
            </a:r>
            <a:r>
              <a:rPr lang="ru-RU" sz="2000" i="1" dirty="0" smtClean="0"/>
              <a:t>депутатов от 24.12.2019 г. </a:t>
            </a:r>
            <a:r>
              <a:rPr lang="ru-RU" sz="2000" i="1" smtClean="0"/>
              <a:t>№ 58 </a:t>
            </a:r>
            <a:r>
              <a:rPr lang="ru-RU" sz="2000" i="1" dirty="0" smtClean="0"/>
              <a:t>«О бюджете Инсарского муниципального района на 2020 год и на плановый период 2021 и 2022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3643314"/>
            <a:ext cx="3714776" cy="2000264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1500174"/>
            <a:ext cx="2928958" cy="1928826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3929066"/>
            <a:ext cx="2428892" cy="1785926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00504"/>
            <a:ext cx="2357454" cy="1778014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1571612"/>
            <a:ext cx="2500330" cy="1857388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Бюджет для гр</a:t>
            </a:r>
            <a:r>
              <a:rPr lang="ru-RU" dirty="0" smtClean="0"/>
              <a:t>аждан</a:t>
            </a:r>
            <a:endParaRPr lang="ru-RU" dirty="0"/>
          </a:p>
        </p:txBody>
      </p:sp>
      <p:pic>
        <p:nvPicPr>
          <p:cNvPr id="15" name="Рисунок 14" descr="140817_00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1500174"/>
            <a:ext cx="2786050" cy="204786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2041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786874" cy="421484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ctr"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настоящее время обеспечение открытости и прозрачности бюджетного процесса является одним из ключевых направлений деятельности органов местного самоуправления. Для того, чтобы каждый житель мог получить информацию о бюджете на 2020 год и на плановый период 2021 и 2022 годов создан информационный материал – «Бюджет для граждан», где в доступной и понятной форме отражены основные параметры бюджета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  Представленная информация предназначена для широкого круга пользователей и будет интересна и полезна как студентам, педагогам, молодым семьям и другим категориям населения, так как бюджет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затрагивает интересы каждого жителя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района. Граждане — и как налогоплательщики, и как потребители муниципальных услуг — должны быть уверены в том, что передаваемые ими в распоряжение средства используются прозрачно и эффективно, приносят конкретные результаты как для общества в целом, так и для каждой семьи, для каждого человека.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свод районного и местных бюджетов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Дефицит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расходов бюджета над его доходами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доходов бюджета над его расходами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214496" y="1572136"/>
            <a:ext cx="8929931" cy="4925931"/>
            <a:chOff x="3870" y="3917"/>
            <a:chExt cx="7727" cy="4376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932" y="3917"/>
              <a:ext cx="7665" cy="425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742" y="3980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3993" y="4107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815" y="5186"/>
              <a:ext cx="1981" cy="118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accent2">
                  <a:lumMod val="20000"/>
                  <a:lumOff val="80000"/>
                </a:schemeClr>
              </a:extrusionClr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3870" y="7090"/>
              <a:ext cx="1718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619" y="6836"/>
              <a:ext cx="1617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6281" y="7978"/>
              <a:ext cx="927" cy="30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8011" y="7915"/>
              <a:ext cx="1028" cy="3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557" y="7407"/>
              <a:ext cx="1617" cy="30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70" y="6201"/>
              <a:ext cx="1879" cy="642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 ходе бюджетного процесса бюджет проходит следующие стадии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5" name="AutoShape 1"/>
          <p:cNvSpPr>
            <a:spLocks noChangeArrowheads="1"/>
          </p:cNvSpPr>
          <p:nvPr/>
        </p:nvSpPr>
        <p:spPr bwMode="auto">
          <a:xfrm>
            <a:off x="857224" y="1857364"/>
            <a:ext cx="3357586" cy="1028700"/>
          </a:xfrm>
          <a:prstGeom prst="chevron">
            <a:avLst>
              <a:gd name="adj" fmla="val 6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bevelT/>
            <a:bevelB w="165100" prst="coolSlant"/>
            <a:contourClr>
              <a:schemeClr val="accent2">
                <a:lumMod val="20000"/>
                <a:lumOff val="80000"/>
              </a:schemeClr>
            </a:contourClr>
          </a:sp3d>
        </p:spPr>
        <p:txBody>
          <a:bodyPr vert="horz" wrap="square" lIns="86868" tIns="43434" rIns="86868" bIns="43434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2714612" y="3071810"/>
            <a:ext cx="3500462" cy="1028700"/>
          </a:xfrm>
          <a:prstGeom prst="chevron">
            <a:avLst>
              <a:gd name="adj" fmla="val 66667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                  утверждение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4143372" y="4214818"/>
            <a:ext cx="3214710" cy="1000132"/>
          </a:xfrm>
          <a:prstGeom prst="chevron">
            <a:avLst>
              <a:gd name="adj" fmla="val 68953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Исполнение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5072066" y="5429264"/>
            <a:ext cx="3786214" cy="1000132"/>
          </a:xfrm>
          <a:prstGeom prst="chevron">
            <a:avLst>
              <a:gd name="adj" fmla="val 78896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Составление,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утверждение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отчетности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33CCCC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857364"/>
            <a:ext cx="864399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Бюджетном послании Президента Российской Федерации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Послании Главы Республики Мордовия Государственному Собранию 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Республики Мордовия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Прогнозе социально-экономического развития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экономическое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Основных направлениях бюджетной и налоговой политики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Финансовое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305800" cy="10001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2020 год и на плановый период 2021 и 2022 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740000"/>
          <a:ext cx="8858312" cy="4259784"/>
        </p:xfrm>
        <a:graphic>
          <a:graphicData uri="http://schemas.openxmlformats.org/drawingml/2006/table">
            <a:tbl>
              <a:tblPr/>
              <a:tblGrid>
                <a:gridCol w="357190"/>
                <a:gridCol w="8501122"/>
              </a:tblGrid>
              <a:tr h="8512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Построение гибкой и комплексной системы управления бюджетными расходами, увязанной с формированием муниципальных программ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 на проектных принципах управления и обеспечения реализации Указа Президента Российской Федерации от 7 мая 2018 г. № 204 «О национальных целях и стратегических задачах развития Российской Федерации на период до 2024 года», должны стать скорректированные муниципальные программы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 с учетом интеграции в них региональных проектов, направленных на достижение целей, показателей и результатов федеральных проектов, входящих в состав национальных проектов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393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долгосрочной устойчивости и сбалансированности  районного бюджета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долговой устойчивости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эффективности финансовых взаимоотношений с бюджетами сельских поселений в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Инсарском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муниципальном районе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6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результативности и экономической эффективности финансового контроля и финансового аудита</a:t>
                      </a:r>
                      <a:endParaRPr lang="ru-RU" sz="1400" b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295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прозрачности и открытости районного бюджета и бюджетного процесса для общества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2015-2022 годы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736"/>
            <a:ext cx="9001156" cy="9898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3200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682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929354"/>
                <a:gridCol w="1000132"/>
                <a:gridCol w="1000132"/>
                <a:gridCol w="85725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20 648,6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21 474,6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22 333,6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3 236,0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1 207,3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473,9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1 019,4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1 060,2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1 102,6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6 760,6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7 263,0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2 406,0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2 502,2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2 602,2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369,7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384,5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399,9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618,4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643,1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668,9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169 178,5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128 572,2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125 550,4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203 934,7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162 756,9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161 546,7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64305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1214422"/>
            <a:ext cx="92869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0"/>
          <a:ext cx="8715435" cy="501297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929223"/>
                <a:gridCol w="857256"/>
                <a:gridCol w="928694"/>
                <a:gridCol w="928694"/>
                <a:gridCol w="107156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203 934,7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162 756,9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161497,4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34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28 359,3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20 418,0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20 276,1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2 546,8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1 968,1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1 979,8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8 593,2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9 603,6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11 084,8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115 515,0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91 884,7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88 380,0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24 926,0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14 080,5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13 119,9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18 308,2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17 316,9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17 317,8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4 305,9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4 305,9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4 305,9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3" y="1785927"/>
          <a:ext cx="8715434" cy="475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1012978"/>
                <a:gridCol w="764512"/>
                <a:gridCol w="764511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28 359,3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20 418,0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20 276,1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1 265,6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14 104,6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9 870,2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9 906,6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4 363,8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3 619,8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3 723,5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Резервные фонды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8 525,3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5 973,6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5 680,5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1442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0"/>
          <a:ext cx="8786874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2263"/>
                <a:gridCol w="1525510"/>
                <a:gridCol w="915306"/>
                <a:gridCol w="762755"/>
                <a:gridCol w="961040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2 546,8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1 968,1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1 979,8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1 134,5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1 312,3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401079" cy="449423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492246"/>
                <a:gridCol w="1385604"/>
                <a:gridCol w="880156"/>
                <a:gridCol w="870081"/>
                <a:gridCol w="772992"/>
              </a:tblGrid>
              <a:tr h="1071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8 593,2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9 603,6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11 084,8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2 237,1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2 813,0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3 791,8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6 760,6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7 263,0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529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6238"/>
                <a:gridCol w="1500198"/>
                <a:gridCol w="857256"/>
                <a:gridCol w="785818"/>
                <a:gridCol w="900090"/>
              </a:tblGrid>
              <a:tr h="78242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82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715436" cy="520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4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115 515,0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r>
                        <a:rPr lang="ru-RU" sz="16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884,7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88 380,0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63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25 167,4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21 245,6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20 091,3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71 077,7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55 930,4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54 657,0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</a:t>
                      </a:r>
                      <a:r>
                        <a:rPr lang="ru-RU" sz="18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образование</a:t>
                      </a:r>
                      <a:endParaRPr lang="ru-RU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07 03</a:t>
                      </a:r>
                      <a:endParaRPr lang="ru-RU" sz="18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15 299,5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11 379,4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10 300,0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250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55,0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2 126,9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1 940,8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1 943,2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1 788,5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1 358,5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1 358,5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77930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686172"/>
                <a:gridCol w="1643074"/>
                <a:gridCol w="1000132"/>
                <a:gridCol w="857256"/>
                <a:gridCol w="1042966"/>
              </a:tblGrid>
              <a:tr h="47724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88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24 926,0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14 080,5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13 119,9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22 141,0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11 995,5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11 034,9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2 785,0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168516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18 308,2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17 316,9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17 317,8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2 108,8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1 147,5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1 148,4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8 586,5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8 556,5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8 556,5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Расходы по разделу «Физическая культура и спорт»</a:t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285992"/>
          <a:ext cx="8501122" cy="2851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8151"/>
                <a:gridCol w="1475900"/>
                <a:gridCol w="885540"/>
                <a:gridCol w="959334"/>
                <a:gridCol w="782197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 </a:t>
                      </a:r>
                      <a:endParaRPr lang="ru-RU" sz="2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57,2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ru-RU" sz="2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57,2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85992"/>
          <a:ext cx="8229600" cy="1497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/>
                <a:gridCol w="1643074"/>
                <a:gridCol w="1071570"/>
                <a:gridCol w="1143008"/>
                <a:gridCol w="9429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86416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8858280" cy="1362456"/>
          </a:xfrm>
        </p:spPr>
        <p:txBody>
          <a:bodyPr/>
          <a:lstStyle/>
          <a:p>
            <a:pPr algn="ctr"/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785926"/>
          <a:ext cx="8786874" cy="4157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6544"/>
                <a:gridCol w="857256"/>
                <a:gridCol w="857256"/>
                <a:gridCol w="785818"/>
              </a:tblGrid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2020</a:t>
                      </a:r>
                      <a:endParaRPr lang="ru-RU" sz="18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</a:p>
                  </a:txBody>
                  <a:tcPr/>
                </a:tc>
              </a:tr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187 296,5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148 117,1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145 277,9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395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2017-2024годы»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 Республики Мордовия 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119 668,7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97 549,7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94 542,8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152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3 826,0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3 826,0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3 826,0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26 791,0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15 370,5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r>
                        <a:rPr lang="ru-RU" sz="14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909,9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557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 по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Инсарскому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району»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2 037,5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2 621,4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3 600,2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60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дорожного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хозяйства, автомобильных дорог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транспортного обслуживания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6 760,6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7 263,0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1071546"/>
          <a:ext cx="8858313" cy="4045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8273"/>
                <a:gridCol w="1116976"/>
                <a:gridCol w="968046"/>
                <a:gridCol w="965018"/>
              </a:tblGrid>
              <a:tr h="2143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914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</a:t>
                      </a:r>
                    </a:p>
                    <a:p>
                      <a:pPr algn="l" fontAlgn="b"/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8 684,7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7 940,7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8 044,4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005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2019-2024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</a:t>
                      </a:r>
                      <a:r>
                        <a:rPr lang="ru-RU" sz="12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района Республики Мордовия на 2020-2025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поддержка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малого и среднего предпринимательства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2018-2024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2 081,9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1 914,1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1 914,7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муниципального района на 2018-2022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17 332,3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11 775,2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11 812,3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4339</TotalTime>
  <Words>1740</Words>
  <Application>Microsoft Office PowerPoint</Application>
  <PresentationFormat>Экран (4:3)</PresentationFormat>
  <Paragraphs>580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В ходе бюджетного процесса бюджет проходит следующие стадии </vt:lpstr>
      <vt:lpstr>Составление проекта бюджета основывается на: </vt:lpstr>
      <vt:lpstr>Основные направления бюджетной политики Инсарского муниципального района на 2020 год и на плановый период 2021 и 2022 годов </vt:lpstr>
      <vt:lpstr>Основные характеристики бюджета Инсарского муниципального района за 2015-2022 годы</vt:lpstr>
      <vt:lpstr>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Расходы по разделу «Национальная экономика» </vt:lpstr>
      <vt:lpstr>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Связь</cp:lastModifiedBy>
  <cp:revision>436</cp:revision>
  <dcterms:created xsi:type="dcterms:W3CDTF">2016-12-13T05:19:54Z</dcterms:created>
  <dcterms:modified xsi:type="dcterms:W3CDTF">2020-01-20T06:31:24Z</dcterms:modified>
</cp:coreProperties>
</file>