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85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6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8"/>
  <c:chart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713"/>
          <c:h val="0.7608294640064348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18E-2"/>
                  <c:y val="7.8119357903986594E-2"/>
                </c:manualLayout>
              </c:layout>
              <c:showVal val="1"/>
            </c:dLbl>
            <c:dLbl>
              <c:idx val="1"/>
              <c:layout>
                <c:manualLayout>
                  <c:x val="-1.0457443146916373E-2"/>
                  <c:y val="7.8119357903986594E-2"/>
                </c:manualLayout>
              </c:layout>
              <c:showVal val="1"/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</c:dLbl>
            <c:dLbl>
              <c:idx val="3"/>
              <c:layout>
                <c:manualLayout>
                  <c:x val="-2.0915003925364238E-2"/>
                  <c:y val="0.19963835908796534"/>
                </c:manualLayout>
              </c:layout>
              <c:showVal val="1"/>
            </c:dLbl>
            <c:dLbl>
              <c:idx val="4"/>
              <c:layout>
                <c:manualLayout>
                  <c:x val="-1.7927045394713816E-2"/>
                  <c:y val="9.5479215215983279E-2"/>
                </c:manualLayout>
              </c:layout>
              <c:showVal val="1"/>
            </c:dLbl>
            <c:dLbl>
              <c:idx val="5"/>
              <c:layout>
                <c:manualLayout>
                  <c:x val="-1.6433124945154375E-2"/>
                  <c:y val="7.2332738799987653E-2"/>
                </c:manualLayout>
              </c:layout>
              <c:showVal val="1"/>
            </c:dLbl>
            <c:dLbl>
              <c:idx val="6"/>
              <c:layout>
                <c:manualLayout>
                  <c:x val="-2.2408806743392247E-2"/>
                  <c:y val="7.2332738799987431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207.4</c:v>
                </c:pt>
                <c:pt idx="1">
                  <c:v>260.5</c:v>
                </c:pt>
                <c:pt idx="2">
                  <c:v>242.6</c:v>
                </c:pt>
                <c:pt idx="3">
                  <c:v>254.4</c:v>
                </c:pt>
                <c:pt idx="4">
                  <c:v>189.2</c:v>
                </c:pt>
                <c:pt idx="5">
                  <c:v>202.6</c:v>
                </c:pt>
                <c:pt idx="6">
                  <c:v>215.3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3.2866249890308605E-2"/>
                  <c:y val="0.12151900118397871"/>
                </c:manualLayout>
              </c:layout>
              <c:showVal val="1"/>
            </c:dLbl>
            <c:dLbl>
              <c:idx val="1"/>
              <c:layout>
                <c:manualLayout>
                  <c:x val="4.1829772587665445E-2"/>
                  <c:y val="5.2079571935990929E-2"/>
                </c:manualLayout>
              </c:layout>
              <c:showVal val="1"/>
            </c:dLbl>
            <c:dLbl>
              <c:idx val="2"/>
              <c:layout>
                <c:manualLayout>
                  <c:x val="3.1372329440749157E-2"/>
                  <c:y val="5.4972881487990427E-2"/>
                </c:manualLayout>
              </c:layout>
              <c:showVal val="1"/>
            </c:dLbl>
            <c:dLbl>
              <c:idx val="3"/>
              <c:layout>
                <c:manualLayout>
                  <c:x val="2.539664764251116E-2"/>
                  <c:y val="6.3652810143988894E-2"/>
                </c:manualLayout>
              </c:layout>
              <c:showVal val="1"/>
            </c:dLbl>
            <c:dLbl>
              <c:idx val="4"/>
              <c:layout>
                <c:manualLayout>
                  <c:x val="2.240880674339225E-2"/>
                  <c:y val="0.14466547759997528"/>
                </c:manualLayout>
              </c:layout>
              <c:showVal val="1"/>
            </c:dLbl>
            <c:dLbl>
              <c:idx val="5"/>
              <c:layout>
                <c:manualLayout>
                  <c:x val="2.3902727192951702E-2"/>
                  <c:y val="9.8372524767983208E-2"/>
                </c:manualLayout>
              </c:layout>
              <c:showVal val="1"/>
            </c:dLbl>
            <c:dLbl>
              <c:idx val="6"/>
              <c:layout>
                <c:manualLayout>
                  <c:x val="2.5396647642511212E-2"/>
                  <c:y val="6.0759500591989361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226.8</c:v>
                </c:pt>
                <c:pt idx="1">
                  <c:v>270.10000000000002</c:v>
                </c:pt>
                <c:pt idx="2">
                  <c:v>242.6</c:v>
                </c:pt>
                <c:pt idx="3">
                  <c:v>255.9</c:v>
                </c:pt>
                <c:pt idx="4">
                  <c:v>190.7</c:v>
                </c:pt>
                <c:pt idx="5">
                  <c:v>204.1</c:v>
                </c:pt>
                <c:pt idx="6">
                  <c:v>216.8</c:v>
                </c:pt>
              </c:numCache>
            </c:numRef>
          </c:val>
        </c:ser>
        <c:axId val="74404224"/>
        <c:axId val="74405760"/>
      </c:barChart>
      <c:catAx>
        <c:axId val="74404224"/>
        <c:scaling>
          <c:orientation val="minMax"/>
        </c:scaling>
        <c:axPos val="b"/>
        <c:numFmt formatCode="General" sourceLinked="1"/>
        <c:tickLblPos val="nextTo"/>
        <c:crossAx val="74405760"/>
        <c:crossesAt val="10"/>
        <c:auto val="1"/>
        <c:lblAlgn val="ctr"/>
        <c:lblOffset val="100"/>
      </c:catAx>
      <c:valAx>
        <c:axId val="74405760"/>
        <c:scaling>
          <c:orientation val="minMax"/>
          <c:max val="275"/>
          <c:min val="10"/>
        </c:scaling>
        <c:axPos val="l"/>
        <c:majorGridlines/>
        <c:minorGridlines/>
        <c:numFmt formatCode="General" sourceLinked="1"/>
        <c:tickLblPos val="nextTo"/>
        <c:crossAx val="74404224"/>
        <c:crosses val="autoZero"/>
        <c:crossBetween val="between"/>
      </c:valAx>
    </c:plotArea>
    <c:legend>
      <c:legendPos val="r"/>
      <c:layout/>
    </c:legend>
    <c:plotVisOnly val="1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4652608665573494E-2"/>
          <c:y val="3.1790181747681993E-2"/>
          <c:w val="0.63663318755973863"/>
          <c:h val="0.8389488219104186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33,4</a:t>
                    </a:r>
                  </a:p>
                </c:rich>
              </c:tx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30.5</c:v>
                </c:pt>
                <c:pt idx="1">
                  <c:v>33.700000000000003</c:v>
                </c:pt>
                <c:pt idx="2">
                  <c:v>32.200000000000003</c:v>
                </c:pt>
                <c:pt idx="3">
                  <c:v>32.6</c:v>
                </c:pt>
                <c:pt idx="4">
                  <c:v>35.300000000000004</c:v>
                </c:pt>
                <c:pt idx="5">
                  <c:v>41</c:v>
                </c:pt>
                <c:pt idx="6">
                  <c:v>46.5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176.9</c:v>
                </c:pt>
                <c:pt idx="1">
                  <c:v>226.8</c:v>
                </c:pt>
                <c:pt idx="2">
                  <c:v>211</c:v>
                </c:pt>
                <c:pt idx="3">
                  <c:v>221.8</c:v>
                </c:pt>
                <c:pt idx="4">
                  <c:v>153.9</c:v>
                </c:pt>
                <c:pt idx="5">
                  <c:v>161.5</c:v>
                </c:pt>
                <c:pt idx="6">
                  <c:v>168.8</c:v>
                </c:pt>
              </c:numCache>
            </c:numRef>
          </c:val>
        </c:ser>
        <c:shape val="cone"/>
        <c:axId val="74675712"/>
        <c:axId val="74677248"/>
        <c:axId val="74295936"/>
      </c:bar3DChart>
      <c:catAx>
        <c:axId val="74675712"/>
        <c:scaling>
          <c:orientation val="minMax"/>
        </c:scaling>
        <c:axPos val="b"/>
        <c:numFmt formatCode="General" sourceLinked="1"/>
        <c:tickLblPos val="nextTo"/>
        <c:crossAx val="74677248"/>
        <c:crosses val="autoZero"/>
        <c:auto val="1"/>
        <c:lblAlgn val="ctr"/>
        <c:lblOffset val="100"/>
      </c:catAx>
      <c:valAx>
        <c:axId val="74677248"/>
        <c:scaling>
          <c:orientation val="minMax"/>
        </c:scaling>
        <c:axPos val="l"/>
        <c:majorGridlines/>
        <c:numFmt formatCode="General" sourceLinked="1"/>
        <c:tickLblPos val="nextTo"/>
        <c:crossAx val="74675712"/>
        <c:crosses val="autoZero"/>
        <c:crossBetween val="between"/>
      </c:valAx>
      <c:serAx>
        <c:axId val="74295936"/>
        <c:scaling>
          <c:orientation val="minMax"/>
        </c:scaling>
        <c:delete val="1"/>
        <c:axPos val="b"/>
        <c:tickLblPos val="nextTo"/>
        <c:crossAx val="74677248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dirty="0" smtClean="0"/>
              <a:t>К решению Совета депутатов от 18.12.2018 г. № 68 «О бюджете </a:t>
            </a:r>
            <a:r>
              <a:rPr lang="ru-RU" sz="2000" dirty="0" err="1" smtClean="0"/>
              <a:t>Инсарского</a:t>
            </a:r>
            <a:r>
              <a:rPr lang="ru-RU" sz="2000" dirty="0" smtClean="0"/>
              <a:t> муниципального района на 2019 год и на плановый период 2020 и 2021 годов»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3643314"/>
            <a:ext cx="3714776" cy="2000264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1500174"/>
            <a:ext cx="2928958" cy="1928826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72264" y="3929066"/>
            <a:ext cx="2428892" cy="1785926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00504"/>
            <a:ext cx="2357454" cy="1778014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44" y="1571612"/>
            <a:ext cx="2500330" cy="1857388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85786" y="642918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Бюджет для гр</a:t>
            </a:r>
            <a:r>
              <a:rPr lang="ru-RU" dirty="0" smtClean="0"/>
              <a:t>аждан</a:t>
            </a:r>
            <a:endParaRPr lang="ru-RU" dirty="0"/>
          </a:p>
        </p:txBody>
      </p:sp>
      <p:pic>
        <p:nvPicPr>
          <p:cNvPr id="15" name="Рисунок 14" descr="140817_001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1500174"/>
            <a:ext cx="2786050" cy="204786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12041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928802"/>
            <a:ext cx="8786874" cy="3746178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Перед вами информационный материал – «Бюджет для граждан», где в доступной и понятной форме отражены основные параметры бюджета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2019 год и на плановый период 2020 и 2021 годов.</a:t>
            </a:r>
          </a:p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Создавая «Бюджет для граждан», мы стремились обеспечить реализацию одной из целей основных направлений бюджетной политики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принципа прозрачности и открытости, ведь вопросы наполнения и расходования бюджета затрагивают интересы каждого жителя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  <a:endParaRPr lang="ru-RU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свод районного и местных бюджетов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Дефицит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расходов бюджета над его доходами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доходов бюджета над его расходами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214496" y="1643054"/>
            <a:ext cx="8929931" cy="4857266"/>
            <a:chOff x="3870" y="3980"/>
            <a:chExt cx="7727" cy="4315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932" y="4043"/>
              <a:ext cx="7665" cy="425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742" y="3980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3993" y="4107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815" y="5186"/>
              <a:ext cx="1981" cy="118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chemeClr val="accent2">
                  <a:lumMod val="20000"/>
                  <a:lumOff val="80000"/>
                </a:schemeClr>
              </a:extrusionClr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3870" y="7090"/>
              <a:ext cx="1718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619" y="6963"/>
              <a:ext cx="1617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6281" y="7978"/>
              <a:ext cx="927" cy="30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22" y="6455"/>
              <a:ext cx="1028" cy="3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062" y="7597"/>
              <a:ext cx="1617" cy="30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70" y="6201"/>
              <a:ext cx="1879" cy="642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В ходе бюджетного процесса бюджет проходит следующие стадии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1505" name="AutoShape 1"/>
          <p:cNvSpPr>
            <a:spLocks noChangeArrowheads="1"/>
          </p:cNvSpPr>
          <p:nvPr/>
        </p:nvSpPr>
        <p:spPr bwMode="auto">
          <a:xfrm>
            <a:off x="857224" y="1857364"/>
            <a:ext cx="3357586" cy="1028700"/>
          </a:xfrm>
          <a:prstGeom prst="chevron">
            <a:avLst>
              <a:gd name="adj" fmla="val 6666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bevelT/>
            <a:bevelB w="165100" prst="coolSlant"/>
            <a:contourClr>
              <a:schemeClr val="accent2">
                <a:lumMod val="20000"/>
                <a:lumOff val="80000"/>
              </a:schemeClr>
            </a:contourClr>
          </a:sp3d>
        </p:spPr>
        <p:txBody>
          <a:bodyPr vert="horz" wrap="square" lIns="86868" tIns="43434" rIns="86868" bIns="43434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2714612" y="3071810"/>
            <a:ext cx="3500462" cy="1028700"/>
          </a:xfrm>
          <a:prstGeom prst="chevron">
            <a:avLst>
              <a:gd name="adj" fmla="val 66667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                  утверждение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4143372" y="4214818"/>
            <a:ext cx="3214710" cy="1000132"/>
          </a:xfrm>
          <a:prstGeom prst="chevron">
            <a:avLst>
              <a:gd name="adj" fmla="val 68953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Исполнение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5072066" y="5429264"/>
            <a:ext cx="3786214" cy="1000132"/>
          </a:xfrm>
          <a:prstGeom prst="chevron">
            <a:avLst>
              <a:gd name="adj" fmla="val 78896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Составление,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утверждение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отчетности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33CCCC"/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 основывается на: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1857364"/>
            <a:ext cx="864399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Бюджетном послании Президента Российской Федерации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Послании Главы Республики Мордовия Государственному Собранию 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Республики Мордовия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Прогнозе социально-экономического развития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экономическое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Основных направлениях бюджетной и налоговой политики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Финансовое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305800" cy="100013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2019 год и на плановый период 2020 и 2021 годов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740000"/>
          <a:ext cx="8858312" cy="3975016"/>
        </p:xfrm>
        <a:graphic>
          <a:graphicData uri="http://schemas.openxmlformats.org/drawingml/2006/table">
            <a:tbl>
              <a:tblPr/>
              <a:tblGrid>
                <a:gridCol w="357190"/>
                <a:gridCol w="8501122"/>
              </a:tblGrid>
              <a:tr h="8512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задач, поставленных в ежегодных посланиях Президента Российской Федерации Федеральному Собранию и Главы Республики Мордовия Государственному Собранию Республики Мордовия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84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долгосрочной сбалансированности и финансовой устойчивости районного бюджета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836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эффективности и оптимизацию бюджетных расходов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992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Развитие и совершенствование межбюджетных отношений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69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Усиление муниципального финансового контроля за соблюдением бюджетного законодательства и законодательства о контрактной системе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56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доступности и качества оказания муниципальных услуг (выполнения работ)</a:t>
                      </a:r>
                      <a:endParaRPr lang="ru-RU" sz="1400" b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295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прозрачности и открытости районного бюджета и бюджетного процесса для общества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за 2015-2021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736"/>
            <a:ext cx="9001156" cy="9898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28802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3200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49682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929354"/>
                <a:gridCol w="1000132"/>
                <a:gridCol w="1000132"/>
                <a:gridCol w="857256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21 101,0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21 9</a:t>
                      </a:r>
                      <a:r>
                        <a:rPr lang="ru-RU" sz="14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22 779,0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3 876,2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4 021,5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4 237,1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1 366,6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1 421,3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1 475,3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5 387,7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9 875,0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14 156,1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2 412,1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2 508,3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2 603,4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за пользование природными ресурсами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73,7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73,7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523,7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543,6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618,4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643,1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667,6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15 3871,6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16 1547,3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16 8813,9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189 207,2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202 559,0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215 349,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1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64305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проекте решения о бюджете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Функциональная структура – по направлениям    расходования средств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1214422"/>
            <a:ext cx="928690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1643050"/>
          <a:ext cx="8715435" cy="501297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929223"/>
                <a:gridCol w="857256"/>
                <a:gridCol w="928694"/>
                <a:gridCol w="928694"/>
                <a:gridCol w="107156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23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190 693,2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204 059,0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216 849,7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34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23 812,2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25 279,4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25 257,0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72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2 528,9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2 268,0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2181,7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7 766,3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12 835,1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17 650,3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1 461,1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125 712,6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131 001,0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135 277,1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18 218,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19 078,9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r>
                        <a:rPr lang="ru-RU" sz="12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935,8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9 779,6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9 803,1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ru-RU" sz="12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999,3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</a:t>
                      </a:r>
                      <a:endParaRPr lang="ru-RU" sz="1200" b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357430"/>
            <a:ext cx="8305800" cy="1071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3" y="1785927"/>
          <a:ext cx="8715434" cy="4750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3"/>
                <a:gridCol w="1315650"/>
                <a:gridCol w="1012978"/>
                <a:gridCol w="764512"/>
                <a:gridCol w="764511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1770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23 812,2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25 279,4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25 257,0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84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 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1 153,6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latin typeface="Times New Roman" pitchFamily="18" charset="0"/>
                          <a:cs typeface="Times New Roman" pitchFamily="18" charset="0"/>
                        </a:rPr>
                        <a:t>1 153,6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1 153,6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2869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10 729,8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r>
                        <a:rPr lang="ru-RU" sz="14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186,8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12 168,4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210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Судебная система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3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3 017,7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3 026,9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3 022,2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267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Резервные фонды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8 811,1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8 812,1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8 812,1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1442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0"/>
          <a:ext cx="8786874" cy="365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2263"/>
                <a:gridCol w="1525510"/>
                <a:gridCol w="915306"/>
                <a:gridCol w="762755"/>
                <a:gridCol w="961040"/>
              </a:tblGrid>
              <a:tr h="5990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2 528,9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2 268,0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2 181,7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07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1 205,7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944,8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858,5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1 223,3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1 223,2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1 223,2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безопасности и правоохранительной деятельности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715436" cy="78581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1"/>
          <a:ext cx="8401079" cy="449423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4492246"/>
                <a:gridCol w="1385604"/>
                <a:gridCol w="948045"/>
                <a:gridCol w="802192"/>
                <a:gridCol w="772992"/>
              </a:tblGrid>
              <a:tr h="1071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820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7 766,3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12 835,1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17 650,3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2 328,6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2 910,1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3 444,2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5 387,7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9 875,0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14 156,1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08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3494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6238"/>
                <a:gridCol w="1500198"/>
                <a:gridCol w="857256"/>
                <a:gridCol w="785818"/>
                <a:gridCol w="900090"/>
              </a:tblGrid>
              <a:tr h="78242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1 461,1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824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454,6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285860"/>
          <a:ext cx="8715436" cy="5206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357322"/>
                <a:gridCol w="1071570"/>
                <a:gridCol w="1000132"/>
                <a:gridCol w="857256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4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125 712,6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131 001,0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135 277,1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63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25 432,6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28 020,6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28 785,6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52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81 818,8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84 417,6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87 930,7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</a:t>
                      </a:r>
                      <a:r>
                        <a:rPr lang="ru-RU" sz="18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образование</a:t>
                      </a:r>
                      <a:endParaRPr lang="ru-RU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07 03</a:t>
                      </a:r>
                      <a:endParaRPr lang="ru-RU" sz="18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15 966,0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16 055,3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16 055,3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250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621,6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633,9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631,9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1 773,6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smtClean="0">
                          <a:latin typeface="Times New Roman" pitchFamily="18" charset="0"/>
                          <a:cs typeface="Times New Roman" pitchFamily="18" charset="0"/>
                        </a:rPr>
                        <a:t>1 773,6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1 773,6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922435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686172"/>
                <a:gridCol w="1643074"/>
                <a:gridCol w="1000132"/>
                <a:gridCol w="857256"/>
                <a:gridCol w="1042966"/>
              </a:tblGrid>
              <a:tr h="47724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88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18 218,6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19 078,9</a:t>
                      </a:r>
                    </a:p>
                    <a:p>
                      <a:pPr algn="ctr" fontAlgn="b"/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19 935,8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14 637,0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15 497,3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16 354,2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3 581,6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3 581,6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3 581,6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168516"/>
          <a:ext cx="8229600" cy="426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  <a:gridCol w="1357322"/>
                <a:gridCol w="1000132"/>
                <a:gridCol w="857256"/>
                <a:gridCol w="871486"/>
              </a:tblGrid>
              <a:tr h="85217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9 779,6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9 803,1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9 999,3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1 910,4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1 943,4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1 976,4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397,6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397,6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397,6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7 471,6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7 462,1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7 625,3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285992"/>
            <a:ext cx="87154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Расходы по разделу «Физическая культура и спорт»</a:t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2285992"/>
          <a:ext cx="8501122" cy="2851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8151"/>
                <a:gridCol w="1475900"/>
                <a:gridCol w="885540"/>
                <a:gridCol w="959334"/>
                <a:gridCol w="782197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 </a:t>
                      </a:r>
                      <a:endParaRPr lang="ru-RU" sz="2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ru-RU" sz="2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110,6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85992"/>
          <a:ext cx="8229600" cy="1497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24"/>
                <a:gridCol w="1643074"/>
                <a:gridCol w="1071570"/>
                <a:gridCol w="1143008"/>
                <a:gridCol w="9429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86416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12 02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356"/>
            <a:ext cx="8858280" cy="1362456"/>
          </a:xfrm>
        </p:spPr>
        <p:txBody>
          <a:bodyPr/>
          <a:lstStyle/>
          <a:p>
            <a:pPr algn="ctr"/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785926"/>
          <a:ext cx="8786874" cy="4157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6544"/>
                <a:gridCol w="857256"/>
                <a:gridCol w="857256"/>
                <a:gridCol w="785818"/>
              </a:tblGrid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2019</a:t>
                      </a:r>
                      <a:endParaRPr lang="ru-RU" sz="18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</a:p>
                  </a:txBody>
                  <a:tcPr/>
                </a:tc>
              </a:tr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174 463,2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185 789,3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195 974,6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8395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2017-2021годы»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126 686,2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131 962,5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136 403,9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152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19 161,3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20 021,6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20 878,5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557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2016-2021годы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147,1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158,6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2016-2020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3 690,7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2 877,5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3 471,6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600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5 387,7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9 875,0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14 156,1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1071546"/>
          <a:ext cx="8858313" cy="4188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8273"/>
                <a:gridCol w="1116976"/>
                <a:gridCol w="968046"/>
                <a:gridCol w="965018"/>
              </a:tblGrid>
              <a:tr h="2143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«Повышения эффективности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2022г»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3 059,1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3 068,3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3 063,6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005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2016-2020 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20,2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развития и поддержки малого и среднего предпринимательства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2018-2022 годы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1 532,0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1 532,0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1532,0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577,0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587,6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583,9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муниципального района на 2018-2020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13 682,1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15 171,9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15 186,4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3795</TotalTime>
  <Words>1594</Words>
  <Application>Microsoft Office PowerPoint</Application>
  <PresentationFormat>Экран (4:3)</PresentationFormat>
  <Paragraphs>582</Paragraphs>
  <Slides>25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Бюджет для граждан</vt:lpstr>
      <vt:lpstr>      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В ходе бюджетного процесса бюджет проходит следующие стадии </vt:lpstr>
      <vt:lpstr>Составление проекта бюджета основывается на: </vt:lpstr>
      <vt:lpstr>Основные направления бюджетной политики Инсарского муниципального района на 2019 год и на плановый период 2020 и 2021 годов </vt:lpstr>
      <vt:lpstr>Основные характеристики бюджета Инсарского муниципального района за 2015-2021 годы</vt:lpstr>
      <vt:lpstr>Доходная часть бюджета Инсарского муниципального района </vt:lpstr>
      <vt:lpstr>Структура  доходов бюджета Инсарского муниципального района </vt:lpstr>
      <vt:lpstr>В проекте решения о бюджете Инсарского муниципального района расходы представлены тремя способами </vt:lpstr>
      <vt:lpstr>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 </vt:lpstr>
      <vt:lpstr>Расходы по разделу «Национальная экономика» </vt:lpstr>
      <vt:lpstr>Расходы по разделу « Жилищно-коммунальное хозяйство»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Расходы по разделу «Физическая культура и спорт»    </vt:lpstr>
      <vt:lpstr>Расходы по разделу «Средства массовой информации»</vt:lpstr>
      <vt:lpstr>Муниципальные программы Инсарского муниципального района </vt:lpstr>
      <vt:lpstr>Слайд 24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Приемная</cp:lastModifiedBy>
  <cp:revision>398</cp:revision>
  <dcterms:created xsi:type="dcterms:W3CDTF">2016-12-13T05:19:54Z</dcterms:created>
  <dcterms:modified xsi:type="dcterms:W3CDTF">2019-01-10T04:45:40Z</dcterms:modified>
</cp:coreProperties>
</file>