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80" r:id="rId23"/>
    <p:sldId id="277" r:id="rId24"/>
    <p:sldId id="278" r:id="rId25"/>
    <p:sldId id="279" r:id="rId26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33CCFF"/>
    <a:srgbClr val="3399FF"/>
    <a:srgbClr val="99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85" autoAdjust="0"/>
    <p:restoredTop sz="89915" autoAdjust="0"/>
  </p:normalViewPr>
  <p:slideViewPr>
    <p:cSldViewPr>
      <p:cViewPr varScale="1">
        <p:scale>
          <a:sx n="98" d="100"/>
          <a:sy n="98" d="100"/>
        </p:scale>
        <p:origin x="-36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8"/>
  <c:chart>
    <c:plotArea>
      <c:layout>
        <c:manualLayout>
          <c:layoutTarget val="inner"/>
          <c:xMode val="edge"/>
          <c:yMode val="edge"/>
          <c:x val="7.597455959342779E-2"/>
          <c:y val="9.5442991891670867E-2"/>
          <c:w val="0.7438452658695468"/>
          <c:h val="0.76082946400643425"/>
        </c:manualLayout>
      </c:layout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>
                <c:manualLayout>
                  <c:x val="-1.4939204495594818E-2"/>
                  <c:y val="7.8119357903986567E-2"/>
                </c:manualLayout>
              </c:layout>
              <c:showVal val="1"/>
            </c:dLbl>
            <c:dLbl>
              <c:idx val="1"/>
              <c:layout>
                <c:manualLayout>
                  <c:x val="-1.0457443146916373E-2"/>
                  <c:y val="7.8119357903986567E-2"/>
                </c:manualLayout>
              </c:layout>
              <c:showVal val="1"/>
            </c:dLbl>
            <c:dLbl>
              <c:idx val="2"/>
              <c:layout>
                <c:manualLayout>
                  <c:x val="-1.4939204495594816E-3"/>
                  <c:y val="0.15045209670397391"/>
                </c:manualLayout>
              </c:layout>
              <c:showVal val="1"/>
            </c:dLbl>
            <c:dLbl>
              <c:idx val="3"/>
              <c:layout>
                <c:manualLayout>
                  <c:x val="-2.0915003925364214E-2"/>
                  <c:y val="0.19963835908796515"/>
                </c:manualLayout>
              </c:layout>
              <c:showVal val="1"/>
            </c:dLbl>
            <c:dLbl>
              <c:idx val="4"/>
              <c:layout>
                <c:manualLayout>
                  <c:x val="-1.7927045394713795E-2"/>
                  <c:y val="9.5479215215983279E-2"/>
                </c:manualLayout>
              </c:layout>
              <c:showVal val="1"/>
            </c:dLbl>
            <c:dLbl>
              <c:idx val="5"/>
              <c:layout>
                <c:manualLayout>
                  <c:x val="-1.6433124945154365E-2"/>
                  <c:y val="7.2332738799987598E-2"/>
                </c:manualLayout>
              </c:layout>
              <c:showVal val="1"/>
            </c:dLbl>
            <c:dLbl>
              <c:idx val="6"/>
              <c:layout>
                <c:manualLayout>
                  <c:x val="-2.2408806743392233E-2"/>
                  <c:y val="7.2332738799987376E-2"/>
                </c:manualLayout>
              </c:layout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207.4</c:v>
                </c:pt>
                <c:pt idx="1">
                  <c:v>260.5</c:v>
                </c:pt>
                <c:pt idx="2">
                  <c:v>242.6</c:v>
                </c:pt>
                <c:pt idx="3">
                  <c:v>254.4</c:v>
                </c:pt>
                <c:pt idx="4">
                  <c:v>189.2</c:v>
                </c:pt>
                <c:pt idx="5">
                  <c:v>202.6</c:v>
                </c:pt>
                <c:pt idx="6">
                  <c:v>215.3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3.2866249890308605E-2"/>
                  <c:y val="0.12151900118397871"/>
                </c:manualLayout>
              </c:layout>
              <c:showVal val="1"/>
            </c:dLbl>
            <c:dLbl>
              <c:idx val="1"/>
              <c:layout>
                <c:manualLayout>
                  <c:x val="4.1829772587665466E-2"/>
                  <c:y val="5.2079571935990901E-2"/>
                </c:manualLayout>
              </c:layout>
              <c:showVal val="1"/>
            </c:dLbl>
            <c:dLbl>
              <c:idx val="2"/>
              <c:layout>
                <c:manualLayout>
                  <c:x val="3.1372329440749129E-2"/>
                  <c:y val="5.4972881487990399E-2"/>
                </c:manualLayout>
              </c:layout>
              <c:showVal val="1"/>
            </c:dLbl>
            <c:dLbl>
              <c:idx val="3"/>
              <c:layout>
                <c:manualLayout>
                  <c:x val="2.5396647642511143E-2"/>
                  <c:y val="6.3652810143988894E-2"/>
                </c:manualLayout>
              </c:layout>
              <c:showVal val="1"/>
            </c:dLbl>
            <c:dLbl>
              <c:idx val="4"/>
              <c:layout>
                <c:manualLayout>
                  <c:x val="2.240880674339225E-2"/>
                  <c:y val="0.14466547759997517"/>
                </c:manualLayout>
              </c:layout>
              <c:showVal val="1"/>
            </c:dLbl>
            <c:dLbl>
              <c:idx val="5"/>
              <c:layout>
                <c:manualLayout>
                  <c:x val="2.3902727192951702E-2"/>
                  <c:y val="9.8372524767983138E-2"/>
                </c:manualLayout>
              </c:layout>
              <c:showVal val="1"/>
            </c:dLbl>
            <c:dLbl>
              <c:idx val="6"/>
              <c:layout>
                <c:manualLayout>
                  <c:x val="2.5396647642511198E-2"/>
                  <c:y val="6.0759500591989361E-2"/>
                </c:manualLayout>
              </c:layout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226.8</c:v>
                </c:pt>
                <c:pt idx="1">
                  <c:v>270.10000000000002</c:v>
                </c:pt>
                <c:pt idx="2">
                  <c:v>242.6</c:v>
                </c:pt>
                <c:pt idx="3">
                  <c:v>255.9</c:v>
                </c:pt>
                <c:pt idx="4">
                  <c:v>190.7</c:v>
                </c:pt>
                <c:pt idx="5">
                  <c:v>204.1</c:v>
                </c:pt>
                <c:pt idx="6">
                  <c:v>216.8</c:v>
                </c:pt>
              </c:numCache>
            </c:numRef>
          </c:val>
        </c:ser>
        <c:axId val="73310976"/>
        <c:axId val="73312512"/>
      </c:barChart>
      <c:catAx>
        <c:axId val="73310976"/>
        <c:scaling>
          <c:orientation val="minMax"/>
        </c:scaling>
        <c:axPos val="b"/>
        <c:numFmt formatCode="General" sourceLinked="1"/>
        <c:tickLblPos val="nextTo"/>
        <c:crossAx val="73312512"/>
        <c:crossesAt val="10"/>
        <c:auto val="1"/>
        <c:lblAlgn val="ctr"/>
        <c:lblOffset val="100"/>
      </c:catAx>
      <c:valAx>
        <c:axId val="73312512"/>
        <c:scaling>
          <c:orientation val="minMax"/>
          <c:max val="275"/>
          <c:min val="10"/>
        </c:scaling>
        <c:axPos val="l"/>
        <c:majorGridlines/>
        <c:minorGridlines/>
        <c:numFmt formatCode="General" sourceLinked="1"/>
        <c:tickLblPos val="nextTo"/>
        <c:crossAx val="73310976"/>
        <c:crosses val="autoZero"/>
        <c:crossBetween val="between"/>
      </c:valAx>
    </c:plotArea>
    <c:legend>
      <c:legendPos val="r"/>
      <c:layout/>
    </c:legend>
    <c:plotVisOnly val="1"/>
  </c:chart>
  <c:spPr>
    <a:noFill/>
    <a:ln>
      <a:noFill/>
    </a:ln>
    <a:effectLst>
      <a:innerShdw blurRad="63500" dist="50800" dir="13500000">
        <a:prstClr val="black">
          <a:alpha val="50000"/>
        </a:prstClr>
      </a:innerShdw>
    </a:effectLst>
  </c:spPr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>
        <c:manualLayout>
          <c:layoutTarget val="inner"/>
          <c:xMode val="edge"/>
          <c:yMode val="edge"/>
          <c:x val="7.4652608665573494E-2"/>
          <c:y val="3.1790181747681993E-2"/>
          <c:w val="0.63663318755973863"/>
          <c:h val="0.83894882191041864"/>
        </c:manualLayout>
      </c:layout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dLbls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33,4</a:t>
                    </a:r>
                  </a:p>
                </c:rich>
              </c:tx>
              <c:showVal val="1"/>
            </c:dLbl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30.5</c:v>
                </c:pt>
                <c:pt idx="1">
                  <c:v>33.700000000000003</c:v>
                </c:pt>
                <c:pt idx="2">
                  <c:v>32.200000000000003</c:v>
                </c:pt>
                <c:pt idx="3">
                  <c:v>32.6</c:v>
                </c:pt>
                <c:pt idx="4">
                  <c:v>35.300000000000011</c:v>
                </c:pt>
                <c:pt idx="5">
                  <c:v>41</c:v>
                </c:pt>
                <c:pt idx="6">
                  <c:v>46.5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176.9</c:v>
                </c:pt>
                <c:pt idx="1">
                  <c:v>226.8</c:v>
                </c:pt>
                <c:pt idx="2">
                  <c:v>211</c:v>
                </c:pt>
                <c:pt idx="3">
                  <c:v>221.8</c:v>
                </c:pt>
                <c:pt idx="4">
                  <c:v>153.9</c:v>
                </c:pt>
                <c:pt idx="5">
                  <c:v>161.5</c:v>
                </c:pt>
                <c:pt idx="6">
                  <c:v>168.8</c:v>
                </c:pt>
              </c:numCache>
            </c:numRef>
          </c:val>
        </c:ser>
        <c:shape val="cone"/>
        <c:axId val="73418624"/>
        <c:axId val="73420160"/>
        <c:axId val="73488576"/>
      </c:bar3DChart>
      <c:catAx>
        <c:axId val="73418624"/>
        <c:scaling>
          <c:orientation val="minMax"/>
        </c:scaling>
        <c:axPos val="b"/>
        <c:numFmt formatCode="General" sourceLinked="1"/>
        <c:tickLblPos val="nextTo"/>
        <c:crossAx val="73420160"/>
        <c:crosses val="autoZero"/>
        <c:auto val="1"/>
        <c:lblAlgn val="ctr"/>
        <c:lblOffset val="100"/>
      </c:catAx>
      <c:valAx>
        <c:axId val="73420160"/>
        <c:scaling>
          <c:orientation val="minMax"/>
        </c:scaling>
        <c:axPos val="l"/>
        <c:majorGridlines/>
        <c:numFmt formatCode="General" sourceLinked="1"/>
        <c:tickLblPos val="nextTo"/>
        <c:crossAx val="73418624"/>
        <c:crosses val="autoZero"/>
        <c:crossBetween val="between"/>
      </c:valAx>
      <c:serAx>
        <c:axId val="73488576"/>
        <c:scaling>
          <c:orientation val="minMax"/>
        </c:scaling>
        <c:delete val="1"/>
        <c:axPos val="b"/>
        <c:tickLblPos val="nextTo"/>
        <c:crossAx val="73420160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3D7F81-DEA0-411E-A47E-8283EBD3BB14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E10EE-8DAC-4EF0-B8BF-C8D40AA80DA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E10EE-8DAC-4EF0-B8BF-C8D40AA80DAA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D6013-EBA7-4794-A185-1AC62A634A0B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54D6013-EBA7-4794-A185-1AC62A634A0B}" type="datetimeFigureOut">
              <a:rPr lang="ru-RU" smtClean="0"/>
              <a:pPr/>
              <a:t>19.11.2018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FAB572F-8BBA-4882-80B6-53F6E1C166B1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715016"/>
            <a:ext cx="8643998" cy="92869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2000" dirty="0" smtClean="0"/>
              <a:t>Проект к решению Совета депутатов «О бюджете </a:t>
            </a:r>
            <a:r>
              <a:rPr lang="ru-RU" sz="2000" dirty="0" err="1" smtClean="0"/>
              <a:t>Инсарского</a:t>
            </a:r>
            <a:r>
              <a:rPr lang="ru-RU" sz="2000" dirty="0" smtClean="0"/>
              <a:t> муниципального района на 2019 год и на плановый период 2020 и 2021 годов»</a:t>
            </a: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 smtClean="0">
              <a:solidFill>
                <a:schemeClr val="bg1"/>
              </a:solidFill>
            </a:endParaRPr>
          </a:p>
          <a:p>
            <a:pPr algn="ctr"/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9" name="Рисунок 8" descr="администр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3643314"/>
            <a:ext cx="3714776" cy="2000264"/>
          </a:xfrm>
          <a:prstGeom prst="rect">
            <a:avLst/>
          </a:prstGeom>
        </p:spPr>
      </p:pic>
      <p:pic>
        <p:nvPicPr>
          <p:cNvPr id="10" name="Рисунок 9" descr="25_big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1500174"/>
            <a:ext cx="2928958" cy="1928826"/>
          </a:xfrm>
          <a:prstGeom prst="rect">
            <a:avLst/>
          </a:prstGeom>
        </p:spPr>
      </p:pic>
      <p:pic>
        <p:nvPicPr>
          <p:cNvPr id="11" name="Рисунок 10" descr="041_350446_origina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72264" y="3929066"/>
            <a:ext cx="2428892" cy="1785926"/>
          </a:xfrm>
          <a:prstGeom prst="rect">
            <a:avLst/>
          </a:prstGeom>
        </p:spPr>
      </p:pic>
      <p:pic>
        <p:nvPicPr>
          <p:cNvPr id="12" name="Рисунок 11" descr="insar-edges-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44" y="4000504"/>
            <a:ext cx="2357454" cy="1778014"/>
          </a:xfrm>
          <a:prstGeom prst="rect">
            <a:avLst/>
          </a:prstGeom>
        </p:spPr>
      </p:pic>
      <p:pic>
        <p:nvPicPr>
          <p:cNvPr id="13" name="Рисунок 12" descr="olg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44" y="1571612"/>
            <a:ext cx="2500330" cy="1857388"/>
          </a:xfrm>
          <a:prstGeom prst="rect">
            <a:avLst/>
          </a:prstGeom>
        </p:spPr>
      </p:pic>
      <p:sp>
        <p:nvSpPr>
          <p:cNvPr id="14" name="Заголовок 1"/>
          <p:cNvSpPr>
            <a:spLocks noGrp="1"/>
          </p:cNvSpPr>
          <p:nvPr>
            <p:ph type="ctrTitle"/>
          </p:nvPr>
        </p:nvSpPr>
        <p:spPr>
          <a:xfrm>
            <a:off x="785786" y="642918"/>
            <a:ext cx="742955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i="1" dirty="0" smtClean="0"/>
              <a:t>Бюджет для гр</a:t>
            </a:r>
            <a:r>
              <a:rPr lang="ru-RU" dirty="0" smtClean="0"/>
              <a:t>аждан</a:t>
            </a:r>
            <a:endParaRPr lang="ru-RU" dirty="0"/>
          </a:p>
        </p:txBody>
      </p:sp>
      <p:pic>
        <p:nvPicPr>
          <p:cNvPr id="15" name="Рисунок 14" descr="140817_001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15074" y="1500174"/>
            <a:ext cx="2786050" cy="204786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14422"/>
            <a:ext cx="8229600" cy="12041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Обращение  главы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Мангутова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Камиля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Аминовича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к жителям </a:t>
            </a:r>
            <a:r>
              <a:rPr lang="ru-RU" sz="2200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 района Республики Мордовия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928802"/>
            <a:ext cx="8786874" cy="3746178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b="1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района!</a:t>
            </a:r>
          </a:p>
          <a:p>
            <a:pPr algn="just"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Перед вами информационный материал – «Бюджет для граждан», где в доступной и понятной форме отражены основные параметры бюджета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2019 год и на плановый период 2020 и 2021 годов.</a:t>
            </a:r>
          </a:p>
          <a:p>
            <a:pPr algn="just"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     Создавая «Бюджет для граждан», мы стремились обеспечить реализацию одной из целей основных направлений бюджетной политики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муниципального района принципа прозрачности и открытости, ведь вопросы наполнения и расходования бюджета затрагивают интересы каждого жителя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  <a:endParaRPr lang="ru-RU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err="1" smtClean="0"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insar_kart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1571613"/>
            <a:ext cx="8572560" cy="4752988"/>
          </a:xfrm>
          <a:effectLst>
            <a:outerShdw blurRad="50800" dist="50800" dir="5400000" algn="ctr" rotWithShape="0">
              <a:srgbClr val="000000"/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1285860"/>
            <a:ext cx="8858312" cy="5357850"/>
          </a:xfrm>
        </p:spPr>
        <p:txBody>
          <a:bodyPr>
            <a:no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совокупность федерального бюджета, бюджетов субъектов      Российской Федерации, местных бюджетов и бюджетов государственных внебюджетных фондов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свод районного и местных бюджетов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Дефицит бюджета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превышение расходов бюджета над его доходами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бюджета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превышение доходов бюджета над его расходами</a:t>
            </a:r>
          </a:p>
          <a:p>
            <a:pPr>
              <a:buNone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Бюджетный процесс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– ежегодное формирование и исполнение бюджета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305800" cy="64294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Основные понятия бюджетной системы Российской Федерации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070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214496" y="1643054"/>
            <a:ext cx="8929931" cy="4857266"/>
            <a:chOff x="3870" y="3980"/>
            <a:chExt cx="7727" cy="4315"/>
          </a:xfrm>
        </p:grpSpPr>
        <p:sp>
          <p:nvSpPr>
            <p:cNvPr id="2069" name="AutoShape 21"/>
            <p:cNvSpPr>
              <a:spLocks noChangeAspect="1" noChangeArrowheads="1" noTextEdit="1"/>
            </p:cNvSpPr>
            <p:nvPr/>
          </p:nvSpPr>
          <p:spPr bwMode="auto">
            <a:xfrm>
              <a:off x="3932" y="4043"/>
              <a:ext cx="7665" cy="425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9742" y="3980"/>
              <a:ext cx="1739" cy="1358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AutoShape 19"/>
            <p:cNvSpPr>
              <a:spLocks noChangeArrowheads="1"/>
            </p:cNvSpPr>
            <p:nvPr/>
          </p:nvSpPr>
          <p:spPr bwMode="auto">
            <a:xfrm>
              <a:off x="3993" y="4107"/>
              <a:ext cx="1774" cy="1213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Rectangle 18"/>
            <p:cNvSpPr>
              <a:spLocks noChangeArrowheads="1"/>
            </p:cNvSpPr>
            <p:nvPr/>
          </p:nvSpPr>
          <p:spPr bwMode="auto">
            <a:xfrm>
              <a:off x="8815" y="5186"/>
              <a:ext cx="1981" cy="118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Бюджеты государственных внебюджетных фондов</a:t>
              </a:r>
              <a:endParaRPr kumimoji="0" lang="ru-RU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5" name="AutoShape 17"/>
            <p:cNvSpPr>
              <a:spLocks noChangeArrowheads="1"/>
            </p:cNvSpPr>
            <p:nvPr/>
          </p:nvSpPr>
          <p:spPr bwMode="auto">
            <a:xfrm>
              <a:off x="6097" y="5703"/>
              <a:ext cx="2208" cy="288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extrusionH="76200">
              <a:bevelT/>
              <a:bevelB/>
              <a:extrusionClr>
                <a:schemeClr val="accent2">
                  <a:lumMod val="20000"/>
                  <a:lumOff val="80000"/>
                </a:schemeClr>
              </a:extrusionClr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 субъекта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4" name="AutoShape 16"/>
            <p:cNvSpPr>
              <a:spLocks noChangeArrowheads="1"/>
            </p:cNvSpPr>
            <p:nvPr/>
          </p:nvSpPr>
          <p:spPr bwMode="auto">
            <a:xfrm>
              <a:off x="6097" y="6087"/>
              <a:ext cx="2208" cy="288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Местный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3" name="AutoShape 15"/>
            <p:cNvSpPr>
              <a:spLocks noChangeArrowheads="1"/>
            </p:cNvSpPr>
            <p:nvPr/>
          </p:nvSpPr>
          <p:spPr bwMode="auto">
            <a:xfrm>
              <a:off x="6097" y="5294"/>
              <a:ext cx="2208" cy="31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Федеральный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2" name="AutoShape 14"/>
            <p:cNvSpPr>
              <a:spLocks noChangeArrowheads="1"/>
            </p:cNvSpPr>
            <p:nvPr/>
          </p:nvSpPr>
          <p:spPr bwMode="auto">
            <a:xfrm>
              <a:off x="5713" y="5415"/>
              <a:ext cx="288" cy="576"/>
            </a:xfrm>
            <a:prstGeom prst="curvedRightArrow">
              <a:avLst>
                <a:gd name="adj1" fmla="val 40000"/>
                <a:gd name="adj2" fmla="val 80000"/>
                <a:gd name="adj3" fmla="val 33333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1" name="AutoShape 13"/>
            <p:cNvSpPr>
              <a:spLocks/>
            </p:cNvSpPr>
            <p:nvPr/>
          </p:nvSpPr>
          <p:spPr bwMode="auto">
            <a:xfrm>
              <a:off x="5905" y="5703"/>
              <a:ext cx="192" cy="672"/>
            </a:xfrm>
            <a:prstGeom prst="leftBrace">
              <a:avLst>
                <a:gd name="adj1" fmla="val 29167"/>
                <a:gd name="adj2" fmla="val 50000"/>
              </a:avLst>
            </a:prstGeom>
            <a:noFill/>
            <a:ln w="19050">
              <a:solidFill>
                <a:schemeClr val="accent2">
                  <a:lumMod val="20000"/>
                  <a:lumOff val="8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0" name="AutoShape 12"/>
            <p:cNvSpPr>
              <a:spLocks noChangeArrowheads="1"/>
            </p:cNvSpPr>
            <p:nvPr/>
          </p:nvSpPr>
          <p:spPr bwMode="auto">
            <a:xfrm>
              <a:off x="6092" y="6810"/>
              <a:ext cx="3168" cy="606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8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Бюджетная система Российской Федерации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Arrowheads="1"/>
            </p:cNvSpPr>
            <p:nvPr/>
          </p:nvSpPr>
          <p:spPr bwMode="auto">
            <a:xfrm>
              <a:off x="3870" y="7090"/>
              <a:ext cx="1718" cy="30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8" name="AutoShape 10"/>
            <p:cNvSpPr>
              <a:spLocks noChangeArrowheads="1"/>
            </p:cNvSpPr>
            <p:nvPr/>
          </p:nvSpPr>
          <p:spPr bwMode="auto">
            <a:xfrm>
              <a:off x="9619" y="6963"/>
              <a:ext cx="1617" cy="303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Доходы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7" name="AutoShape 9"/>
            <p:cNvSpPr>
              <a:spLocks/>
            </p:cNvSpPr>
            <p:nvPr/>
          </p:nvSpPr>
          <p:spPr bwMode="auto">
            <a:xfrm rot="16200000">
              <a:off x="7452" y="5349"/>
              <a:ext cx="382" cy="2496"/>
            </a:xfrm>
            <a:prstGeom prst="leftBrace">
              <a:avLst>
                <a:gd name="adj1" fmla="val 54450"/>
                <a:gd name="adj2" fmla="val 50000"/>
              </a:avLst>
            </a:prstGeom>
            <a:noFill/>
            <a:ln w="19050">
              <a:solidFill>
                <a:schemeClr val="accent2">
                  <a:lumMod val="20000"/>
                  <a:lumOff val="80000"/>
                </a:schemeClr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6281" y="7978"/>
              <a:ext cx="927" cy="304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Дефицит</a:t>
              </a:r>
              <a:endPara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Rectangle 7"/>
            <p:cNvSpPr>
              <a:spLocks noChangeArrowheads="1"/>
            </p:cNvSpPr>
            <p:nvPr/>
          </p:nvSpPr>
          <p:spPr bwMode="auto">
            <a:xfrm>
              <a:off x="10422" y="6455"/>
              <a:ext cx="1028" cy="378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Профицит</a:t>
              </a:r>
              <a:endParaRPr kumimoji="0" lang="ru-RU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AutoShape 6"/>
            <p:cNvSpPr>
              <a:spLocks noChangeArrowheads="1"/>
            </p:cNvSpPr>
            <p:nvPr/>
          </p:nvSpPr>
          <p:spPr bwMode="auto">
            <a:xfrm>
              <a:off x="4374" y="7517"/>
              <a:ext cx="1718" cy="264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9062" y="7597"/>
              <a:ext cx="1617" cy="303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Расходы</a:t>
              </a:r>
              <a:endParaRPr kumimoji="0" lang="ru-RU" sz="1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>
              <a:off x="5991" y="7820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>
              <a:off x="10640" y="7012"/>
              <a:ext cx="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3870" y="6201"/>
              <a:ext cx="1879" cy="642"/>
            </a:xfrm>
            <a:prstGeom prst="flowChartProcess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 prstMaterial="matte">
              <a:bevelT/>
              <a:bevelB/>
            </a:sp3d>
          </p:spPr>
          <p:txBody>
            <a:bodyPr vert="horz" wrap="square" lIns="86868" tIns="43434" rIns="86868" bIns="4343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</a:rPr>
                <a:t>Консолидированный бюджет</a:t>
              </a:r>
              <a:endPara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736"/>
            <a:ext cx="83058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В ходе бюджетного процесса бюджет проходит следующие стадии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1505" name="AutoShape 1"/>
          <p:cNvSpPr>
            <a:spLocks noChangeArrowheads="1"/>
          </p:cNvSpPr>
          <p:nvPr/>
        </p:nvSpPr>
        <p:spPr bwMode="auto">
          <a:xfrm>
            <a:off x="857224" y="1857364"/>
            <a:ext cx="3357586" cy="1028700"/>
          </a:xfrm>
          <a:prstGeom prst="chevron">
            <a:avLst>
              <a:gd name="adj" fmla="val 66667"/>
            </a:avLst>
          </a:prstGeom>
          <a:solidFill>
            <a:schemeClr val="tx2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 contourW="12700">
            <a:bevelT/>
            <a:bevelB w="165100" prst="coolSlant"/>
            <a:contourClr>
              <a:schemeClr val="accent2">
                <a:lumMod val="20000"/>
                <a:lumOff val="80000"/>
              </a:schemeClr>
            </a:contourClr>
          </a:sp3d>
        </p:spPr>
        <p:txBody>
          <a:bodyPr vert="horz" wrap="square" lIns="86868" tIns="43434" rIns="86868" bIns="43434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1506" name="AutoShape 2"/>
          <p:cNvSpPr>
            <a:spLocks noChangeArrowheads="1"/>
          </p:cNvSpPr>
          <p:nvPr/>
        </p:nvSpPr>
        <p:spPr bwMode="auto">
          <a:xfrm>
            <a:off x="2714612" y="3071810"/>
            <a:ext cx="3500462" cy="1028700"/>
          </a:xfrm>
          <a:prstGeom prst="chevron">
            <a:avLst>
              <a:gd name="adj" fmla="val 66667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и                   утверждение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AutoShape 3"/>
          <p:cNvSpPr>
            <a:spLocks noChangeArrowheads="1"/>
          </p:cNvSpPr>
          <p:nvPr/>
        </p:nvSpPr>
        <p:spPr bwMode="auto">
          <a:xfrm>
            <a:off x="4143372" y="4214818"/>
            <a:ext cx="3214710" cy="1000132"/>
          </a:xfrm>
          <a:prstGeom prst="chevron">
            <a:avLst>
              <a:gd name="adj" fmla="val 68953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Исполнение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8" name="AutoShape 4"/>
          <p:cNvSpPr>
            <a:spLocks noChangeArrowheads="1"/>
          </p:cNvSpPr>
          <p:nvPr/>
        </p:nvSpPr>
        <p:spPr bwMode="auto">
          <a:xfrm>
            <a:off x="5072066" y="5429264"/>
            <a:ext cx="3786214" cy="1000132"/>
          </a:xfrm>
          <a:prstGeom prst="chevron">
            <a:avLst>
              <a:gd name="adj" fmla="val 78896"/>
            </a:avLst>
          </a:prstGeom>
          <a:solidFill>
            <a:schemeClr val="bg2">
              <a:lumMod val="9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vert="horz" wrap="square" lIns="86868" tIns="43434" rIns="86868" bIns="43434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Составление,                     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рассмотрение и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утверждение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отчетности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3058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33CCCC"/>
                </a:solidFill>
                <a:latin typeface="Times New Roman" pitchFamily="18" charset="0"/>
                <a:cs typeface="Times New Roman" pitchFamily="18" charset="0"/>
              </a:rPr>
              <a:t>Составление проекта бюджета основывается на: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285720" y="1857364"/>
            <a:ext cx="864399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Бюджетном послании Президента Российской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Федерации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Послании Главы Республики Мордовия Государственному Собранию </a:t>
            </a: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Республики Мордовия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Прогнозе социально-экономического развития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 района (разрабатывает экономическое управление)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Основных направлениях бюджетной и налоговой политики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муниципального района (разрабатывает Финансовое управление)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000108"/>
            <a:ext cx="8305800" cy="100013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2019 год и на плановый период 2020 и 2021 годов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142844" y="1740000"/>
          <a:ext cx="8858312" cy="3975016"/>
        </p:xfrm>
        <a:graphic>
          <a:graphicData uri="http://schemas.openxmlformats.org/drawingml/2006/table">
            <a:tbl>
              <a:tblPr/>
              <a:tblGrid>
                <a:gridCol w="357190"/>
                <a:gridCol w="8501122"/>
              </a:tblGrid>
              <a:tr h="8512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задач, поставленных в ежегодных посланиях Президента Российской Федерации Федеральному Собранию и Главы Республики Мордовия Государственному Собранию Республики Мордовия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849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долгосрочной сбалансированности и финансовой устойчивости районного бюджета</a:t>
                      </a: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836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эффективности и оптимизацию бюджетных расходов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992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Развитие и совершенствование межбюджетных отношений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76991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Усиление муниципального финансового контроля за соблюдением бюджетного законодательства и законодательства о контрактной системе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3564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Повышение доступности и качества оказания муниципальных услуг (выполнения работ)</a:t>
                      </a:r>
                      <a:endParaRPr lang="ru-RU" sz="1400" b="1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4295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ru-RU" sz="14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Обеспечение прозрачности и открытости районного бюджета и бюджетного процесса для общества</a:t>
                      </a:r>
                      <a:endParaRPr lang="ru-RU" sz="14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7542" marR="47542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714356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smtClean="0">
                <a:latin typeface="Times New Roman" pitchFamily="18" charset="0"/>
                <a:cs typeface="Times New Roman" pitchFamily="18" charset="0"/>
              </a:rPr>
              <a:t>за 2015-2021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3"/>
          <a:ext cx="8501122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736"/>
            <a:ext cx="9001156" cy="9898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28802"/>
          <a:ext cx="8643998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Структура  доходов бюджета </a:t>
            </a:r>
            <a:r>
              <a:rPr lang="ru-RU" sz="3200" dirty="0" err="1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200" dirty="0" smtClean="0">
                <a:solidFill>
                  <a:srgbClr val="3399FF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643050"/>
          <a:ext cx="8786874" cy="4968240"/>
        </p:xfrm>
        <a:graphic>
          <a:graphicData uri="http://schemas.openxmlformats.org/drawingml/2006/table">
            <a:tbl>
              <a:tblPr firstRow="1" bandRow="1">
                <a:tableStyleId>{775DCB02-9BB8-47FD-8907-85C794F793BA}</a:tableStyleId>
              </a:tblPr>
              <a:tblGrid>
                <a:gridCol w="5929354"/>
                <a:gridCol w="1000132"/>
                <a:gridCol w="1000132"/>
                <a:gridCol w="857256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ДОХОДЫ бюджета</a:t>
                      </a:r>
                    </a:p>
                    <a:p>
                      <a:pPr algn="ctr"/>
                      <a:r>
                        <a:rPr kumimoji="0" lang="ru-RU" sz="18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8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  <a:p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21 101,0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21 9</a:t>
                      </a:r>
                      <a:r>
                        <a:rPr lang="ru-RU" sz="1400" b="1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45,1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22 779,0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Налог на совокупный доход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3 876,2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4 021,5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4 237,1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1 366,6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1 421,3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1 475,3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Акциз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5 387,7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9 875,0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14 156,1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 находящегося в </a:t>
                      </a:r>
                      <a:r>
                        <a:rPr lang="ru-RU" sz="16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государственной </a:t>
                      </a: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 муниципальной собственности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2 412,1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2 508,3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2 603,4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Платежи за пользование природными ресурсами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73,7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73,7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503,6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523,7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543,6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 бюджетов муниципальных районов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618,4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643,1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667,6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из других бюджетов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15 3871,6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16 1547,3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16 8813,9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kumimoji="0" lang="ru-RU" sz="18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 доходов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189 207,2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202 559,0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215 349,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400" b="1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64305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 проекте решения о бюджете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представлены тремя способами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42844" y="2214554"/>
            <a:ext cx="8643998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Функциональная структура – по направлениям    расходования средств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Ведомственная структура – по ведомствам,   осуществляющим расходы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993366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9933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•  Программная структура – по реализуемым муниципальным программам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42908" y="1214422"/>
            <a:ext cx="928690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Расходная часть бюджета </a:t>
            </a:r>
            <a:r>
              <a:rPr lang="ru-RU" sz="3100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19" y="1643050"/>
          <a:ext cx="8715435" cy="5012970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4929223"/>
                <a:gridCol w="857256"/>
                <a:gridCol w="928694"/>
                <a:gridCol w="928694"/>
                <a:gridCol w="1071568"/>
              </a:tblGrid>
              <a:tr h="571504">
                <a:tc>
                  <a:txBody>
                    <a:bodyPr/>
                    <a:lstStyle/>
                    <a:p>
                      <a:pPr algn="ctr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бюджета</a:t>
                      </a:r>
                    </a:p>
                    <a:p>
                      <a:pPr algn="ctr"/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Инсарского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муниципального района, тыс. 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sz="1600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4237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Всего,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 том числе: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190 693,2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204 059,0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216 849,7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348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25 246,8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25 279,4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25 257,0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772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2 528,9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2 268,0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2181,7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7 766,3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12 835,1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17 650,3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26,5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125 712,6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131 001,0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135 277,1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18 218,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19 078,9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r>
                        <a:rPr lang="ru-RU" sz="1200" b="1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935,8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9 779,6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9 803,1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r>
                        <a:rPr lang="ru-RU" sz="1200" b="1" i="0" u="none" strike="noStrike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999,3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6732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110,6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314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Межбюджетные трансферты</a:t>
                      </a:r>
                      <a:endParaRPr lang="ru-RU" sz="1200" b="1" baseline="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357430"/>
            <a:ext cx="8305800" cy="10715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Расходы по разделу «Общегосударственные вопросы»</a:t>
            </a:r>
            <a:br>
              <a:rPr lang="ru-RU" sz="31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14283" y="1785927"/>
          <a:ext cx="8715434" cy="47501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57783"/>
                <a:gridCol w="1315650"/>
                <a:gridCol w="1012978"/>
                <a:gridCol w="764512"/>
                <a:gridCol w="764511"/>
              </a:tblGrid>
              <a:tr h="63836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 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1770">
                <a:tc>
                  <a:txBody>
                    <a:bodyPr/>
                    <a:lstStyle/>
                    <a:p>
                      <a:pPr indent="178435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Arial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25 246,8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25 279,4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200000"/>
                        </a:lnSpc>
                      </a:pPr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25 257,0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884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01 02 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1 153,6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smtClean="0">
                          <a:latin typeface="Times New Roman" pitchFamily="18" charset="0"/>
                          <a:cs typeface="Times New Roman" pitchFamily="18" charset="0"/>
                        </a:rPr>
                        <a:t>1 153,6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1 153,6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2869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администраций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01 04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12 164,4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r>
                        <a:rPr lang="ru-RU" sz="1400" b="1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186,8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12 168,4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32100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Судебная система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01 05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35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</a:t>
                      </a: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надзора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01 06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3 017,7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3 026,9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3 022,2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267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Резервные фонды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01 11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01 13</a:t>
                      </a:r>
                      <a:endParaRPr lang="ru-RU" sz="1200" b="1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8 811,1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8 812,1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8 812,1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21442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безопасность и правоохранительная деятельность»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935160"/>
          <a:ext cx="8786874" cy="365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22263"/>
                <a:gridCol w="1525510"/>
                <a:gridCol w="915306"/>
                <a:gridCol w="762755"/>
                <a:gridCol w="961040"/>
              </a:tblGrid>
              <a:tr h="5990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2 528,9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2 268,0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2 181,7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073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Органы юстиции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03 04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1 205,7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944,8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858,5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483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Times New Roman"/>
                          <a:cs typeface="Times New Roman"/>
                        </a:rPr>
                        <a:t>03 09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1 223,3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1 223,2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1 223,2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988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безопасности и правоохранительной деятельности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03 14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000108"/>
            <a:ext cx="8715436" cy="785818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Расходы по разделу «Национальная экономика»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1"/>
          <a:ext cx="8401079" cy="4494234"/>
        </p:xfrm>
        <a:graphic>
          <a:graphicData uri="http://schemas.openxmlformats.org/drawingml/2006/table">
            <a:tbl>
              <a:tblPr firstRow="1" bandRow="1">
                <a:tableStyleId>{D113A9D2-9D6B-4929-AA2D-F23B5EE8CBE7}</a:tableStyleId>
              </a:tblPr>
              <a:tblGrid>
                <a:gridCol w="4492246"/>
                <a:gridCol w="1385604"/>
                <a:gridCol w="948045"/>
                <a:gridCol w="802192"/>
                <a:gridCol w="772992"/>
              </a:tblGrid>
              <a:tr h="10710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Расходы, тыс.руб.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8204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7 766,3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12 835,1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17 650,3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Сельское хозяйство и рыболовство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04  05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2 328,6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2 910,1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3 444,2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665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04 09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5 387,7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9 875,0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14 156,1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10080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национальной экономики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04 12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28586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Расходы по разделу « Жилищно-коммунальное хозяйство»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3494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6238"/>
                <a:gridCol w="1500198"/>
                <a:gridCol w="857256"/>
                <a:gridCol w="785818"/>
                <a:gridCol w="900090"/>
              </a:tblGrid>
              <a:tr h="78242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+mn-lt"/>
                          <a:cs typeface="Times New Roman" pitchFamily="18" charset="0"/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  <a:latin typeface="+mn-lt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64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- коммунальное хозяйство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26,5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66,5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824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Жилищное хозяйство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6,5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64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Коммунальное хозяйство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05 02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0010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Расходы по разделу «Образование»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285860"/>
          <a:ext cx="8715436" cy="5206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29156"/>
                <a:gridCol w="1357322"/>
                <a:gridCol w="1071570"/>
                <a:gridCol w="1000132"/>
                <a:gridCol w="857256"/>
              </a:tblGrid>
              <a:tr h="64981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646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Образование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125 712,6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131 001,0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135 277,1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63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Дошкольное образование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25 432,6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28 020,6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28 785,6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5852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Общее образование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81 818,8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84 417,6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87 930,7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1437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Дополнительное</a:t>
                      </a:r>
                      <a:r>
                        <a:rPr lang="ru-RU" sz="18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образование</a:t>
                      </a:r>
                      <a:endParaRPr lang="ru-RU" sz="18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07 03</a:t>
                      </a:r>
                      <a:endParaRPr lang="ru-RU" sz="18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15 966,0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16 055,3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16 055,3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2502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Профессиональная подготовка, переподготовка и повышение квалификации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7143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Молодежная политика и оздоровление детей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07 07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621,6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633,9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631,9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6498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образования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07 09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1 773,6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smtClean="0">
                          <a:latin typeface="Times New Roman" pitchFamily="18" charset="0"/>
                          <a:cs typeface="Times New Roman" pitchFamily="18" charset="0"/>
                        </a:rPr>
                        <a:t>1 773,6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1 773,6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0010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«Культура»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2922435"/>
        </p:xfrm>
        <a:graphic>
          <a:graphicData uri="http://schemas.openxmlformats.org/drawingml/2006/table">
            <a:tbl>
              <a:tblPr firstRow="1" bandRow="1">
                <a:tableStyleId>{306799F8-075E-4A3A-A7F6-7FBC6576F1A4}</a:tableStyleId>
              </a:tblPr>
              <a:tblGrid>
                <a:gridCol w="3686172"/>
                <a:gridCol w="1643074"/>
                <a:gridCol w="1000132"/>
                <a:gridCol w="857256"/>
                <a:gridCol w="1042966"/>
              </a:tblGrid>
              <a:tr h="477245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5883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Культура, кинематография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18 218,6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19 078,9</a:t>
                      </a:r>
                    </a:p>
                    <a:p>
                      <a:pPr algn="ctr" fontAlgn="b"/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19 935,8</a:t>
                      </a:r>
                      <a:endParaRPr lang="ru-RU" sz="1600" b="1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6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14 637,0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15 497,3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16 354,2</a:t>
                      </a:r>
                      <a:endParaRPr lang="ru-RU" sz="1600" b="0" i="0" u="none" strike="noStrike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68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культуры,</a:t>
                      </a:r>
                      <a:r>
                        <a:rPr lang="ru-RU" sz="1800" b="1" baseline="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кинематографии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08 04</a:t>
                      </a:r>
                      <a:endParaRPr lang="ru-RU" sz="18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3 581,6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3 581,6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3 581,6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71448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«Социальная политика»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2168516"/>
          <a:ext cx="8229600" cy="426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04"/>
                <a:gridCol w="1357322"/>
                <a:gridCol w="1000132"/>
                <a:gridCol w="857256"/>
                <a:gridCol w="871486"/>
              </a:tblGrid>
              <a:tr h="85217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9 779,6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9 803,1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9 999,3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Пенсионное обеспечение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10 01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1 910,4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1 943,4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1 976,4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Социальное обеспечение населения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10 03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397,6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397,6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397,6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8521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Охрана семьи и детства</a:t>
                      </a: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7 471,6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7 462,1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7 625,3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285992"/>
            <a:ext cx="871540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Расходы по разделу «Физическая культура и спорт»</a:t>
            </a:r>
            <a:br>
              <a:rPr lang="ru-RU" dirty="0" smtClean="0"/>
            </a:br>
            <a:r>
              <a:rPr lang="ru-RU" dirty="0" smtClean="0"/>
              <a:t>  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720" y="2285992"/>
          <a:ext cx="8501122" cy="28511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8151"/>
                <a:gridCol w="1475900"/>
                <a:gridCol w="885540"/>
                <a:gridCol w="959334"/>
                <a:gridCol w="782197"/>
              </a:tblGrid>
              <a:tr h="516463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14008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 </a:t>
                      </a:r>
                      <a:endParaRPr lang="ru-RU" sz="2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9338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 </a:t>
                      </a:r>
                      <a:r>
                        <a:rPr lang="ru-RU" sz="22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106,6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110,6</a:t>
                      </a:r>
                      <a:endParaRPr lang="ru-RU" sz="16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186766" cy="91841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Расходы по разделу «Средства массовой информации»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2285992"/>
          <a:ext cx="8229600" cy="1497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24"/>
                <a:gridCol w="1643074"/>
                <a:gridCol w="1071570"/>
                <a:gridCol w="1143008"/>
                <a:gridCol w="94292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Расходы, тыс.руб.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Подраздел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aseline="0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baseline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86416">
                <a:tc>
                  <a:txBody>
                    <a:bodyPr/>
                    <a:lstStyle/>
                    <a:p>
                      <a:pPr algn="just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Периодическая печать и издательство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12 02 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1 300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14356"/>
            <a:ext cx="8858280" cy="1362456"/>
          </a:xfrm>
        </p:spPr>
        <p:txBody>
          <a:bodyPr/>
          <a:lstStyle/>
          <a:p>
            <a:pPr algn="ctr"/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Муниципальные программы </a:t>
            </a:r>
            <a:r>
              <a:rPr lang="ru-RU" sz="2800" u="sng" dirty="0" err="1" smtClean="0">
                <a:latin typeface="Times New Roman" pitchFamily="18" charset="0"/>
                <a:cs typeface="Times New Roman" pitchFamily="18" charset="0"/>
              </a:rPr>
              <a:t>Инсарского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785926"/>
          <a:ext cx="8786874" cy="41570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86544"/>
                <a:gridCol w="857256"/>
                <a:gridCol w="857256"/>
                <a:gridCol w="785818"/>
              </a:tblGrid>
              <a:tr h="399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+mn-lt"/>
                          <a:ea typeface="Times New Roman"/>
                          <a:cs typeface="Times New Roman"/>
                        </a:rPr>
                        <a:t>2019</a:t>
                      </a:r>
                      <a:endParaRPr lang="ru-RU" sz="18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</a:p>
                  </a:txBody>
                  <a:tcPr/>
                </a:tc>
              </a:tr>
              <a:tr h="39915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Всего, тыс. рублей, в том числе: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174 463,2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185 789,3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195 974,6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83956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муниципальной службы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2017-2021годы»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образования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126 686,2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131 962,5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136 403,9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01520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«Обеспечение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жильем молодых семей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9348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культуры и туризма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19 161,3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20 021,6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20 878,5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557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физической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культуры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, спорта и молодежной политики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районе»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2016-2021годы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147,1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152,9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158,6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642942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Инсарского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сельского хозяйства и регулирования рынков сельскохозяйственной продукции, сырья и продовольствия на 2016-2020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2 256,1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2 877,5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3 471,6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56007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Программа «Развитие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дорожного хозяйства и транспортной инфраструктуры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5 387,7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9 875,0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14 156,1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42844" y="1071546"/>
          <a:ext cx="8858313" cy="4188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08273"/>
                <a:gridCol w="1116976"/>
                <a:gridCol w="968046"/>
                <a:gridCol w="965018"/>
              </a:tblGrid>
              <a:tr h="2143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Наименование муниципальной программы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2019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2020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2021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«Повышения эффективности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управления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муниципальными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финансами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2016-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2022г»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3 059,1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3 068,3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3 063,6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005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 охране общественного порядка и профилактике правонарушений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2016-2020 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«Противодействия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коррупции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20,2</a:t>
                      </a:r>
                      <a:endParaRPr lang="ru-RU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развития и поддержки малого и среднего предпринимательства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2018-2022 годы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«Повышение качества предоставления государственных и муниципальных услуг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2016 –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2021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1 532,0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1 532,0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1532,0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t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«Управление муниципальными имуществом и земельными ресурсами»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годы»</a:t>
                      </a:r>
                    </a:p>
                  </a:txBody>
                  <a:tcPr marL="114300" marR="9525" marT="9525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программа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«Организация 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отдыха детей в каникулярное время в </a:t>
                      </a:r>
                      <a:r>
                        <a:rPr lang="ru-RU" sz="12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Инсарском</a:t>
                      </a:r>
                      <a:r>
                        <a:rPr lang="ru-RU" sz="12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на </a:t>
                      </a:r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2016-2021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577,0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587,6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583,9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  <a:tr h="428629">
                <a:tc>
                  <a:txBody>
                    <a:bodyPr/>
                    <a:lstStyle/>
                    <a:p>
                      <a:pPr algn="just" fontAlgn="b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и обеспечение эффективности деятельности администрации муниципального района на 2018-2020 годы»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4300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15 116,7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15 171,9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15 186,4</a:t>
                      </a:r>
                      <a:endParaRPr lang="ru-RU" sz="14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Контактная информация для граждан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00034" y="1643050"/>
            <a:ext cx="7929618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Местонахождение Финансового управления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Инсарского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муниципального района: 431430, РМ, г. Инсар, ул. Гагарина, д. 28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Контактные телефоны: (883449) 2-14-53 – бюджетный отдел,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                    2-14-75 - бухгалтерия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09@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mfrm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moris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ru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3636</TotalTime>
  <Words>1586</Words>
  <Application>Microsoft Office PowerPoint</Application>
  <PresentationFormat>Экран (4:3)</PresentationFormat>
  <Paragraphs>582</Paragraphs>
  <Slides>25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Поток</vt:lpstr>
      <vt:lpstr>Бюджет для граждан</vt:lpstr>
      <vt:lpstr>      Обращение  главы Инсарского муниципального района Республики Мордовия Мангутова Камиля Аминовича к жителям Инсарского района Республики Мордовия </vt:lpstr>
      <vt:lpstr>Инсарский муниципальный район</vt:lpstr>
      <vt:lpstr>Словарь</vt:lpstr>
      <vt:lpstr>Основные понятия бюджетной системы Российской Федерации </vt:lpstr>
      <vt:lpstr>В ходе бюджетного процесса бюджет проходит следующие стадии </vt:lpstr>
      <vt:lpstr>Составление проекта бюджета основывается на: </vt:lpstr>
      <vt:lpstr>Основные направления бюджетной политики Инсарского муниципального района на 2019 год и на плановый период 2020 и 2021 годов </vt:lpstr>
      <vt:lpstr>Основные характеристики бюджета Инсарского муниципального района за 2015-2021 годы</vt:lpstr>
      <vt:lpstr>Доходная часть бюджета Инсарского муниципального района </vt:lpstr>
      <vt:lpstr>Структура  доходов бюджета Инсарского муниципального района </vt:lpstr>
      <vt:lpstr>В проекте решения о бюджете Инсарского муниципального района расходы представлены тремя способами </vt:lpstr>
      <vt:lpstr>Расходная часть бюджета Инсарского муниципального района </vt:lpstr>
      <vt:lpstr>Расходы по разделу «Общегосударственные вопросы»    </vt:lpstr>
      <vt:lpstr>Расходы по разделу «Национальная безопасность и правоохранительная деятельность» </vt:lpstr>
      <vt:lpstr>Расходы по разделу «Национальная экономика» </vt:lpstr>
      <vt:lpstr>Расходы по разделу « Жилищно-коммунальное хозяйство» </vt:lpstr>
      <vt:lpstr>Расходы по разделу «Образование» </vt:lpstr>
      <vt:lpstr>Расходы по разделу «Культура»  </vt:lpstr>
      <vt:lpstr>Расходы по разделу «Социальная политика»  </vt:lpstr>
      <vt:lpstr>Расходы по разделу «Физическая культура и спорт»    </vt:lpstr>
      <vt:lpstr>Расходы по разделу «Средства массовой информации»</vt:lpstr>
      <vt:lpstr>Муниципальные программы Инсарского муниципального района </vt:lpstr>
      <vt:lpstr>Слайд 24</vt:lpstr>
      <vt:lpstr>Контактная информация для граждан </vt:lpstr>
    </vt:vector>
  </TitlesOfParts>
  <Company>1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Приемная</dc:creator>
  <cp:lastModifiedBy>Приемная</cp:lastModifiedBy>
  <cp:revision>390</cp:revision>
  <dcterms:created xsi:type="dcterms:W3CDTF">2016-12-13T05:19:54Z</dcterms:created>
  <dcterms:modified xsi:type="dcterms:W3CDTF">2018-11-19T12:31:50Z</dcterms:modified>
</cp:coreProperties>
</file>