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3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514"/>
          <c:h val="0.7608294640064328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414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414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86"/>
                </c:manualLayout>
              </c:layout>
              <c:showVal val="1"/>
            </c:dLbl>
            <c:dLbl>
              <c:idx val="3"/>
              <c:layout>
                <c:manualLayout>
                  <c:x val="-8.9635226973569151E-3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-1.643312494515432E-2"/>
                  <c:y val="7.233273879998744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239.9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428E-3"/>
                  <c:y val="0.1186256916319795"/>
                </c:manualLayout>
              </c:layout>
              <c:showVal val="1"/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486"/>
                </c:manualLayout>
              </c:layout>
              <c:showVal val="1"/>
            </c:dLbl>
            <c:dLbl>
              <c:idx val="5"/>
              <c:layout>
                <c:manualLayout>
                  <c:x val="2.3902727192951705E-2"/>
                  <c:y val="9.837252476798288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236.3</c:v>
                </c:pt>
              </c:numCache>
            </c:numRef>
          </c:val>
        </c:ser>
        <c:axId val="102227968"/>
        <c:axId val="102230272"/>
      </c:barChart>
      <c:catAx>
        <c:axId val="102227968"/>
        <c:scaling>
          <c:orientation val="minMax"/>
        </c:scaling>
        <c:axPos val="b"/>
        <c:numFmt formatCode="General" sourceLinked="1"/>
        <c:tickLblPos val="nextTo"/>
        <c:crossAx val="102230272"/>
        <c:crossesAt val="10"/>
        <c:auto val="1"/>
        <c:lblAlgn val="ctr"/>
        <c:lblOffset val="100"/>
      </c:catAx>
      <c:valAx>
        <c:axId val="102230272"/>
        <c:scaling>
          <c:orientation val="minMax"/>
          <c:max val="275"/>
          <c:min val="10"/>
        </c:scaling>
        <c:axPos val="l"/>
        <c:majorGridlines/>
        <c:numFmt formatCode="General" sourceLinked="1"/>
        <c:tickLblPos val="nextTo"/>
        <c:crossAx val="10222796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207.7</c:v>
                </c:pt>
              </c:numCache>
            </c:numRef>
          </c:val>
        </c:ser>
        <c:shape val="cone"/>
        <c:axId val="102474112"/>
        <c:axId val="102475648"/>
        <c:axId val="42281600"/>
      </c:bar3DChart>
      <c:catAx>
        <c:axId val="102474112"/>
        <c:scaling>
          <c:orientation val="minMax"/>
        </c:scaling>
        <c:axPos val="b"/>
        <c:numFmt formatCode="General" sourceLinked="1"/>
        <c:tickLblPos val="nextTo"/>
        <c:crossAx val="102475648"/>
        <c:crosses val="autoZero"/>
        <c:auto val="1"/>
        <c:lblAlgn val="ctr"/>
        <c:lblOffset val="100"/>
      </c:catAx>
      <c:valAx>
        <c:axId val="102475648"/>
        <c:scaling>
          <c:orientation val="minMax"/>
        </c:scaling>
        <c:axPos val="l"/>
        <c:majorGridlines/>
        <c:numFmt formatCode="General" sourceLinked="1"/>
        <c:tickLblPos val="nextTo"/>
        <c:crossAx val="102474112"/>
        <c:crosses val="autoZero"/>
        <c:crossBetween val="between"/>
      </c:valAx>
      <c:serAx>
        <c:axId val="42281600"/>
        <c:scaling>
          <c:orientation val="minMax"/>
        </c:scaling>
        <c:delete val="1"/>
        <c:axPos val="b"/>
        <c:tickLblPos val="nextTo"/>
        <c:crossAx val="102475648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txPr>
        <a:bodyPr/>
        <a:lstStyle/>
        <a:p>
          <a:pPr>
            <a:defRPr baseline="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Проект решения «Об исполнение  </a:t>
            </a:r>
            <a:r>
              <a:rPr lang="ru-RU" sz="2300" b="1" i="1" dirty="0" smtClean="0"/>
              <a:t>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2017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857364"/>
            <a:ext cx="2714644" cy="178595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857364"/>
            <a:ext cx="2857520" cy="18573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929066"/>
            <a:ext cx="3071834" cy="17145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71942"/>
            <a:ext cx="2500330" cy="1563700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071942"/>
            <a:ext cx="271464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 целях реализации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основных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района, информирование жителей о расходовании средств районного бюджета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является обеспечение прозрачности и открытости бюджетного планирования.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самоуправления. С этой целью разработана брошюра «Бюджет для граждан» по исполнению бюджета за 2017 год.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2014-2017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2014-2017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1236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14446"/>
                <a:gridCol w="1071570"/>
                <a:gridCol w="114300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17 509,7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17 457,0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4 679,3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4 406,4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1 115,4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1 247,6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4 825,5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4 787,0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2 959,6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3116,8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178,5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51,0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395,4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444,1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353,8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552,3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156,1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210 393,9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207 709,0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242 582,6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239 898,7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решение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785794"/>
            <a:ext cx="9286908" cy="15716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31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714488"/>
          <a:ext cx="8858313" cy="4935038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684745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242 582,6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236 253,1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33 812,7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30 633,2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2 437,4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2 377,5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97,5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7 082,9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6 709,2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3 417,9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3 417,4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156 889,3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154 848,1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21 878,3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21 736,3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514,0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14 985,4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428736"/>
          <a:ext cx="8858312" cy="507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6085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33 812,7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30 633,2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1 404,0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1 376,7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18 735,6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15 940,2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85,1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70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4 696,9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4 693,0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19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58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8 776,2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8 623,3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по разделу «Национальная безопасность и правоохранительная деятельность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 smtClean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2 437,4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2 377,5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1 201,1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1 201,1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1 136,3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1 077,4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3" y="1714487"/>
          <a:ext cx="8786872" cy="4786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7 082,9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6 709,2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894,8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778,7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922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Водное хозяйство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5 768,9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5 578,9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3 417,9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3 417,4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3 400,9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3 400,9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3" y="1357298"/>
          <a:ext cx="8715469" cy="505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156 889,3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154 848,1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29 792,9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29 637,5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106 497,7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104 712,3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15 378,6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15 378,6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3 482,7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3 477,1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1 667,4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1 642,6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21 878,3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21 736,3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20 041,9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19 900,2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1 836,4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1 836,1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15 514,0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14 985,4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1 282,0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1 281,5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7 396,8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7 352,6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6 835,2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6 351,3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14446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428736"/>
          <a:ext cx="8858312" cy="5307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214446"/>
                <a:gridCol w="1143008"/>
                <a:gridCol w="1214446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205 435,7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202 337,2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154 217,0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151 776,9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9813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7 264,6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7 220,9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24 561,7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24 420,0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8184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на 2016-2019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2151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781,4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5 768,9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5578,9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«Энергосбережение и повышение энергетической эффективности на территории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2016-2019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928670"/>
          <a:ext cx="8786876" cy="5667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4 709,4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4 701,4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«Устойчивое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развитие сельских территорий 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2016-2020г»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2 481,9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2 481,5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2016-2020годы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1 624,4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1 624,4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3 369,2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3 369,2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1300</TotalTime>
  <Words>1555</Words>
  <Application>Microsoft Office PowerPoint</Application>
  <PresentationFormat>Экран (4:3)</PresentationFormat>
  <Paragraphs>553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2014-2017 годы</vt:lpstr>
      <vt:lpstr>                        Исполнение доходной части бюджета Инсарского муниципального района  за 2014-2017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Слайд 22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Приемная</cp:lastModifiedBy>
  <cp:revision>153</cp:revision>
  <dcterms:created xsi:type="dcterms:W3CDTF">2016-12-13T05:19:54Z</dcterms:created>
  <dcterms:modified xsi:type="dcterms:W3CDTF">2018-04-16T11:43:30Z</dcterms:modified>
</cp:coreProperties>
</file>