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14"/>
          <c:h val="0.7608294640064338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23E-2"/>
                  <c:y val="7.8119357903986511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11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8.9635226973569411E-3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-1.6433124945154347E-2"/>
                  <c:y val="7.2332738799987542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242.6</c:v>
                </c:pt>
                <c:pt idx="4">
                  <c:v>229.9</c:v>
                </c:pt>
                <c:pt idx="5">
                  <c:v>225.4</c:v>
                </c:pt>
                <c:pt idx="6">
                  <c:v>233.5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541E-3"/>
                  <c:y val="0.11862569163197978"/>
                </c:manualLayout>
              </c:layout>
              <c:showVal val="1"/>
            </c:dLbl>
            <c:dLbl>
              <c:idx val="1"/>
              <c:layout>
                <c:manualLayout>
                  <c:x val="4.4817613486784515E-3"/>
                  <c:y val="5.7866191039989939E-2"/>
                </c:manualLayout>
              </c:layout>
              <c:showVal val="1"/>
            </c:dLbl>
            <c:dLbl>
              <c:idx val="2"/>
              <c:layout>
                <c:manualLayout>
                  <c:x val="1.1951363596475861E-2"/>
                  <c:y val="9.547921521598321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Val val="1"/>
            </c:dLbl>
            <c:dLbl>
              <c:idx val="5"/>
              <c:layout>
                <c:manualLayout>
                  <c:x val="2.3902727192951702E-2"/>
                  <c:y val="9.8372524767983055E-2"/>
                </c:manualLayout>
              </c:layout>
              <c:showVal val="1"/>
            </c:dLbl>
            <c:dLbl>
              <c:idx val="6"/>
              <c:layout>
                <c:manualLayout>
                  <c:x val="5.6768977083260341E-2"/>
                  <c:y val="-2.8933095519994979E-3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242.6</c:v>
                </c:pt>
                <c:pt idx="4">
                  <c:v>229.9</c:v>
                </c:pt>
                <c:pt idx="5">
                  <c:v>225.4</c:v>
                </c:pt>
                <c:pt idx="6">
                  <c:v>233.5</c:v>
                </c:pt>
              </c:numCache>
            </c:numRef>
          </c:val>
        </c:ser>
        <c:axId val="102678528"/>
        <c:axId val="102680064"/>
      </c:barChart>
      <c:catAx>
        <c:axId val="102678528"/>
        <c:scaling>
          <c:orientation val="minMax"/>
        </c:scaling>
        <c:axPos val="b"/>
        <c:numFmt formatCode="General" sourceLinked="1"/>
        <c:tickLblPos val="nextTo"/>
        <c:crossAx val="102680064"/>
        <c:crossesAt val="10"/>
        <c:auto val="1"/>
        <c:lblAlgn val="ctr"/>
        <c:lblOffset val="100"/>
      </c:catAx>
      <c:valAx>
        <c:axId val="102680064"/>
        <c:scaling>
          <c:orientation val="minMax"/>
          <c:max val="275"/>
          <c:min val="10"/>
        </c:scaling>
        <c:axPos val="l"/>
        <c:majorGridlines/>
        <c:numFmt formatCode="General" sourceLinked="1"/>
        <c:tickLblPos val="nextTo"/>
        <c:crossAx val="102678528"/>
        <c:crosses val="autoZero"/>
        <c:crossBetween val="between"/>
      </c:valAx>
    </c:plotArea>
    <c:legend>
      <c:legendPos val="r"/>
      <c:layout/>
    </c:legend>
    <c:plotVisOnly val="1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41"/>
          <c:h val="0.83894882191041853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  <c:pt idx="4">
                  <c:v>33.4</c:v>
                </c:pt>
                <c:pt idx="5">
                  <c:v>34.6</c:v>
                </c:pt>
                <c:pt idx="6">
                  <c:v>35.700000000000003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211</c:v>
                </c:pt>
                <c:pt idx="4">
                  <c:v>196.5</c:v>
                </c:pt>
                <c:pt idx="5">
                  <c:v>190.8</c:v>
                </c:pt>
                <c:pt idx="6">
                  <c:v>197.8</c:v>
                </c:pt>
              </c:numCache>
            </c:numRef>
          </c:val>
        </c:ser>
        <c:shape val="cone"/>
        <c:axId val="102687872"/>
        <c:axId val="102689408"/>
        <c:axId val="102920192"/>
      </c:bar3DChart>
      <c:catAx>
        <c:axId val="102687872"/>
        <c:scaling>
          <c:orientation val="minMax"/>
        </c:scaling>
        <c:axPos val="b"/>
        <c:numFmt formatCode="General" sourceLinked="1"/>
        <c:tickLblPos val="nextTo"/>
        <c:crossAx val="102689408"/>
        <c:crosses val="autoZero"/>
        <c:auto val="1"/>
        <c:lblAlgn val="ctr"/>
        <c:lblOffset val="100"/>
      </c:catAx>
      <c:valAx>
        <c:axId val="102689408"/>
        <c:scaling>
          <c:orientation val="minMax"/>
        </c:scaling>
        <c:axPos val="l"/>
        <c:majorGridlines/>
        <c:numFmt formatCode="General" sourceLinked="1"/>
        <c:tickLblPos val="nextTo"/>
        <c:crossAx val="102687872"/>
        <c:crosses val="autoZero"/>
        <c:crossBetween val="between"/>
      </c:valAx>
      <c:serAx>
        <c:axId val="102920192"/>
        <c:scaling>
          <c:orientation val="minMax"/>
        </c:scaling>
        <c:delete val="1"/>
        <c:axPos val="b"/>
        <c:tickLblPos val="nextTo"/>
        <c:crossAx val="102689408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12.02.2018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smtClean="0"/>
              <a:t>Проект к решению Совета депутатов «О бюджете Инсарского муниципального района на 2018 год и на плановый период 2019 и 2020 годов»</a:t>
            </a: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71612"/>
            <a:ext cx="2400304" cy="1430466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3214686"/>
            <a:ext cx="4643470" cy="1928826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15140" y="1357298"/>
            <a:ext cx="2428860" cy="15716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429132"/>
            <a:ext cx="2143107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43736" y="4143380"/>
            <a:ext cx="200026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Бюджет для гр</a:t>
            </a:r>
            <a:r>
              <a:rPr lang="ru-RU" dirty="0" smtClean="0"/>
              <a:t>аждан</a:t>
            </a:r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204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71612"/>
            <a:ext cx="8786874" cy="410336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При формировании районного бюджета мы ориентировались на экономические условия, в которых находится Республика Мордовия и страна в целом. В этих непростых условиях основными ориентирами финансового планирования на 2018 год и на плановый период 2019 и 2020 годов стали сдержанность в расходах, повышение их эффективности.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Одной из целей основных направлений бюджетной политики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обеспечение прозрачности и открытости бюджетного планирования. С этой целью разработана брошюра «Бюджет для граждан».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Брошюра «Бюджет для граждан» поможет разобраться в главном финансовом документе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муниципального района, создана специально для того, чтобы каждый гражданин  был осведомлен, как формируется и расходуется районный бюджет, сколько в бюджет поступает средств и на какие направления они расходуются, и, наконец, что планируется сделать на предстоящий период 2018 года и на плановый период 2019 и 2020 годов.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свод районного и местных бюджетов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Дефицит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расходов бюджета над его доходами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доходов бюджета над его расходами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14496" y="1643054"/>
            <a:ext cx="8929931" cy="4857266"/>
            <a:chOff x="3870" y="3980"/>
            <a:chExt cx="7727" cy="4315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932" y="4043"/>
              <a:ext cx="7665" cy="425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742" y="3980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3993" y="4107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815" y="5186"/>
              <a:ext cx="1981" cy="118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accent2">
                  <a:lumMod val="20000"/>
                  <a:lumOff val="80000"/>
                </a:schemeClr>
              </a:extrusionClr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3870" y="7090"/>
              <a:ext cx="1718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619" y="6963"/>
              <a:ext cx="1617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281" y="7978"/>
              <a:ext cx="927" cy="30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22" y="6455"/>
              <a:ext cx="1028" cy="3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062" y="7597"/>
              <a:ext cx="1617" cy="30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70" y="6201"/>
              <a:ext cx="1879" cy="642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 ходе бюджетного процесса бюджет проходит следующие стадии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5" name="AutoShape 1"/>
          <p:cNvSpPr>
            <a:spLocks noChangeArrowheads="1"/>
          </p:cNvSpPr>
          <p:nvPr/>
        </p:nvSpPr>
        <p:spPr bwMode="auto">
          <a:xfrm>
            <a:off x="857224" y="1857364"/>
            <a:ext cx="3357586" cy="1028700"/>
          </a:xfrm>
          <a:prstGeom prst="chevron">
            <a:avLst>
              <a:gd name="adj" fmla="val 6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bevelT/>
            <a:bevelB w="165100" prst="coolSlant"/>
            <a:contourClr>
              <a:schemeClr val="accent2">
                <a:lumMod val="20000"/>
                <a:lumOff val="80000"/>
              </a:schemeClr>
            </a:contourClr>
          </a:sp3d>
        </p:spPr>
        <p:txBody>
          <a:bodyPr vert="horz" wrap="square" lIns="86868" tIns="43434" rIns="86868" bIns="43434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2714612" y="3071810"/>
            <a:ext cx="3500462" cy="1028700"/>
          </a:xfrm>
          <a:prstGeom prst="chevron">
            <a:avLst>
              <a:gd name="adj" fmla="val 66667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                  утверждение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4143372" y="4214818"/>
            <a:ext cx="3214710" cy="1000132"/>
          </a:xfrm>
          <a:prstGeom prst="chevron">
            <a:avLst>
              <a:gd name="adj" fmla="val 68953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5072066" y="5429264"/>
            <a:ext cx="3786214" cy="1000132"/>
          </a:xfrm>
          <a:prstGeom prst="chevron">
            <a:avLst>
              <a:gd name="adj" fmla="val 78896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Составление,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утверждение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33CCCC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857364"/>
            <a:ext cx="864399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Бюджетном послании Президента Российской Федерации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Прогнозе социально-экономического развития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экономическое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Основных направлениях бюджетной и налоговой политики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Финансовое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3058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на плановый период 2019 и 2020 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643050"/>
          <a:ext cx="8858312" cy="4973979"/>
        </p:xfrm>
        <a:graphic>
          <a:graphicData uri="http://schemas.openxmlformats.org/drawingml/2006/table">
            <a:tbl>
              <a:tblPr/>
              <a:tblGrid>
                <a:gridCol w="357190"/>
                <a:gridCol w="8501122"/>
              </a:tblGrid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задач, поставленных в ежегодных посланиях Президента Российской Федерации Федеральному Собранию и Главы Республики Мордовия Государственному Собранию Республики Мордовия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4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ответственной бюджетной политики, способствующей обеспечению долгосрочной устойчивости районного бюджета, формированию условий для ускорения темпов экономического роста, укреплению финансовой стабильности в 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Инсарском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муниципальном районе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20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Улучшение качества администрирования доходов бюджетной системы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и реализация комплекса мер бюджетного и налогового стимулирования притока инвестиций и их направления на реализацию программ и проектов, способных увеличить поступление доходов в районный бюджет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667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Расширение использования муниципальных программ в бюджетном планировании и повышение качества их исполнения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686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27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езусловное исполнение действующих социально значимых расходных обязательств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Своевременное и полное исполнение долговых обязательств при минимизации расходов на обслуживание муниципального долга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162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доступности и качества оказания муниципальных услуг (выполнения работ)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эффективности деятельности муниципальных учреждений при оказании услуг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628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прозрачности и открытости районного бюджета и бюджетного процесса для общества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2014-2020 годы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736"/>
            <a:ext cx="9001156" cy="9898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3200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68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929354"/>
                <a:gridCol w="1000132"/>
                <a:gridCol w="1000132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18 911,5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19 667,9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20 454,6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4 124,6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4 287,8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4 459,3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1 173,5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2 961,9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3 079,9 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3 202,5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1 236,8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1 286,3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1 337,7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196 467,1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190 783,9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197 800,2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229 850,5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225 380,4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233 528,9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1214422"/>
            <a:ext cx="92869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0"/>
          <a:ext cx="8715435" cy="501297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929223"/>
                <a:gridCol w="857256"/>
                <a:gridCol w="928694"/>
                <a:gridCol w="928694"/>
                <a:gridCol w="107156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229 850,5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225 380,4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233 528,9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34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28 083,4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28 084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28 113,3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2 221,8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2 253,3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6 354,8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6 620,6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6 939,2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148 455,5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148 706,3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154 017,8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31 044,2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26 021,2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27 353,5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11 999,1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12 022,9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13 134,1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3" y="1785927"/>
          <a:ext cx="8715434" cy="475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1012978"/>
                <a:gridCol w="764512"/>
                <a:gridCol w="764511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28 083,4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28 084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28 113,3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муниципального образования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1 222,8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itchFamily="18" charset="0"/>
                          <a:cs typeface="Times New Roman" pitchFamily="18" charset="0"/>
                        </a:rPr>
                        <a:t>1 222,8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1 222,8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14 976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14 987,7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15 002,7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3 451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3 451,8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3 454,9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8 209,5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8 221,7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8 232,9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0"/>
          <a:ext cx="8786874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2263"/>
                <a:gridCol w="1525510"/>
                <a:gridCol w="915306"/>
                <a:gridCol w="762755"/>
                <a:gridCol w="961040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2154,9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2 221,8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2 253,3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977,8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1 042,8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1 072,8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1 077,1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1 079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1 080,5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229600" cy="449423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400552"/>
                <a:gridCol w="1357322"/>
                <a:gridCol w="928694"/>
                <a:gridCol w="785818"/>
                <a:gridCol w="757214"/>
              </a:tblGrid>
              <a:tr h="1071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6 354,8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6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620,6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6 939,2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1 830,1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2 095,9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2 414,5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49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238"/>
                <a:gridCol w="1500198"/>
                <a:gridCol w="857256"/>
                <a:gridCol w="785818"/>
                <a:gridCol w="900090"/>
              </a:tblGrid>
              <a:tr h="78242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82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15436" cy="520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4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148 455,5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148 706,3</a:t>
                      </a:r>
                    </a:p>
                    <a:p>
                      <a:pPr algn="ctr" fontAlgn="b"/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154 017,8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6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27 496,6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23 619,5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23 562,3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100 494,7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104 762,6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109 199,4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</a:t>
                      </a:r>
                      <a:r>
                        <a:rPr lang="ru-RU" sz="18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образование</a:t>
                      </a: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07 03</a:t>
                      </a:r>
                      <a:endParaRPr lang="ru-RU" sz="1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17 223,6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r>
                        <a:rPr lang="ru-RU" sz="16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734,4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18 652,4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250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1 326,7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793,2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796,2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1 763,9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1 646,6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1 657,5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77930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686172"/>
                <a:gridCol w="1643074"/>
                <a:gridCol w="1000132"/>
                <a:gridCol w="857256"/>
                <a:gridCol w="1042966"/>
              </a:tblGrid>
              <a:tr h="47724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88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31 044,2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r>
                        <a:rPr lang="ru-RU" sz="16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021,2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27 353,5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28 219,9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23 353,8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24 686,1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824,3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2 667,4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2 667,4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168516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11 999,1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12 022,9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13 134,1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1 803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>
                          <a:latin typeface="Times New Roman" pitchFamily="18" charset="0"/>
                          <a:cs typeface="Times New Roman" pitchFamily="18" charset="0"/>
                        </a:rPr>
                        <a:t>1 803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1 803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695,9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>
                          <a:latin typeface="Times New Roman" pitchFamily="18" charset="0"/>
                          <a:cs typeface="Times New Roman" pitchFamily="18" charset="0"/>
                        </a:rPr>
                        <a:t>695,9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695,9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9 500,2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9 524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10 635,2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 по разделу «Физическая культура и спорт»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285992"/>
          <a:ext cx="8372476" cy="285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1595"/>
                <a:gridCol w="1453565"/>
                <a:gridCol w="872139"/>
                <a:gridCol w="944817"/>
                <a:gridCol w="7703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 </a:t>
                      </a:r>
                      <a:endParaRPr lang="ru-RU" sz="2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ru-RU" sz="2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85992"/>
          <a:ext cx="82296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  <a:gridCol w="1643074"/>
                <a:gridCol w="1071570"/>
                <a:gridCol w="1143008"/>
                <a:gridCol w="9429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8858280" cy="1362456"/>
          </a:xfrm>
        </p:spPr>
        <p:txBody>
          <a:bodyPr/>
          <a:lstStyle/>
          <a:p>
            <a:pPr algn="ctr"/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785926"/>
          <a:ext cx="8786874" cy="415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544"/>
                <a:gridCol w="857256"/>
                <a:gridCol w="857256"/>
                <a:gridCol w="785818"/>
              </a:tblGrid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195 519,5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191 146,5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198 132,9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395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2015-2020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148 566,5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149 419,9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154 476,7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152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32 814,1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27 902,9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19 487,2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557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156,7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1 816,6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2 082,4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2 401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60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071546"/>
          <a:ext cx="8858313" cy="418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8273"/>
                <a:gridCol w="1116976"/>
                <a:gridCol w="968046"/>
                <a:gridCol w="965018"/>
              </a:tblGrid>
              <a:tr h="214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2016- </a:t>
                      </a:r>
                      <a:r>
                        <a:rPr lang="ru-RU" sz="1200" b="1" i="0" u="none" strike="noStrike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3 513,5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3 514,3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3517,4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005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«Устойчивое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развитие сельских территорий 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2016-2020г»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развития и поддержки малого и среднего предпринимательства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2015-2019 годы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1 637,3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1 644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1 650,5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1 283,1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747,5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748,7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3002</TotalTime>
  <Words>1759</Words>
  <Application>Microsoft Office PowerPoint</Application>
  <PresentationFormat>Экран (4:3)</PresentationFormat>
  <Paragraphs>586</Paragraphs>
  <Slides>25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В ходе бюджетного процесса бюджет проходит следующие стадии </vt:lpstr>
      <vt:lpstr>Составление проекта бюджета основывается на: </vt:lpstr>
      <vt:lpstr>Основные направления бюджетной политики Инсарского муниципального района на 2018 год и на плановый период 2019 и 2020 годов </vt:lpstr>
      <vt:lpstr>Основные характеристики бюджета Инсарского муниципального района за 2014-2020 годы</vt:lpstr>
      <vt:lpstr>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Расходы по разделу «Национальная экономика» </vt:lpstr>
      <vt:lpstr>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Приемная</cp:lastModifiedBy>
  <cp:revision>332</cp:revision>
  <dcterms:created xsi:type="dcterms:W3CDTF">2016-12-13T05:19:54Z</dcterms:created>
  <dcterms:modified xsi:type="dcterms:W3CDTF">2018-02-12T05:50:47Z</dcterms:modified>
</cp:coreProperties>
</file>