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77" r:id="rId24"/>
    <p:sldId id="278" r:id="rId25"/>
    <p:sldId id="279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89915" autoAdjust="0"/>
  </p:normalViewPr>
  <p:slideViewPr>
    <p:cSldViewPr>
      <p:cViewPr varScale="1">
        <p:scale>
          <a:sx n="98" d="100"/>
          <a:sy n="98" d="100"/>
        </p:scale>
        <p:origin x="-35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8"/>
  <c:chart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658"/>
          <c:h val="0.76082946400643414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18E-2"/>
                  <c:y val="7.8119357903986553E-2"/>
                </c:manualLayout>
              </c:layout>
              <c:showVal val="1"/>
            </c:dLbl>
            <c:dLbl>
              <c:idx val="1"/>
              <c:layout>
                <c:manualLayout>
                  <c:x val="-1.0457443146916373E-2"/>
                  <c:y val="7.8119357903986553E-2"/>
                </c:manualLayout>
              </c:layout>
              <c:showVal val="1"/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</c:dLbl>
            <c:dLbl>
              <c:idx val="3"/>
              <c:layout>
                <c:manualLayout>
                  <c:x val="-8.9635226973569532E-3"/>
                  <c:y val="0.10126583431998226"/>
                </c:manualLayout>
              </c:layout>
              <c:showVal val="1"/>
            </c:dLbl>
            <c:dLbl>
              <c:idx val="5"/>
              <c:layout>
                <c:manualLayout>
                  <c:x val="-1.6433124945154358E-2"/>
                  <c:y val="7.2332738799987584E-2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212.5</c:v>
                </c:pt>
                <c:pt idx="1">
                  <c:v>207.4</c:v>
                </c:pt>
                <c:pt idx="2">
                  <c:v>260.5</c:v>
                </c:pt>
                <c:pt idx="3">
                  <c:v>242.6</c:v>
                </c:pt>
                <c:pt idx="4">
                  <c:v>229.9</c:v>
                </c:pt>
                <c:pt idx="5">
                  <c:v>225.4</c:v>
                </c:pt>
                <c:pt idx="6">
                  <c:v>233.5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5.9756817982379593E-3"/>
                  <c:y val="0.1186256916319799"/>
                </c:manualLayout>
              </c:layout>
              <c:showVal val="1"/>
            </c:dLbl>
            <c:dLbl>
              <c:idx val="1"/>
              <c:layout>
                <c:manualLayout>
                  <c:x val="4.4817613486784558E-3"/>
                  <c:y val="5.7866191039989988E-2"/>
                </c:manualLayout>
              </c:layout>
              <c:showVal val="1"/>
            </c:dLbl>
            <c:dLbl>
              <c:idx val="2"/>
              <c:layout>
                <c:manualLayout>
                  <c:x val="1.1951363596475861E-2"/>
                  <c:y val="9.547921521598321E-2"/>
                </c:manualLayout>
              </c:layout>
              <c:showVal val="1"/>
            </c:dLbl>
            <c:dLbl>
              <c:idx val="4"/>
              <c:layout>
                <c:manualLayout>
                  <c:x val="2.240880674339225E-2"/>
                  <c:y val="0.14466547759997514"/>
                </c:manualLayout>
              </c:layout>
              <c:showVal val="1"/>
            </c:dLbl>
            <c:dLbl>
              <c:idx val="5"/>
              <c:layout>
                <c:manualLayout>
                  <c:x val="2.3902727192951702E-2"/>
                  <c:y val="9.8372524767983111E-2"/>
                </c:manualLayout>
              </c:layout>
              <c:showVal val="1"/>
            </c:dLbl>
            <c:dLbl>
              <c:idx val="6"/>
              <c:layout>
                <c:manualLayout>
                  <c:x val="5.676897708326039E-2"/>
                  <c:y val="-2.893309551999501E-3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215.1</c:v>
                </c:pt>
                <c:pt idx="1">
                  <c:v>226.8</c:v>
                </c:pt>
                <c:pt idx="2">
                  <c:v>270.10000000000002</c:v>
                </c:pt>
                <c:pt idx="3">
                  <c:v>242.6</c:v>
                </c:pt>
                <c:pt idx="4">
                  <c:v>229.9</c:v>
                </c:pt>
                <c:pt idx="5">
                  <c:v>225.4</c:v>
                </c:pt>
                <c:pt idx="6">
                  <c:v>233.5</c:v>
                </c:pt>
              </c:numCache>
            </c:numRef>
          </c:val>
        </c:ser>
        <c:axId val="102518784"/>
        <c:axId val="102520320"/>
      </c:barChart>
      <c:catAx>
        <c:axId val="102518784"/>
        <c:scaling>
          <c:orientation val="minMax"/>
        </c:scaling>
        <c:axPos val="b"/>
        <c:numFmt formatCode="General" sourceLinked="1"/>
        <c:tickLblPos val="nextTo"/>
        <c:crossAx val="102520320"/>
        <c:crossesAt val="10"/>
        <c:auto val="1"/>
        <c:lblAlgn val="ctr"/>
        <c:lblOffset val="100"/>
      </c:catAx>
      <c:valAx>
        <c:axId val="102520320"/>
        <c:scaling>
          <c:orientation val="minMax"/>
          <c:max val="275"/>
          <c:min val="10"/>
        </c:scaling>
        <c:axPos val="l"/>
        <c:majorGridlines/>
        <c:numFmt formatCode="General" sourceLinked="1"/>
        <c:tickLblPos val="nextTo"/>
        <c:crossAx val="102518784"/>
        <c:crosses val="autoZero"/>
        <c:crossBetween val="between"/>
      </c:valAx>
    </c:plotArea>
    <c:legend>
      <c:legendPos val="r"/>
      <c:layout/>
    </c:legend>
    <c:plotVisOnly val="1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7.4652608665573494E-2"/>
          <c:y val="3.1790181747681993E-2"/>
          <c:w val="0.63663318755973863"/>
          <c:h val="0.8389488219104186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33,4</a:t>
                    </a:r>
                  </a:p>
                </c:rich>
              </c:tx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24.2</c:v>
                </c:pt>
                <c:pt idx="1">
                  <c:v>30.5</c:v>
                </c:pt>
                <c:pt idx="2">
                  <c:v>33.700000000000003</c:v>
                </c:pt>
                <c:pt idx="3">
                  <c:v>32.200000000000003</c:v>
                </c:pt>
                <c:pt idx="4">
                  <c:v>33.4</c:v>
                </c:pt>
                <c:pt idx="5">
                  <c:v>34.6</c:v>
                </c:pt>
                <c:pt idx="6">
                  <c:v>35.700000000000003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188.3</c:v>
                </c:pt>
                <c:pt idx="1">
                  <c:v>176.9</c:v>
                </c:pt>
                <c:pt idx="2">
                  <c:v>226.8</c:v>
                </c:pt>
                <c:pt idx="3">
                  <c:v>211</c:v>
                </c:pt>
                <c:pt idx="4">
                  <c:v>196.5</c:v>
                </c:pt>
                <c:pt idx="5">
                  <c:v>190.8</c:v>
                </c:pt>
                <c:pt idx="6">
                  <c:v>197.8</c:v>
                </c:pt>
              </c:numCache>
            </c:numRef>
          </c:val>
        </c:ser>
        <c:shape val="cone"/>
        <c:axId val="102328576"/>
        <c:axId val="42321792"/>
        <c:axId val="102706240"/>
      </c:bar3DChart>
      <c:catAx>
        <c:axId val="102328576"/>
        <c:scaling>
          <c:orientation val="minMax"/>
        </c:scaling>
        <c:axPos val="b"/>
        <c:numFmt formatCode="General" sourceLinked="1"/>
        <c:tickLblPos val="nextTo"/>
        <c:crossAx val="42321792"/>
        <c:crosses val="autoZero"/>
        <c:auto val="1"/>
        <c:lblAlgn val="ctr"/>
        <c:lblOffset val="100"/>
      </c:catAx>
      <c:valAx>
        <c:axId val="42321792"/>
        <c:scaling>
          <c:orientation val="minMax"/>
        </c:scaling>
        <c:axPos val="l"/>
        <c:majorGridlines/>
        <c:numFmt formatCode="General" sourceLinked="1"/>
        <c:tickLblPos val="nextTo"/>
        <c:crossAx val="102328576"/>
        <c:crosses val="autoZero"/>
        <c:crossBetween val="between"/>
      </c:valAx>
      <c:serAx>
        <c:axId val="102706240"/>
        <c:scaling>
          <c:orientation val="minMax"/>
        </c:scaling>
        <c:delete val="1"/>
        <c:axPos val="b"/>
        <c:tickLblPos val="nextTo"/>
        <c:crossAx val="42321792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dirty="0" smtClean="0"/>
              <a:t>К решению Совета депутатов от 22.12.2017 г. </a:t>
            </a:r>
            <a:r>
              <a:rPr lang="ru-RU" sz="2000" smtClean="0"/>
              <a:t>№71 </a:t>
            </a:r>
            <a:r>
              <a:rPr lang="ru-RU" sz="2000" dirty="0" smtClean="0"/>
              <a:t>«О бюджете </a:t>
            </a:r>
            <a:r>
              <a:rPr lang="ru-RU" sz="2000" dirty="0" err="1" smtClean="0"/>
              <a:t>Инсарского</a:t>
            </a:r>
            <a:r>
              <a:rPr lang="ru-RU" sz="2000" dirty="0" smtClean="0"/>
              <a:t> муниципального района на 2018 год и на плановый период 2019 и 2020 годов»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3714752"/>
            <a:ext cx="4000528" cy="2001970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1428736"/>
            <a:ext cx="2571768" cy="1643074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286124"/>
            <a:ext cx="2428860" cy="157161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4282" y="1500174"/>
            <a:ext cx="2143107" cy="1349386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58016" y="4143380"/>
            <a:ext cx="2000264" cy="157163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85786" y="642918"/>
            <a:ext cx="7429552" cy="714380"/>
          </a:xfr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для гр</a:t>
            </a:r>
            <a:r>
              <a:rPr lang="ru-RU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аждан</a:t>
            </a:r>
            <a:endParaRPr lang="ru-RU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140817_001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5008" y="1428736"/>
            <a:ext cx="3286116" cy="211930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246250853_manguto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928802"/>
            <a:ext cx="1905000" cy="18573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229600" cy="12041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857364"/>
            <a:ext cx="8786874" cy="4572032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                                 Уважаемые </a:t>
            </a:r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жители </a:t>
            </a:r>
            <a:r>
              <a:rPr lang="ru-RU" sz="7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72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  <a:endParaRPr lang="ru-RU" sz="72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 algn="just">
              <a:buNone/>
            </a:pP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Одной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из целей основных направлений бюджетной политики 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</a:p>
          <a:p>
            <a:pPr algn="just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муниципального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района является обеспечение прозрачности и открытости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районного бюджета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и бюджетного процесса. С этой целью разработана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>
              <a:buNone/>
            </a:pPr>
            <a:r>
              <a:rPr lang="ru-RU" sz="6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smtClean="0">
                <a:latin typeface="Times New Roman" pitchFamily="18" charset="0"/>
                <a:cs typeface="Times New Roman" pitchFamily="18" charset="0"/>
              </a:rPr>
              <a:t>                                              брошюра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«Бюджет для граждан».</a:t>
            </a:r>
          </a:p>
          <a:p>
            <a:pPr algn="just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В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брошюре «Бюджет для граждан» в доступной форме представлено 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описание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доходов,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расходов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бюджета и бюджетных средств, объемы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бюджетных ассигнований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, направляемых на финансирование социально-значимых мероприятий в сфере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образования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, культуры, национальной экономики, социальной политики и в других сферах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 algn="just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        «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Бюджет для граждан» нацелен на широкий круг пользователей – всех граждан 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муниципального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района, интересы которых в той или иной мере затронуты районным бюджетом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.             </a:t>
            </a:r>
          </a:p>
          <a:p>
            <a:pPr algn="just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         При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формировании районного бюджета основными ориентирами финансового планирования на 2018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и на плановый период 2019 и 2020 годов стали сдержанность в расходах, повышение их 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эффективности.</a:t>
            </a:r>
            <a:endParaRPr lang="ru-RU" sz="4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4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4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свод районного и местных бюджетов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Дефицит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расходов бюджета над его доходами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доходов бюджета над его расходами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214496" y="1643054"/>
            <a:ext cx="8929931" cy="4857266"/>
            <a:chOff x="3870" y="3980"/>
            <a:chExt cx="7727" cy="4315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932" y="4043"/>
              <a:ext cx="7665" cy="425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742" y="3980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3993" y="4107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815" y="5186"/>
              <a:ext cx="1981" cy="118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bevelT/>
              <a:bevelB/>
              <a:extrusionClr>
                <a:schemeClr val="accent2">
                  <a:lumMod val="20000"/>
                  <a:lumOff val="80000"/>
                </a:schemeClr>
              </a:extrusionClr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3870" y="7090"/>
              <a:ext cx="1718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619" y="6963"/>
              <a:ext cx="1617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6281" y="7978"/>
              <a:ext cx="927" cy="30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22" y="6455"/>
              <a:ext cx="1028" cy="3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062" y="7597"/>
              <a:ext cx="1617" cy="30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70" y="6201"/>
              <a:ext cx="1879" cy="642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В ходе бюджетного процесса бюджет проходит следующие стадии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1505" name="AutoShape 1"/>
          <p:cNvSpPr>
            <a:spLocks noChangeArrowheads="1"/>
          </p:cNvSpPr>
          <p:nvPr/>
        </p:nvSpPr>
        <p:spPr bwMode="auto">
          <a:xfrm>
            <a:off x="857224" y="1857364"/>
            <a:ext cx="3357586" cy="1028700"/>
          </a:xfrm>
          <a:prstGeom prst="chevron">
            <a:avLst>
              <a:gd name="adj" fmla="val 6666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>
            <a:bevelT/>
            <a:bevelB w="165100" prst="coolSlant"/>
            <a:contourClr>
              <a:schemeClr val="accent2">
                <a:lumMod val="20000"/>
                <a:lumOff val="80000"/>
              </a:schemeClr>
            </a:contourClr>
          </a:sp3d>
        </p:spPr>
        <p:txBody>
          <a:bodyPr vert="horz" wrap="square" lIns="86868" tIns="43434" rIns="86868" bIns="43434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06" name="AutoShape 2"/>
          <p:cNvSpPr>
            <a:spLocks noChangeArrowheads="1"/>
          </p:cNvSpPr>
          <p:nvPr/>
        </p:nvSpPr>
        <p:spPr bwMode="auto">
          <a:xfrm>
            <a:off x="2714612" y="3071810"/>
            <a:ext cx="3500462" cy="1028700"/>
          </a:xfrm>
          <a:prstGeom prst="chevron">
            <a:avLst>
              <a:gd name="adj" fmla="val 66667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                  утверждение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4143372" y="4214818"/>
            <a:ext cx="3214710" cy="1000132"/>
          </a:xfrm>
          <a:prstGeom prst="chevron">
            <a:avLst>
              <a:gd name="adj" fmla="val 68953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Исполнение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5072066" y="5429264"/>
            <a:ext cx="3786214" cy="1000132"/>
          </a:xfrm>
          <a:prstGeom prst="chevron">
            <a:avLst>
              <a:gd name="adj" fmla="val 78896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Составление,   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утверждение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отчетности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3058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33CCCC"/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 основывается на: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1857364"/>
            <a:ext cx="8643998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Бюджетном послании Президента Российской Федерации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Прогнозе социально-экономического развития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экономическое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Основных направлениях бюджетной и налоговой политики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Финансовое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305800" cy="100013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2018 год и на плановый период 2019 и 2020 годов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4" y="1643050"/>
          <a:ext cx="8858312" cy="4973979"/>
        </p:xfrm>
        <a:graphic>
          <a:graphicData uri="http://schemas.openxmlformats.org/drawingml/2006/table">
            <a:tbl>
              <a:tblPr/>
              <a:tblGrid>
                <a:gridCol w="357190"/>
                <a:gridCol w="8501122"/>
              </a:tblGrid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задач, поставленных в ежегодных посланиях Президента Российской Федерации Федеральному Собранию и Главы Республики Мордовия Государственному Собранию Республики Мордовия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74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Проведение ответственной бюджетной политики, способствующей обеспечению долгосрочной устойчивости районного бюджета, формированию условий для ускорения темпов экономического роста, укреплению финансовой стабильности в 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Инсарском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муниципальном районе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201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Улучшение качества администрирования доходов бюджетной системы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 и реализация комплекса мер бюджетного и налогового стимулирования притока инвестиций и их направления на реализацию программ и проектов, способных увеличить поступление доходов в районный бюджет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667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Расширение использования муниципальных программ в бюджетном планировании и повышение качества их исполнения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686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эффективного расходования бюджетных средств, выявление и использование резервов для достижения планируемых результатов, сокращение неэффективных расходов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27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езусловное исполнение действующих социально значимых расходных обязательств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Своевременное и полное исполнение долговых обязательств при минимизации расходов на обслуживание муниципального долга </a:t>
                      </a:r>
                      <a:r>
                        <a:rPr kumimoji="0" lang="ru-RU" sz="14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162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доступности и качества оказания муниципальных услуг (выполнения работ)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эффективности деятельности муниципальных учреждений при оказании услуг за счет всех источников доходов муниципального учреждения, в том числе за счет доходов, полученных ими от приносящей доход деятельности, направляемых на достижение целей деятельности муниципальных учреждений, определенных уставами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628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прозрачности и открытости районного бюджета и бюджетного процесса для общества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2014-2020 годы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736"/>
            <a:ext cx="9001156" cy="9898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28802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Структура  доходов бюджета </a:t>
            </a:r>
            <a:r>
              <a:rPr lang="ru-RU" sz="3200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643050"/>
          <a:ext cx="8786874" cy="496824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929354"/>
                <a:gridCol w="1000132"/>
                <a:gridCol w="1000132"/>
                <a:gridCol w="857256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18 911,5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19 667,9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20 454,6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4 124,6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4 287,8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4 459,3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1 173,5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1 220,4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1 220,4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2 961,9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3 079,9 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3 202,5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за пользование природными ресурсами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215,2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215,1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350,4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364,4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364,4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1 236,8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1 286,3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1 337,7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196 467,1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190 783,9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197 800,2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229 850,5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225 380,4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233 528,9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64305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проекте решения о бюджете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Функциональная структура – по направлениям    расходования средств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1214422"/>
            <a:ext cx="928690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1643050"/>
          <a:ext cx="8715435" cy="501297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929223"/>
                <a:gridCol w="857256"/>
                <a:gridCol w="928694"/>
                <a:gridCol w="928694"/>
                <a:gridCol w="107156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2018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23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229 850,5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225 380,4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233 528,9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34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28 083,4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28 084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28 113,3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72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2 154,9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2 221,8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2 253,3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6 354,8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6 620,6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6 939,2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148 455,5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148 706,3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154 017,8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31 044,2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26 021,2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27 353,5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11 999,1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12 022,9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13 134,1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1 350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</a:t>
                      </a:r>
                      <a:endParaRPr lang="ru-RU" sz="1200" b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357430"/>
            <a:ext cx="8305800" cy="1071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Расходы по разделу «Общегосударственные вопросы»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3" y="1785927"/>
          <a:ext cx="8715434" cy="4750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83"/>
                <a:gridCol w="1315650"/>
                <a:gridCol w="1012978"/>
                <a:gridCol w="764512"/>
                <a:gridCol w="764511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1770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28 083,4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28 084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28 113,3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84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муниципального образования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 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1 222,8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smtClean="0">
                          <a:latin typeface="Times New Roman" pitchFamily="18" charset="0"/>
                          <a:cs typeface="Times New Roman" pitchFamily="18" charset="0"/>
                        </a:rPr>
                        <a:t>1 222,8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1 222,8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2869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14 976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14 987,7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15 002,7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210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Судебная система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01 05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24,1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3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3 451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3 451,8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3 454,9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267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8 209,5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8 221,7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8 232,9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21442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безопасность и правоохранительная деятельность»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0"/>
          <a:ext cx="8786874" cy="365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2263"/>
                <a:gridCol w="1525510"/>
                <a:gridCol w="915306"/>
                <a:gridCol w="762755"/>
                <a:gridCol w="961040"/>
              </a:tblGrid>
              <a:tr h="5990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2154,9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2 221,8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2 253,3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07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977,8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1 042,8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1 072,8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1 077,1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1 079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1 080,5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безопасности и правоохранительной деятельности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715436" cy="78581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экономика»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1"/>
          <a:ext cx="8229600" cy="4494234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4400552"/>
                <a:gridCol w="1357322"/>
                <a:gridCol w="928694"/>
                <a:gridCol w="785818"/>
                <a:gridCol w="757214"/>
              </a:tblGrid>
              <a:tr h="1071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820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6 354,8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ru-RU" sz="16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620,6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6 939,2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1 830,1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2 095,9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2 414,5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080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3494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6238"/>
                <a:gridCol w="1500198"/>
                <a:gridCol w="857256"/>
                <a:gridCol w="785818"/>
                <a:gridCol w="900090"/>
              </a:tblGrid>
              <a:tr h="78242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64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246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824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64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285860"/>
          <a:ext cx="8715436" cy="5206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357322"/>
                <a:gridCol w="1071570"/>
                <a:gridCol w="1000132"/>
                <a:gridCol w="857256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46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148 455,5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148 706,3</a:t>
                      </a:r>
                    </a:p>
                    <a:p>
                      <a:pPr algn="ctr" fontAlgn="b"/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154 017,8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63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27 496,6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23 619,5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23 562,3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52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100 494,7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104 762,6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109 199,4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</a:t>
                      </a:r>
                      <a:r>
                        <a:rPr lang="ru-RU" sz="18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образование</a:t>
                      </a:r>
                      <a:endParaRPr lang="ru-RU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07 03</a:t>
                      </a:r>
                      <a:endParaRPr lang="ru-RU" sz="18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17 223,6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r>
                        <a:rPr lang="ru-RU" sz="16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734,4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18 652,4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250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1 326,7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793,2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796,2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1 763,9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1 646,6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1 657,5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277930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686172"/>
                <a:gridCol w="1643074"/>
                <a:gridCol w="1000132"/>
                <a:gridCol w="857256"/>
                <a:gridCol w="1042966"/>
              </a:tblGrid>
              <a:tr h="47724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88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31 044,2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r>
                        <a:rPr lang="ru-RU" sz="16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021,2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27 353,5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28 219,9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23 353,8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24 686,1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824,3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2 667,4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2 667,4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168516"/>
          <a:ext cx="8229600" cy="426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/>
                <a:gridCol w="1357322"/>
                <a:gridCol w="1000132"/>
                <a:gridCol w="857256"/>
                <a:gridCol w="871486"/>
              </a:tblGrid>
              <a:tr h="85217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11 999,1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12 022,9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13 134,1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1 803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smtClean="0">
                          <a:latin typeface="Times New Roman" pitchFamily="18" charset="0"/>
                          <a:cs typeface="Times New Roman" pitchFamily="18" charset="0"/>
                        </a:rPr>
                        <a:t>1 803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1 803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695,9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smtClean="0">
                          <a:latin typeface="Times New Roman" pitchFamily="18" charset="0"/>
                          <a:cs typeface="Times New Roman" pitchFamily="18" charset="0"/>
                        </a:rPr>
                        <a:t>695,9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695,9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9 500,2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9 524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10 635,2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285992"/>
            <a:ext cx="87154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Расходы по разделу «Физическая культура и спорт»</a:t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2285992"/>
          <a:ext cx="8372476" cy="2851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1595"/>
                <a:gridCol w="1453565"/>
                <a:gridCol w="872139"/>
                <a:gridCol w="944817"/>
                <a:gridCol w="7703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 </a:t>
                      </a:r>
                      <a:endParaRPr lang="ru-RU" sz="2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  <a:r>
                        <a:rPr lang="ru-RU" sz="2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«Средства массовой информации»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285992"/>
          <a:ext cx="822960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24"/>
                <a:gridCol w="1643074"/>
                <a:gridCol w="1071570"/>
                <a:gridCol w="1143008"/>
                <a:gridCol w="9429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12 02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356"/>
            <a:ext cx="8858280" cy="1362456"/>
          </a:xfrm>
        </p:spPr>
        <p:txBody>
          <a:bodyPr/>
          <a:lstStyle/>
          <a:p>
            <a:pPr algn="ctr"/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785926"/>
          <a:ext cx="8786874" cy="4157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6544"/>
                <a:gridCol w="857256"/>
                <a:gridCol w="857256"/>
                <a:gridCol w="785818"/>
              </a:tblGrid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2018</a:t>
                      </a:r>
                      <a:endParaRPr lang="ru-RU" sz="18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195 519,5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191 146,5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198 132,9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8395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2015-2020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148 566,5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149 419,9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154 476,7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152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32 814,1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27 902,9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19 487,2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557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районе»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143,7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150,8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156,7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2016-2020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1 816,6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2 082,4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2 401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600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дорожного хозяйства и транспортной инфраструктуры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4 474,7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1071546"/>
          <a:ext cx="8858313" cy="4188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8273"/>
                <a:gridCol w="1116976"/>
                <a:gridCol w="968046"/>
                <a:gridCol w="965018"/>
              </a:tblGrid>
              <a:tr h="2143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«Повышения эффективности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2016- </a:t>
                      </a:r>
                      <a:r>
                        <a:rPr lang="ru-RU" sz="1200" b="1" i="0" u="none" strike="noStrike" smtClean="0">
                          <a:latin typeface="Times New Roman" pitchFamily="18" charset="0"/>
                          <a:cs typeface="Times New Roman" pitchFamily="18" charset="0"/>
                        </a:rPr>
                        <a:t>2022г»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3 513,5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3 514,3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3517,4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005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2016-2020 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«Устойчивое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развитие сельских территорий 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2016-2020г»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340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развития и поддержки малого и среднего предпринимательства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2015-2019 годы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«Повышение качества предоставления государственных и муниципальных услуг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 –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1 637,3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1 644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1 650,5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1 283,1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747,5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748,7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mfrm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moris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3259</TotalTime>
  <Words>1762</Words>
  <Application>Microsoft Office PowerPoint</Application>
  <PresentationFormat>Экран (4:3)</PresentationFormat>
  <Paragraphs>595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Бюджет для граждан</vt:lpstr>
      <vt:lpstr>      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В ходе бюджетного процесса бюджет проходит следующие стадии </vt:lpstr>
      <vt:lpstr>Составление проекта бюджета основывается на: </vt:lpstr>
      <vt:lpstr>Основные направления бюджетной политики Инсарского муниципального района на 2018 год и на плановый период 2019 и 2020 годов </vt:lpstr>
      <vt:lpstr>Основные характеристики бюджета Инсарского муниципального района за 2014-2020 годы</vt:lpstr>
      <vt:lpstr>Доходная часть бюджета Инсарского муниципального района </vt:lpstr>
      <vt:lpstr>Структура  доходов бюджета Инсарского муниципального района </vt:lpstr>
      <vt:lpstr>В проекте решения о бюджете Инсарского муниципального района расходы представлены тремя способами </vt:lpstr>
      <vt:lpstr>Расходная часть бюджета Инсарского муниципального района </vt:lpstr>
      <vt:lpstr>Расходы по разделу «Общегосударственные вопросы»    </vt:lpstr>
      <vt:lpstr>Расходы по разделу «Национальная безопасность и правоохранительная деятельность» </vt:lpstr>
      <vt:lpstr>Расходы по разделу «Национальная экономика» </vt:lpstr>
      <vt:lpstr>Расходы по разделу « Жилищно-коммунальное хозяйство» </vt:lpstr>
      <vt:lpstr>Расходы по разделу «Образование» </vt:lpstr>
      <vt:lpstr>Расходы по разделу «Культура»  </vt:lpstr>
      <vt:lpstr>Расходы по разделу «Социальная политика»  </vt:lpstr>
      <vt:lpstr>Расходы по разделу «Физическая культура и спорт»    </vt:lpstr>
      <vt:lpstr>Расходы по разделу «Средства массовой информации»</vt:lpstr>
      <vt:lpstr>Муниципальные программы Инсарского муниципального района </vt:lpstr>
      <vt:lpstr>Слайд 24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Приемная</cp:lastModifiedBy>
  <cp:revision>345</cp:revision>
  <dcterms:created xsi:type="dcterms:W3CDTF">2016-12-13T05:19:54Z</dcterms:created>
  <dcterms:modified xsi:type="dcterms:W3CDTF">2018-02-13T04:58:28Z</dcterms:modified>
</cp:coreProperties>
</file>